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2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>
      <p:cViewPr>
        <p:scale>
          <a:sx n="179" d="100"/>
          <a:sy n="179" d="100"/>
        </p:scale>
        <p:origin x="130" y="-7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51" Type="http://schemas.openxmlformats.org/officeDocument/2006/relationships/image" Target="../media/image81.svg"/><Relationship Id="rId68" Type="http://schemas.openxmlformats.org/officeDocument/2006/relationships/image" Target="../media/image4.png"/><Relationship Id="rId67" Type="http://schemas.openxmlformats.org/officeDocument/2006/relationships/image" Target="../media/image99.svg"/><Relationship Id="rId2" Type="http://schemas.openxmlformats.org/officeDocument/2006/relationships/image" Target="../media/image1.png"/><Relationship Id="rId70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37" Type="http://schemas.openxmlformats.org/officeDocument/2006/relationships/image" Target="../media/image3.png"/><Relationship Id="rId36" Type="http://schemas.openxmlformats.org/officeDocument/2006/relationships/image" Target="../media/image2.png"/><Relationship Id="rId35" Type="http://schemas.openxmlformats.org/officeDocument/2006/relationships/image" Target="../media/image65.svg"/><Relationship Id="rId9" Type="http://schemas.openxmlformats.org/officeDocument/2006/relationships/image" Target="../media/image39.svg"/><Relationship Id="rId69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raphique 21">
            <a:extLst>
              <a:ext uri="{FF2B5EF4-FFF2-40B4-BE49-F238E27FC236}">
                <a16:creationId xmlns:a16="http://schemas.microsoft.com/office/drawing/2014/main" id="{438F34BC-341D-3977-F1A5-6838231279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="" xmlns:asvg="http://schemas.microsoft.com/office/drawing/2016/SVG/main" r:embed="rId35"/>
              </a:ext>
            </a:extLst>
          </a:blip>
          <a:srcRect t="34361"/>
          <a:stretch/>
        </p:blipFill>
        <p:spPr>
          <a:xfrm>
            <a:off x="577084" y="0"/>
            <a:ext cx="1838488" cy="912944"/>
          </a:xfrm>
          <a:prstGeom prst="rect">
            <a:avLst/>
          </a:prstGeom>
        </p:spPr>
      </p:pic>
      <p:pic>
        <p:nvPicPr>
          <p:cNvPr id="29" name="Graphique 8">
            <a:extLst>
              <a:ext uri="{FF2B5EF4-FFF2-40B4-BE49-F238E27FC236}">
                <a16:creationId xmlns:a16="http://schemas.microsoft.com/office/drawing/2014/main" id="{3111CBAD-5B06-1F91-4997-624CA75D39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6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 l="24312" t="23607"/>
          <a:stretch/>
        </p:blipFill>
        <p:spPr>
          <a:xfrm>
            <a:off x="-24063" y="0"/>
            <a:ext cx="2207054" cy="2085041"/>
          </a:xfrm>
          <a:prstGeom prst="rect">
            <a:avLst/>
          </a:prstGeom>
        </p:spPr>
      </p:pic>
      <p:pic>
        <p:nvPicPr>
          <p:cNvPr id="30" name="Graphique 89">
            <a:extLst>
              <a:ext uri="{FF2B5EF4-FFF2-40B4-BE49-F238E27FC236}">
                <a16:creationId xmlns:a16="http://schemas.microsoft.com/office/drawing/2014/main" id="{445613A3-B3ED-5090-A13A-31976E167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7">
            <a:extLst>
              <a:ext uri="{96DAC541-7B7A-43D3-8B79-37D633B846F1}">
                <asvg:svgBlip xmlns="" xmlns:asvg="http://schemas.microsoft.com/office/drawing/2016/SVG/main" r:embed="rId67"/>
              </a:ext>
            </a:extLst>
          </a:blip>
          <a:srcRect l="35087" t="10058"/>
          <a:stretch/>
        </p:blipFill>
        <p:spPr>
          <a:xfrm>
            <a:off x="-24063" y="0"/>
            <a:ext cx="1115843" cy="1444368"/>
          </a:xfrm>
          <a:prstGeom prst="rect">
            <a:avLst/>
          </a:prstGeom>
        </p:spPr>
      </p:pic>
      <p:pic>
        <p:nvPicPr>
          <p:cNvPr id="31" name="Graphique 29">
            <a:extLst>
              <a:ext uri="{FF2B5EF4-FFF2-40B4-BE49-F238E27FC236}">
                <a16:creationId xmlns:a16="http://schemas.microsoft.com/office/drawing/2014/main" id="{07D12C13-18F0-7267-ED60-3B533FBB3D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8">
            <a:extLst>
              <a:ext uri="{96DAC541-7B7A-43D3-8B79-37D633B846F1}">
                <asvg:svgBlip xmlns="" xmlns:asvg="http://schemas.microsoft.com/office/drawing/2016/SVG/main" r:embed="rId51"/>
              </a:ext>
            </a:extLst>
          </a:blip>
          <a:srcRect l="8481" b="20325"/>
          <a:stretch/>
        </p:blipFill>
        <p:spPr>
          <a:xfrm rot="10800000">
            <a:off x="5689705" y="-55939"/>
            <a:ext cx="1182239" cy="821785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sz="quarter" idx="10"/>
          </p:nvPr>
        </p:nvSpPr>
        <p:spPr>
          <a:xfrm>
            <a:off x="2415573" y="1000459"/>
            <a:ext cx="4190710" cy="1616626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749667" y="2872814"/>
            <a:ext cx="51877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500" b="0" i="0" u="none" strike="noStrike" baseline="0" dirty="0" smtClean="0">
                <a:solidFill>
                  <a:srgbClr val="878787"/>
                </a:solidFill>
                <a:latin typeface="+mn-lt"/>
              </a:rPr>
              <a:t>VYV³ Pays de la Loire – union territoriale régionale soumise aux dispositions du livre III du Code de la mutualité, immatriculée au répertoire </a:t>
            </a:r>
            <a:r>
              <a:rPr lang="fr-FR" sz="500" b="0" i="0" u="none" strike="noStrike" baseline="0" dirty="0" err="1" smtClean="0">
                <a:solidFill>
                  <a:srgbClr val="878787"/>
                </a:solidFill>
                <a:latin typeface="+mn-lt"/>
              </a:rPr>
              <a:t>Sirene</a:t>
            </a:r>
            <a:r>
              <a:rPr lang="fr-FR" sz="500" b="0" i="0" u="none" strike="noStrike" baseline="0" dirty="0" smtClean="0">
                <a:solidFill>
                  <a:srgbClr val="878787"/>
                </a:solidFill>
                <a:latin typeface="+mn-lt"/>
              </a:rPr>
              <a:t> sous le numéro 844 879 015.</a:t>
            </a:r>
          </a:p>
          <a:p>
            <a:pPr algn="l"/>
            <a:r>
              <a:rPr lang="fr-FR" sz="500" b="0" i="0" u="none" strike="noStrike" baseline="0" dirty="0" smtClean="0">
                <a:solidFill>
                  <a:srgbClr val="878787"/>
                </a:solidFill>
                <a:latin typeface="+mn-lt"/>
              </a:rPr>
              <a:t>Siège social : 29 quai François-Mitterrand • 44200 Nantes </a:t>
            </a:r>
            <a:endParaRPr lang="fr-FR" sz="500" b="0" i="0" u="none" strike="noStrike" baseline="0" dirty="0" smtClean="0">
              <a:solidFill>
                <a:srgbClr val="878787"/>
              </a:solidFill>
              <a:latin typeface="+mn-lt"/>
            </a:endParaRPr>
          </a:p>
        </p:txBody>
      </p:sp>
      <p:pic>
        <p:nvPicPr>
          <p:cNvPr id="12" name="Image 11"/>
          <p:cNvPicPr/>
          <p:nvPr userDrawn="1"/>
        </p:nvPicPr>
        <p:blipFill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8" y="2890061"/>
            <a:ext cx="655109" cy="17735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 userDrawn="1"/>
        </p:nvSpPr>
        <p:spPr>
          <a:xfrm>
            <a:off x="2415572" y="279437"/>
            <a:ext cx="3391523" cy="618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482683"/>
                </a:solidFill>
                <a:latin typeface="Wigrum Black" panose="02000000000000000000" pitchFamily="50" charset="0"/>
                <a:ea typeface="+mj-ea"/>
                <a:cs typeface="+mj-cs"/>
              </a:defRPr>
            </a:lvl1pPr>
          </a:lstStyle>
          <a:p>
            <a:r>
              <a:rPr lang="fr-FR" dirty="0" smtClean="0"/>
              <a:t>INVITATION</a:t>
            </a:r>
            <a:endParaRPr lang="en-US" dirty="0"/>
          </a:p>
        </p:txBody>
      </p:sp>
      <p:sp>
        <p:nvSpPr>
          <p:cNvPr id="16" name="Espace réservé du contenu 8"/>
          <p:cNvSpPr>
            <a:spLocks noGrp="1"/>
          </p:cNvSpPr>
          <p:nvPr>
            <p:ph sz="quarter" idx="11"/>
          </p:nvPr>
        </p:nvSpPr>
        <p:spPr>
          <a:xfrm>
            <a:off x="2415573" y="4296096"/>
            <a:ext cx="4190710" cy="1812259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0" name="Title 1"/>
          <p:cNvSpPr txBox="1">
            <a:spLocks/>
          </p:cNvSpPr>
          <p:nvPr userDrawn="1"/>
        </p:nvSpPr>
        <p:spPr>
          <a:xfrm>
            <a:off x="2415573" y="6916688"/>
            <a:ext cx="3391523" cy="618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482683"/>
                </a:solidFill>
                <a:latin typeface="Wigrum Black" panose="02000000000000000000" pitchFamily="50" charset="0"/>
                <a:ea typeface="+mj-ea"/>
                <a:cs typeface="+mj-cs"/>
              </a:defRPr>
            </a:lvl1pPr>
          </a:lstStyle>
          <a:p>
            <a:r>
              <a:rPr lang="fr-FR" dirty="0" smtClean="0"/>
              <a:t>INVITATION</a:t>
            </a:r>
            <a:endParaRPr lang="en-US" dirty="0"/>
          </a:p>
        </p:txBody>
      </p:sp>
      <p:sp>
        <p:nvSpPr>
          <p:cNvPr id="22" name="Espace réservé du contenu 8"/>
          <p:cNvSpPr>
            <a:spLocks noGrp="1"/>
          </p:cNvSpPr>
          <p:nvPr>
            <p:ph sz="quarter" idx="12"/>
          </p:nvPr>
        </p:nvSpPr>
        <p:spPr>
          <a:xfrm>
            <a:off x="2415573" y="7635141"/>
            <a:ext cx="4190710" cy="1889004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26" name="Title 1"/>
          <p:cNvSpPr txBox="1">
            <a:spLocks/>
          </p:cNvSpPr>
          <p:nvPr userDrawn="1"/>
        </p:nvSpPr>
        <p:spPr>
          <a:xfrm>
            <a:off x="2415571" y="3575447"/>
            <a:ext cx="3391523" cy="6189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482683"/>
                </a:solidFill>
                <a:latin typeface="Wigrum Black" panose="02000000000000000000" pitchFamily="50" charset="0"/>
                <a:ea typeface="+mj-ea"/>
                <a:cs typeface="+mj-cs"/>
              </a:defRPr>
            </a:lvl1pPr>
          </a:lstStyle>
          <a:p>
            <a:r>
              <a:rPr lang="fr-FR" dirty="0" smtClean="0"/>
              <a:t>INVITATION</a:t>
            </a:r>
            <a:endParaRPr lang="en-US" dirty="0"/>
          </a:p>
        </p:txBody>
      </p:sp>
      <p:pic>
        <p:nvPicPr>
          <p:cNvPr id="27" name="Image 26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466" y="2269959"/>
            <a:ext cx="796517" cy="859621"/>
          </a:xfrm>
          <a:prstGeom prst="rect">
            <a:avLst/>
          </a:prstGeom>
        </p:spPr>
      </p:pic>
      <p:pic>
        <p:nvPicPr>
          <p:cNvPr id="32" name="Graphique 21">
            <a:extLst>
              <a:ext uri="{FF2B5EF4-FFF2-40B4-BE49-F238E27FC236}">
                <a16:creationId xmlns:a16="http://schemas.microsoft.com/office/drawing/2014/main" id="{438F34BC-341D-3977-F1A5-6838231279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="" xmlns:asvg="http://schemas.microsoft.com/office/drawing/2016/SVG/main" r:embed="rId35"/>
              </a:ext>
            </a:extLst>
          </a:blip>
          <a:srcRect t="34361"/>
          <a:stretch/>
        </p:blipFill>
        <p:spPr>
          <a:xfrm>
            <a:off x="577084" y="3233569"/>
            <a:ext cx="1838488" cy="912944"/>
          </a:xfrm>
          <a:prstGeom prst="rect">
            <a:avLst/>
          </a:prstGeom>
        </p:spPr>
      </p:pic>
      <p:pic>
        <p:nvPicPr>
          <p:cNvPr id="33" name="Graphique 8">
            <a:extLst>
              <a:ext uri="{FF2B5EF4-FFF2-40B4-BE49-F238E27FC236}">
                <a16:creationId xmlns:a16="http://schemas.microsoft.com/office/drawing/2014/main" id="{3111CBAD-5B06-1F91-4997-624CA75D39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6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 l="24312" t="23607"/>
          <a:stretch/>
        </p:blipFill>
        <p:spPr>
          <a:xfrm>
            <a:off x="-24063" y="3233569"/>
            <a:ext cx="2207054" cy="2085041"/>
          </a:xfrm>
          <a:prstGeom prst="rect">
            <a:avLst/>
          </a:prstGeom>
        </p:spPr>
      </p:pic>
      <p:pic>
        <p:nvPicPr>
          <p:cNvPr id="34" name="Graphique 89">
            <a:extLst>
              <a:ext uri="{FF2B5EF4-FFF2-40B4-BE49-F238E27FC236}">
                <a16:creationId xmlns:a16="http://schemas.microsoft.com/office/drawing/2014/main" id="{445613A3-B3ED-5090-A13A-31976E167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7">
            <a:extLst>
              <a:ext uri="{96DAC541-7B7A-43D3-8B79-37D633B846F1}">
                <asvg:svgBlip xmlns="" xmlns:asvg="http://schemas.microsoft.com/office/drawing/2016/SVG/main" r:embed="rId67"/>
              </a:ext>
            </a:extLst>
          </a:blip>
          <a:srcRect l="35087" t="10058"/>
          <a:stretch/>
        </p:blipFill>
        <p:spPr>
          <a:xfrm>
            <a:off x="-24063" y="3233569"/>
            <a:ext cx="1115843" cy="1444368"/>
          </a:xfrm>
          <a:prstGeom prst="rect">
            <a:avLst/>
          </a:prstGeom>
        </p:spPr>
      </p:pic>
      <p:pic>
        <p:nvPicPr>
          <p:cNvPr id="35" name="Graphique 29">
            <a:extLst>
              <a:ext uri="{FF2B5EF4-FFF2-40B4-BE49-F238E27FC236}">
                <a16:creationId xmlns:a16="http://schemas.microsoft.com/office/drawing/2014/main" id="{07D12C13-18F0-7267-ED60-3B533FBB3D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8">
            <a:extLst>
              <a:ext uri="{96DAC541-7B7A-43D3-8B79-37D633B846F1}">
                <asvg:svgBlip xmlns="" xmlns:asvg="http://schemas.microsoft.com/office/drawing/2016/SVG/main" r:embed="rId51"/>
              </a:ext>
            </a:extLst>
          </a:blip>
          <a:srcRect l="8481" b="20325"/>
          <a:stretch/>
        </p:blipFill>
        <p:spPr>
          <a:xfrm rot="10800000">
            <a:off x="5689705" y="3218581"/>
            <a:ext cx="1182239" cy="821785"/>
          </a:xfrm>
          <a:prstGeom prst="rect">
            <a:avLst/>
          </a:prstGeom>
        </p:spPr>
      </p:pic>
      <p:pic>
        <p:nvPicPr>
          <p:cNvPr id="37" name="Graphique 21">
            <a:extLst>
              <a:ext uri="{FF2B5EF4-FFF2-40B4-BE49-F238E27FC236}">
                <a16:creationId xmlns:a16="http://schemas.microsoft.com/office/drawing/2014/main" id="{438F34BC-341D-3977-F1A5-6838231279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="" xmlns:asvg="http://schemas.microsoft.com/office/drawing/2016/SVG/main" r:embed="rId35"/>
              </a:ext>
            </a:extLst>
          </a:blip>
          <a:srcRect t="34361"/>
          <a:stretch/>
        </p:blipFill>
        <p:spPr>
          <a:xfrm>
            <a:off x="577084" y="6501436"/>
            <a:ext cx="1838488" cy="912944"/>
          </a:xfrm>
          <a:prstGeom prst="rect">
            <a:avLst/>
          </a:prstGeom>
        </p:spPr>
      </p:pic>
      <p:pic>
        <p:nvPicPr>
          <p:cNvPr id="38" name="Graphique 8">
            <a:extLst>
              <a:ext uri="{FF2B5EF4-FFF2-40B4-BE49-F238E27FC236}">
                <a16:creationId xmlns:a16="http://schemas.microsoft.com/office/drawing/2014/main" id="{3111CBAD-5B06-1F91-4997-624CA75D39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6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 l="24312" t="23607"/>
          <a:stretch/>
        </p:blipFill>
        <p:spPr>
          <a:xfrm>
            <a:off x="-24063" y="6501436"/>
            <a:ext cx="2207054" cy="2085041"/>
          </a:xfrm>
          <a:prstGeom prst="rect">
            <a:avLst/>
          </a:prstGeom>
        </p:spPr>
      </p:pic>
      <p:pic>
        <p:nvPicPr>
          <p:cNvPr id="39" name="Graphique 89">
            <a:extLst>
              <a:ext uri="{FF2B5EF4-FFF2-40B4-BE49-F238E27FC236}">
                <a16:creationId xmlns:a16="http://schemas.microsoft.com/office/drawing/2014/main" id="{445613A3-B3ED-5090-A13A-31976E167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7">
            <a:extLst>
              <a:ext uri="{96DAC541-7B7A-43D3-8B79-37D633B846F1}">
                <asvg:svgBlip xmlns="" xmlns:asvg="http://schemas.microsoft.com/office/drawing/2016/SVG/main" r:embed="rId67"/>
              </a:ext>
            </a:extLst>
          </a:blip>
          <a:srcRect l="35087" t="10058"/>
          <a:stretch/>
        </p:blipFill>
        <p:spPr>
          <a:xfrm>
            <a:off x="-24063" y="6501436"/>
            <a:ext cx="1115843" cy="1444368"/>
          </a:xfrm>
          <a:prstGeom prst="rect">
            <a:avLst/>
          </a:prstGeom>
        </p:spPr>
      </p:pic>
      <p:pic>
        <p:nvPicPr>
          <p:cNvPr id="40" name="Graphique 29">
            <a:extLst>
              <a:ext uri="{FF2B5EF4-FFF2-40B4-BE49-F238E27FC236}">
                <a16:creationId xmlns:a16="http://schemas.microsoft.com/office/drawing/2014/main" id="{07D12C13-18F0-7267-ED60-3B533FBB3D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8">
            <a:extLst>
              <a:ext uri="{96DAC541-7B7A-43D3-8B79-37D633B846F1}">
                <asvg:svgBlip xmlns="" xmlns:asvg="http://schemas.microsoft.com/office/drawing/2016/SVG/main" r:embed="rId51"/>
              </a:ext>
            </a:extLst>
          </a:blip>
          <a:srcRect l="8481" b="20325"/>
          <a:stretch/>
        </p:blipFill>
        <p:spPr>
          <a:xfrm rot="10800000">
            <a:off x="5689705" y="6486448"/>
            <a:ext cx="1182239" cy="821785"/>
          </a:xfrm>
          <a:prstGeom prst="rect">
            <a:avLst/>
          </a:prstGeom>
        </p:spPr>
      </p:pic>
      <p:sp>
        <p:nvSpPr>
          <p:cNvPr id="44" name="Rectangle 43"/>
          <p:cNvSpPr/>
          <p:nvPr userDrawn="1"/>
        </p:nvSpPr>
        <p:spPr>
          <a:xfrm>
            <a:off x="825628" y="6167972"/>
            <a:ext cx="51877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500" b="0" i="0" u="none" strike="noStrike" baseline="0" dirty="0" smtClean="0">
                <a:solidFill>
                  <a:srgbClr val="878787"/>
                </a:solidFill>
                <a:latin typeface="+mn-lt"/>
              </a:rPr>
              <a:t>VYV³ Pays de la Loire – union territoriale régionale soumise aux dispositions du livre III du Code de la mutualité, immatriculée au répertoire </a:t>
            </a:r>
            <a:r>
              <a:rPr lang="fr-FR" sz="500" b="0" i="0" u="none" strike="noStrike" baseline="0" dirty="0" err="1" smtClean="0">
                <a:solidFill>
                  <a:srgbClr val="878787"/>
                </a:solidFill>
                <a:latin typeface="+mn-lt"/>
              </a:rPr>
              <a:t>Sirene</a:t>
            </a:r>
            <a:r>
              <a:rPr lang="fr-FR" sz="500" b="0" i="0" u="none" strike="noStrike" baseline="0" dirty="0" smtClean="0">
                <a:solidFill>
                  <a:srgbClr val="878787"/>
                </a:solidFill>
                <a:latin typeface="+mn-lt"/>
              </a:rPr>
              <a:t> sous le numéro 844 879 015.</a:t>
            </a:r>
          </a:p>
          <a:p>
            <a:pPr algn="l"/>
            <a:r>
              <a:rPr lang="fr-FR" sz="500" b="0" i="0" u="none" strike="noStrike" baseline="0" dirty="0" smtClean="0">
                <a:solidFill>
                  <a:srgbClr val="878787"/>
                </a:solidFill>
                <a:latin typeface="+mn-lt"/>
              </a:rPr>
              <a:t>Siège social : 29 quai François-Mitterrand • 44200 Nantes </a:t>
            </a:r>
            <a:endParaRPr lang="fr-FR" sz="500" b="0" i="0" u="none" strike="noStrike" baseline="0" dirty="0" smtClean="0">
              <a:solidFill>
                <a:srgbClr val="878787"/>
              </a:solidFill>
              <a:latin typeface="+mn-lt"/>
            </a:endParaRPr>
          </a:p>
        </p:txBody>
      </p:sp>
      <p:pic>
        <p:nvPicPr>
          <p:cNvPr id="45" name="Image 44"/>
          <p:cNvPicPr/>
          <p:nvPr userDrawn="1"/>
        </p:nvPicPr>
        <p:blipFill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19" y="6185219"/>
            <a:ext cx="655109" cy="177350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483" y="5554572"/>
            <a:ext cx="796517" cy="859621"/>
          </a:xfrm>
          <a:prstGeom prst="rect">
            <a:avLst/>
          </a:prstGeom>
        </p:spPr>
      </p:pic>
      <p:sp>
        <p:nvSpPr>
          <p:cNvPr id="47" name="Rectangle 46"/>
          <p:cNvSpPr/>
          <p:nvPr userDrawn="1"/>
        </p:nvSpPr>
        <p:spPr>
          <a:xfrm>
            <a:off x="825628" y="9512537"/>
            <a:ext cx="51877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500" b="0" i="0" u="none" strike="noStrike" baseline="0" dirty="0" smtClean="0">
                <a:solidFill>
                  <a:srgbClr val="878787"/>
                </a:solidFill>
                <a:latin typeface="+mn-lt"/>
              </a:rPr>
              <a:t>VYV³ Pays de la Loire – union territoriale régionale soumise aux dispositions du livre III du Code de la mutualité, immatriculée au répertoire </a:t>
            </a:r>
            <a:r>
              <a:rPr lang="fr-FR" sz="500" b="0" i="0" u="none" strike="noStrike" baseline="0" dirty="0" err="1" smtClean="0">
                <a:solidFill>
                  <a:srgbClr val="878787"/>
                </a:solidFill>
                <a:latin typeface="+mn-lt"/>
              </a:rPr>
              <a:t>Sirene</a:t>
            </a:r>
            <a:r>
              <a:rPr lang="fr-FR" sz="500" b="0" i="0" u="none" strike="noStrike" baseline="0" dirty="0" smtClean="0">
                <a:solidFill>
                  <a:srgbClr val="878787"/>
                </a:solidFill>
                <a:latin typeface="+mn-lt"/>
              </a:rPr>
              <a:t> sous le numéro 844 879 015.</a:t>
            </a:r>
          </a:p>
          <a:p>
            <a:pPr algn="l"/>
            <a:r>
              <a:rPr lang="fr-FR" sz="500" b="0" i="0" u="none" strike="noStrike" baseline="0" smtClean="0">
                <a:solidFill>
                  <a:srgbClr val="878787"/>
                </a:solidFill>
                <a:latin typeface="+mn-lt"/>
              </a:rPr>
              <a:t>Siège social : 29 quai François-Mitterrand • 44200 Nantes </a:t>
            </a:r>
            <a:endParaRPr lang="fr-FR" sz="500" b="0" i="0" u="none" strike="noStrike" baseline="0" dirty="0" smtClean="0">
              <a:solidFill>
                <a:srgbClr val="878787"/>
              </a:solidFill>
              <a:latin typeface="+mn-lt"/>
            </a:endParaRPr>
          </a:p>
        </p:txBody>
      </p:sp>
      <p:pic>
        <p:nvPicPr>
          <p:cNvPr id="48" name="Image 47"/>
          <p:cNvPicPr/>
          <p:nvPr userDrawn="1"/>
        </p:nvPicPr>
        <p:blipFill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19" y="9529784"/>
            <a:ext cx="655109" cy="177350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427" y="8909682"/>
            <a:ext cx="796517" cy="85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81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7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482683"/>
          </a:solidFill>
          <a:latin typeface="Wigrum Black" panose="02000000000000000000" pitchFamily="50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210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80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rgbClr val="482683"/>
          </a:solidFill>
          <a:latin typeface="Wigrum" panose="02000000000000000000" pitchFamily="50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2498701" y="957052"/>
            <a:ext cx="4276172" cy="2008565"/>
          </a:xfrm>
        </p:spPr>
        <p:txBody>
          <a:bodyPr>
            <a:normAutofit fontScale="32500" lnSpcReduction="20000"/>
          </a:bodyPr>
          <a:lstStyle/>
          <a:p>
            <a:r>
              <a:rPr lang="fr-FR" sz="3100" dirty="0"/>
              <a:t>[Puissance invitante</a:t>
            </a:r>
            <a:r>
              <a:rPr lang="fr-FR" sz="3100" dirty="0" smtClean="0"/>
              <a:t>],</a:t>
            </a:r>
            <a:endParaRPr lang="fr-FR" sz="3100" dirty="0"/>
          </a:p>
          <a:p>
            <a:r>
              <a:rPr lang="fr-FR" sz="3100" dirty="0"/>
              <a:t>A la plaisir de vous convier à </a:t>
            </a:r>
            <a:r>
              <a:rPr lang="fr-FR" sz="3100" b="1" dirty="0"/>
              <a:t>[nom de l’événement]</a:t>
            </a:r>
            <a:r>
              <a:rPr lang="fr-FR" sz="3100" dirty="0"/>
              <a:t>, </a:t>
            </a:r>
          </a:p>
          <a:p>
            <a:r>
              <a:rPr lang="fr-FR" sz="3100" b="1" dirty="0"/>
              <a:t>[date et horaires]</a:t>
            </a:r>
            <a:r>
              <a:rPr lang="fr-FR" sz="3100" dirty="0"/>
              <a:t>, </a:t>
            </a:r>
            <a:r>
              <a:rPr lang="fr-FR" sz="3100" b="1" dirty="0"/>
              <a:t>à [lieu]</a:t>
            </a:r>
          </a:p>
          <a:p>
            <a:endParaRPr lang="fr-FR" sz="2800" b="1" dirty="0"/>
          </a:p>
          <a:p>
            <a:r>
              <a:rPr lang="fr-FR" sz="2400" b="1" dirty="0"/>
              <a:t>Au programme 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</a:t>
            </a:r>
            <a:r>
              <a:rPr lang="fr-FR" sz="2400" dirty="0" smtClean="0"/>
              <a:t>]</a:t>
            </a:r>
          </a:p>
          <a:p>
            <a:endParaRPr lang="fr-FR" sz="2800" b="1" dirty="0"/>
          </a:p>
          <a:p>
            <a:r>
              <a:rPr lang="fr-FR" sz="2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Merci d’indiquer votre présence avant le </a:t>
            </a:r>
            <a:r>
              <a:rPr lang="fr-FR" sz="2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XX.XX.XXXX</a:t>
            </a: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2498701" y="4296096"/>
            <a:ext cx="4276172" cy="2008565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80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rgbClr val="482683"/>
                </a:solidFill>
                <a:latin typeface="Wigrum" panose="020000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100" dirty="0" smtClean="0"/>
              <a:t>[Puissance invitante],</a:t>
            </a:r>
          </a:p>
          <a:p>
            <a:r>
              <a:rPr lang="fr-FR" sz="3100" dirty="0" smtClean="0"/>
              <a:t>A la plaisir de vous convier à </a:t>
            </a:r>
            <a:r>
              <a:rPr lang="fr-FR" sz="3100" b="1" dirty="0" smtClean="0"/>
              <a:t>[nom de l’événement]</a:t>
            </a:r>
            <a:r>
              <a:rPr lang="fr-FR" sz="3100" dirty="0" smtClean="0"/>
              <a:t>, </a:t>
            </a:r>
          </a:p>
          <a:p>
            <a:r>
              <a:rPr lang="fr-FR" sz="3100" b="1" dirty="0" smtClean="0"/>
              <a:t>[date et horaires]</a:t>
            </a:r>
            <a:r>
              <a:rPr lang="fr-FR" sz="3100" dirty="0" smtClean="0"/>
              <a:t>, </a:t>
            </a:r>
            <a:r>
              <a:rPr lang="fr-FR" sz="3100" b="1" dirty="0" smtClean="0"/>
              <a:t>à [lieu]</a:t>
            </a:r>
          </a:p>
          <a:p>
            <a:endParaRPr lang="fr-FR" sz="2800" b="1" dirty="0" smtClean="0"/>
          </a:p>
          <a:p>
            <a:r>
              <a:rPr lang="fr-FR" sz="2400" b="1" dirty="0" smtClean="0"/>
              <a:t>Au programme </a:t>
            </a:r>
          </a:p>
          <a:p>
            <a:r>
              <a:rPr lang="fr-FR" sz="2400" dirty="0" smtClean="0"/>
              <a:t>[XXHXX - XXHXX : Texte courant]</a:t>
            </a:r>
          </a:p>
          <a:p>
            <a:r>
              <a:rPr lang="fr-FR" sz="2400" dirty="0" smtClean="0"/>
              <a:t>[XXHXX - XXHXX : Texte courant]</a:t>
            </a:r>
          </a:p>
          <a:p>
            <a:r>
              <a:rPr lang="fr-FR" sz="2400" dirty="0" smtClean="0"/>
              <a:t>[XXHXX - XXHXX : Texte courant]</a:t>
            </a:r>
          </a:p>
          <a:p>
            <a:endParaRPr lang="fr-FR" sz="2800" b="1" dirty="0" smtClean="0"/>
          </a:p>
          <a:p>
            <a:r>
              <a:rPr lang="fr-FR" sz="2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Merci d’indiquer votre présence avant le XX.XX.XXXX</a:t>
            </a: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2498701" y="7635140"/>
            <a:ext cx="4276172" cy="2008565"/>
          </a:xfrm>
        </p:spPr>
        <p:txBody>
          <a:bodyPr>
            <a:normAutofit fontScale="32500" lnSpcReduction="20000"/>
          </a:bodyPr>
          <a:lstStyle/>
          <a:p>
            <a:r>
              <a:rPr lang="fr-FR" sz="3100" dirty="0"/>
              <a:t>[Puissance invitante</a:t>
            </a:r>
            <a:r>
              <a:rPr lang="fr-FR" sz="3100" dirty="0" smtClean="0"/>
              <a:t>],</a:t>
            </a:r>
            <a:endParaRPr lang="fr-FR" sz="3100" dirty="0"/>
          </a:p>
          <a:p>
            <a:r>
              <a:rPr lang="fr-FR" sz="3100" dirty="0"/>
              <a:t>A la plaisir de vous convier à </a:t>
            </a:r>
            <a:r>
              <a:rPr lang="fr-FR" sz="3100" b="1" dirty="0"/>
              <a:t>[nom de l’événement]</a:t>
            </a:r>
            <a:r>
              <a:rPr lang="fr-FR" sz="3100" dirty="0"/>
              <a:t>, </a:t>
            </a:r>
          </a:p>
          <a:p>
            <a:r>
              <a:rPr lang="fr-FR" sz="3100" b="1" dirty="0"/>
              <a:t>[date et horaires]</a:t>
            </a:r>
            <a:r>
              <a:rPr lang="fr-FR" sz="3100" dirty="0"/>
              <a:t>, </a:t>
            </a:r>
            <a:r>
              <a:rPr lang="fr-FR" sz="3100" b="1" dirty="0"/>
              <a:t>à [lieu]</a:t>
            </a:r>
          </a:p>
          <a:p>
            <a:endParaRPr lang="fr-FR" sz="2800" b="1" dirty="0"/>
          </a:p>
          <a:p>
            <a:r>
              <a:rPr lang="fr-FR" sz="2400" b="1" dirty="0"/>
              <a:t>Au programme 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courant]</a:t>
            </a:r>
          </a:p>
          <a:p>
            <a:r>
              <a:rPr lang="fr-FR" sz="2400" dirty="0"/>
              <a:t>[XXHXX - XXHXX : Texte courant</a:t>
            </a:r>
            <a:r>
              <a:rPr lang="fr-FR" sz="2400" dirty="0" smtClean="0"/>
              <a:t>]</a:t>
            </a:r>
          </a:p>
          <a:p>
            <a:endParaRPr lang="fr-FR" sz="2800" b="1" dirty="0"/>
          </a:p>
          <a:p>
            <a:r>
              <a:rPr lang="fr-FR" sz="22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Merci d’indiquer votre présence avant le </a:t>
            </a:r>
            <a:r>
              <a:rPr lang="fr-FR" sz="22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XX.XX.XXXX</a:t>
            </a:r>
            <a:endParaRPr lang="fr-FR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3838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183</Words>
  <Application>Microsoft Office PowerPoint</Application>
  <PresentationFormat>Format A4 (210 x 297 mm)</PresentationFormat>
  <Paragraphs>30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 New Roman</vt:lpstr>
      <vt:lpstr>Wigrum</vt:lpstr>
      <vt:lpstr>Wigrum Black</vt:lpstr>
      <vt:lpstr>Thème Office</vt:lpstr>
      <vt:lpstr>Présentation PowerPoint</vt:lpstr>
    </vt:vector>
  </TitlesOfParts>
  <Company>VYV3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LEBRUN Léane</dc:creator>
  <cp:lastModifiedBy>LEBRUN Léane</cp:lastModifiedBy>
  <cp:revision>4</cp:revision>
  <dcterms:created xsi:type="dcterms:W3CDTF">2024-02-27T15:54:40Z</dcterms:created>
  <dcterms:modified xsi:type="dcterms:W3CDTF">2025-01-21T10:44:20Z</dcterms:modified>
</cp:coreProperties>
</file>