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8B77C"/>
    <a:srgbClr val="A3D8E6"/>
    <a:srgbClr val="009EC9"/>
    <a:srgbClr val="3AB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96122-C38A-40AA-9A9E-913349DFE30F}" v="3" dt="2024-10-01T15:48:20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6" autoAdjust="0"/>
    <p:restoredTop sz="84988" autoAdjust="0"/>
  </p:normalViewPr>
  <p:slideViewPr>
    <p:cSldViewPr snapToGrid="0">
      <p:cViewPr varScale="1">
        <p:scale>
          <a:sx n="71" d="100"/>
          <a:sy n="71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97CEC6-E9FE-237F-340B-29DA6906E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1E0DA2-6298-0F79-68E4-3711206F2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590F-9DFE-46D5-A1D7-ADF02B5B95DF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19DF7-1EEB-BAAC-6E11-8A05D9D135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F18CFA-7E47-E7B9-CD3D-A56E7A686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0C4E6-73E1-48D3-B2AB-9B18DE28C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4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30ED-BACE-45E0-A63B-277378215CEF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5FAD-1A00-414C-BA5B-C0F735D5D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9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Prénom NOM - Direction / Dernière mise à jour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C4EE7-DCAD-4762-A5D6-8754A5047E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2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Prénom NOM - Direction / Dernière mise à jour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C4EE7-DCAD-4762-A5D6-8754A5047E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86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Prénom NOM - Direction / Dernière mise à jour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C4EE7-DCAD-4762-A5D6-8754A5047E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B803-3725-4429-B95C-DBE45436F06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3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3676604"/>
            <a:ext cx="5464361" cy="3181396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00" y="1042860"/>
            <a:ext cx="11113200" cy="2387600"/>
          </a:xfrm>
          <a:prstGeom prst="rect">
            <a:avLst/>
          </a:prstGeo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102860"/>
            <a:ext cx="7385400" cy="1368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800" y="151888"/>
            <a:ext cx="5555999" cy="1260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A8453-0323-B785-734F-07554DEB9B9A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985847" y="3927164"/>
            <a:ext cx="666403" cy="66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675" y="5816350"/>
            <a:ext cx="6251575" cy="540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12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49A664C-C250-322C-6175-F59D66767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9" y="5124450"/>
            <a:ext cx="4696212" cy="12999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3999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68000" y="1728000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6000" y="1744369"/>
            <a:ext cx="2628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9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999" y="1728000"/>
            <a:ext cx="5400000" cy="4500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55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64EC61F3-A4EC-48D3-6C52-DCF5813162E3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D0FE417-733F-422D-689C-F8A9DFEC0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728000"/>
            <a:ext cx="540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1999" y="1728000"/>
            <a:ext cx="540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017BE54-18DB-C145-F8E4-0A21A4E6796D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6633056-EA18-08F6-FF83-17E7A693CD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3999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31999" y="1728000"/>
            <a:ext cx="3528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C2968229-E534-3563-0C80-140BC929E6EF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3AA824D-FF72-6D67-44A0-3F2A57ECC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00901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1803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122705" y="1728000"/>
            <a:ext cx="2520000" cy="4500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24BFD7E2-D132-144C-818B-BBF68D1212D4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090A6C0-F7E8-0AE7-8EB9-A1F0B4058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7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3E90ED2-E551-81F1-D3DC-C83D78E4FA9C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41CDE73-5256-91F3-7A14-43BB8A36C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120648" indent="-12064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9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9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436200" y="-613941"/>
            <a:ext cx="10753499" cy="8612340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EF577B1-E859-3D7B-563A-FF2C696E2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11580945" cy="68579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7D6D66A-7720-B099-275F-D4065B27E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11565175" cy="68579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ED98DC8-FF24-5AF7-95DD-EDBB7A356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2"/>
            <a:ext cx="11247542" cy="6857998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4B439ED-D196-B309-555C-7A5E262AF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11879889" cy="68580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620000"/>
            <a:ext cx="8100000" cy="288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36000"/>
            <a:ext cx="8100000" cy="108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E7991CF-6DB2-89BF-0A64-E440053A2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5" y="6385323"/>
            <a:ext cx="581085" cy="3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999" y="1728000"/>
            <a:ext cx="54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63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8000"/>
            <a:ext cx="3564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51999" y="1728000"/>
            <a:ext cx="36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5999" y="1728000"/>
            <a:ext cx="360000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48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0A26079-190A-96BD-BF79-1D70BC2E5909}"/>
              </a:ext>
            </a:extLst>
          </p:cNvPr>
          <p:cNvSpPr/>
          <p:nvPr userDrawn="1"/>
        </p:nvSpPr>
        <p:spPr>
          <a:xfrm>
            <a:off x="9865708" y="-1"/>
            <a:ext cx="2326292" cy="926164"/>
          </a:xfrm>
          <a:custGeom>
            <a:avLst/>
            <a:gdLst>
              <a:gd name="connsiteX0" fmla="*/ 0 w 2326292"/>
              <a:gd name="connsiteY0" fmla="*/ 0 h 926164"/>
              <a:gd name="connsiteX1" fmla="*/ 2326292 w 2326292"/>
              <a:gd name="connsiteY1" fmla="*/ 0 h 926164"/>
              <a:gd name="connsiteX2" fmla="*/ 2326292 w 2326292"/>
              <a:gd name="connsiteY2" fmla="*/ 541582 h 926164"/>
              <a:gd name="connsiteX3" fmla="*/ 2289231 w 2326292"/>
              <a:gd name="connsiteY3" fmla="*/ 586190 h 926164"/>
              <a:gd name="connsiteX4" fmla="*/ 1360117 w 2326292"/>
              <a:gd name="connsiteY4" fmla="*/ 743232 h 926164"/>
              <a:gd name="connsiteX5" fmla="*/ 1495203 w 2326292"/>
              <a:gd name="connsiteY5" fmla="*/ 302559 h 926164"/>
              <a:gd name="connsiteX6" fmla="*/ 460097 w 2326292"/>
              <a:gd name="connsiteY6" fmla="*/ 638676 h 926164"/>
              <a:gd name="connsiteX7" fmla="*/ 407194 w 2326292"/>
              <a:gd name="connsiteY7" fmla="*/ 570831 h 926164"/>
              <a:gd name="connsiteX8" fmla="*/ 614234 w 2326292"/>
              <a:gd name="connsiteY8" fmla="*/ 146204 h 926164"/>
              <a:gd name="connsiteX9" fmla="*/ 40306 w 2326292"/>
              <a:gd name="connsiteY9" fmla="*/ 27719 h 926164"/>
              <a:gd name="connsiteX10" fmla="*/ 0 w 2326292"/>
              <a:gd name="connsiteY10" fmla="*/ 0 h 9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292" h="926164">
                <a:moveTo>
                  <a:pt x="0" y="0"/>
                </a:moveTo>
                <a:lnTo>
                  <a:pt x="2326292" y="0"/>
                </a:lnTo>
                <a:lnTo>
                  <a:pt x="2326292" y="541582"/>
                </a:lnTo>
                <a:lnTo>
                  <a:pt x="2289231" y="586190"/>
                </a:lnTo>
                <a:cubicBezTo>
                  <a:pt x="1911476" y="1006548"/>
                  <a:pt x="1463685" y="1010573"/>
                  <a:pt x="1360117" y="743232"/>
                </a:cubicBezTo>
                <a:cubicBezTo>
                  <a:pt x="1316290" y="630663"/>
                  <a:pt x="1358898" y="491437"/>
                  <a:pt x="1495203" y="302559"/>
                </a:cubicBezTo>
                <a:cubicBezTo>
                  <a:pt x="1174446" y="623622"/>
                  <a:pt x="677533" y="842513"/>
                  <a:pt x="460097" y="638676"/>
                </a:cubicBezTo>
                <a:cubicBezTo>
                  <a:pt x="439860" y="619705"/>
                  <a:pt x="422019" y="597199"/>
                  <a:pt x="407194" y="570831"/>
                </a:cubicBezTo>
                <a:cubicBezTo>
                  <a:pt x="354927" y="478945"/>
                  <a:pt x="378937" y="308293"/>
                  <a:pt x="614234" y="146204"/>
                </a:cubicBezTo>
                <a:cubicBezTo>
                  <a:pt x="402291" y="161780"/>
                  <a:pt x="194854" y="117413"/>
                  <a:pt x="40306" y="2771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13200" cy="11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728000"/>
            <a:ext cx="111132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2350"/>
            <a:ext cx="9671999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82350"/>
            <a:ext cx="72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5DCB80E-E9B7-5DF3-A8E7-A385BCFBDB0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49036"/>
            <a:ext cx="1606348" cy="4446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64" y="6228000"/>
            <a:ext cx="839136" cy="5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69" r:id="rId4"/>
    <p:sldLayoutId id="2147483670" r:id="rId5"/>
    <p:sldLayoutId id="2147483671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3" r:id="rId12"/>
    <p:sldLayoutId id="2147483664" r:id="rId13"/>
    <p:sldLayoutId id="2147483666" r:id="rId14"/>
    <p:sldLayoutId id="2147483667" r:id="rId15"/>
    <p:sldLayoutId id="2147483672" r:id="rId16"/>
    <p:sldLayoutId id="2147483674" r:id="rId17"/>
    <p:sldLayoutId id="2147483682" r:id="rId18"/>
    <p:sldLayoutId id="2147483683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6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800"/>
        </a:spcBef>
        <a:buFont typeface="Aptos" panose="020B0004020202020204" pitchFamily="34" charset="0"/>
        <a:buChar char="&gt;"/>
        <a:defRPr sz="22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900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ptos" panose="020B0004020202020204" pitchFamily="34" charset="0"/>
        <a:buChar char="–"/>
        <a:defRPr sz="1500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6.emf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11" Type="http://schemas.openxmlformats.org/officeDocument/2006/relationships/image" Target="NUL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NqnWybuP1nQ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earch/results/all/?heroEntityKey=urn%3Ali%3Aorganization%3A43278294&amp;keywords=VYV%203%20Pays%20de%20la%20Loire&amp;origin=ENTITY_SEARCH_HOME_HISTORY&amp;sid=kum" TargetMode="External"/><Relationship Id="rId2" Type="http://schemas.openxmlformats.org/officeDocument/2006/relationships/hyperlink" Target="https://pdl.vyv3.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VYV³ Pays de la 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Prendre soin : notre raison d’être</a:t>
            </a:r>
            <a:endParaRPr lang="fr-FR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fr-FR" sz="2000" b="0" dirty="0">
                <a:solidFill>
                  <a:srgbClr val="595959"/>
                </a:solidFill>
              </a:rPr>
              <a:t>L’offre de soins et d’accompagnement de 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Pays de la Loire est </a:t>
            </a:r>
            <a:r>
              <a:rPr lang="fr-FR" sz="2000" dirty="0">
                <a:solidFill>
                  <a:srgbClr val="595959"/>
                </a:solidFill>
              </a:rPr>
              <a:t>complète</a:t>
            </a:r>
            <a:r>
              <a:rPr lang="fr-FR" sz="2000" b="0" dirty="0">
                <a:solidFill>
                  <a:srgbClr val="595959"/>
                </a:solidFill>
              </a:rPr>
              <a:t>, </a:t>
            </a:r>
            <a:r>
              <a:rPr lang="fr-FR" sz="2000" dirty="0">
                <a:solidFill>
                  <a:srgbClr val="595959"/>
                </a:solidFill>
              </a:rPr>
              <a:t>innovante</a:t>
            </a:r>
            <a:r>
              <a:rPr lang="fr-FR" sz="2000" b="0" dirty="0">
                <a:solidFill>
                  <a:srgbClr val="595959"/>
                </a:solidFill>
              </a:rPr>
              <a:t> et </a:t>
            </a:r>
            <a:r>
              <a:rPr lang="fr-FR" sz="2000" dirty="0">
                <a:solidFill>
                  <a:srgbClr val="595959"/>
                </a:solidFill>
              </a:rPr>
              <a:t>personnalisée</a:t>
            </a:r>
            <a:r>
              <a:rPr lang="fr-FR" sz="2000" b="0" dirty="0">
                <a:solidFill>
                  <a:srgbClr val="595959"/>
                </a:solidFill>
              </a:rPr>
              <a:t>.  </a:t>
            </a:r>
          </a:p>
          <a:p>
            <a:pPr>
              <a:spcBef>
                <a:spcPts val="800"/>
              </a:spcBef>
            </a:pPr>
            <a:endParaRPr lang="fr-FR" sz="2000" b="0" dirty="0">
              <a:solidFill>
                <a:srgbClr val="595959"/>
              </a:solidFill>
            </a:endParaRPr>
          </a:p>
          <a:p>
            <a:pPr>
              <a:spcBef>
                <a:spcPts val="800"/>
              </a:spcBef>
            </a:pPr>
            <a:r>
              <a:rPr lang="fr-FR" sz="2000" b="0" dirty="0">
                <a:solidFill>
                  <a:srgbClr val="595959"/>
                </a:solidFill>
              </a:rPr>
              <a:t>Les services et établissements de 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Pays de la Loire sont </a:t>
            </a:r>
            <a:r>
              <a:rPr lang="fr-FR" sz="2000" dirty="0">
                <a:solidFill>
                  <a:srgbClr val="595959"/>
                </a:solidFill>
              </a:rPr>
              <a:t>ouverts à tous</a:t>
            </a:r>
            <a:r>
              <a:rPr lang="fr-FR" sz="2000" b="0" dirty="0">
                <a:solidFill>
                  <a:srgbClr val="595959"/>
                </a:solidFill>
              </a:rPr>
              <a:t>,</a:t>
            </a:r>
            <a:r>
              <a:rPr lang="fr-FR" sz="2000" dirty="0">
                <a:solidFill>
                  <a:srgbClr val="595959"/>
                </a:solidFill>
              </a:rPr>
              <a:t> </a:t>
            </a:r>
            <a:r>
              <a:rPr lang="fr-FR" sz="2000" b="0" dirty="0">
                <a:solidFill>
                  <a:srgbClr val="595959"/>
                </a:solidFill>
              </a:rPr>
              <a:t>développés avec le souci de la </a:t>
            </a:r>
            <a:r>
              <a:rPr lang="fr-FR" sz="2000" dirty="0">
                <a:solidFill>
                  <a:srgbClr val="595959"/>
                </a:solidFill>
              </a:rPr>
              <a:t>qualité</a:t>
            </a:r>
            <a:r>
              <a:rPr lang="fr-FR" sz="2000" b="0" dirty="0">
                <a:solidFill>
                  <a:srgbClr val="595959"/>
                </a:solidFill>
              </a:rPr>
              <a:t> et ils ne poursuivent </a:t>
            </a:r>
            <a:r>
              <a:rPr lang="fr-FR" sz="2000" dirty="0">
                <a:solidFill>
                  <a:srgbClr val="595959"/>
                </a:solidFill>
              </a:rPr>
              <a:t>aucun but lucratif</a:t>
            </a:r>
            <a:r>
              <a:rPr lang="fr-FR" sz="2000" b="0" dirty="0">
                <a:solidFill>
                  <a:srgbClr val="595959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fr-FR" sz="2000" u="sng" dirty="0">
                <a:solidFill>
                  <a:srgbClr val="595959"/>
                </a:solidFill>
              </a:rPr>
              <a:t/>
            </a:r>
            <a:br>
              <a:rPr lang="fr-FR" sz="2000" u="sng" dirty="0">
                <a:solidFill>
                  <a:srgbClr val="595959"/>
                </a:solidFill>
              </a:rPr>
            </a:br>
            <a:r>
              <a:rPr lang="fr-FR" sz="2000" b="0" dirty="0">
                <a:solidFill>
                  <a:srgbClr val="595959"/>
                </a:solidFill>
              </a:rPr>
              <a:t>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Pays de la Loire </a:t>
            </a:r>
            <a:r>
              <a:rPr lang="fr-FR" sz="2000" dirty="0">
                <a:solidFill>
                  <a:srgbClr val="595959"/>
                </a:solidFill>
              </a:rPr>
              <a:t>est un acteur majeur de </a:t>
            </a:r>
            <a:r>
              <a:rPr lang="fr-FR" sz="2000" dirty="0" smtClean="0">
                <a:solidFill>
                  <a:srgbClr val="595959"/>
                </a:solidFill>
              </a:rPr>
              <a:t>l’économie </a:t>
            </a:r>
            <a:r>
              <a:rPr lang="fr-FR" sz="2000" dirty="0">
                <a:solidFill>
                  <a:srgbClr val="595959"/>
                </a:solidFill>
              </a:rPr>
              <a:t>sociale et solidaire.</a:t>
            </a:r>
          </a:p>
          <a:p>
            <a:endParaRPr lang="fr-FR" b="0" dirty="0">
              <a:solidFill>
                <a:srgbClr val="595959"/>
              </a:solidFill>
            </a:endParaRPr>
          </a:p>
          <a:p>
            <a:endParaRPr lang="fr-FR" dirty="0">
              <a:solidFill>
                <a:srgbClr val="595959"/>
              </a:solidFill>
            </a:endParaRPr>
          </a:p>
          <a:p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r="23347"/>
          <a:stretch/>
        </p:blipFill>
        <p:spPr>
          <a:xfrm>
            <a:off x="6651413" y="1728000"/>
            <a:ext cx="4392598" cy="38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375" y="687984"/>
            <a:ext cx="10972800" cy="576064"/>
          </a:xfrm>
        </p:spPr>
        <p:txBody>
          <a:bodyPr>
            <a:normAutofit/>
          </a:bodyPr>
          <a:lstStyle/>
          <a:p>
            <a:r>
              <a:rPr lang="fr-FR" dirty="0"/>
              <a:t>VYV</a:t>
            </a:r>
            <a:r>
              <a:rPr lang="fr-FR" baseline="30000" dirty="0"/>
              <a:t>3</a:t>
            </a:r>
            <a:r>
              <a:rPr lang="fr-FR" dirty="0"/>
              <a:t> </a:t>
            </a:r>
            <a:r>
              <a:rPr lang="fr-FR" dirty="0" smtClean="0"/>
              <a:t>Pays de la Loire en chiffres</a:t>
            </a:r>
            <a:endParaRPr lang="fr-FR" dirty="0"/>
          </a:p>
        </p:txBody>
      </p:sp>
      <p:sp>
        <p:nvSpPr>
          <p:cNvPr id="46" name="Espace réservé du numéro de diapositive 3"/>
          <p:cNvSpPr txBox="1">
            <a:spLocks/>
          </p:cNvSpPr>
          <p:nvPr/>
        </p:nvSpPr>
        <p:spPr>
          <a:xfrm>
            <a:off x="14720711" y="8473601"/>
            <a:ext cx="710400" cy="4882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E9D1-A7A6-4183-9D13-3F3B5B7D4789}" type="slidenum">
              <a:rPr lang="en-US" altLang="fr-FR" sz="2133">
                <a:solidFill>
                  <a:prstClr val="white"/>
                </a:solidFill>
              </a:rPr>
              <a:pPr/>
              <a:t>11</a:t>
            </a:fld>
            <a:endParaRPr lang="en-US" altLang="fr-FR" sz="2133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107782" y="2079283"/>
            <a:ext cx="2382140" cy="1118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267" b="1" dirty="0" smtClean="0">
                <a:solidFill>
                  <a:srgbClr val="595959"/>
                </a:solidFill>
              </a:rPr>
              <a:t>4 500</a:t>
            </a:r>
            <a:endParaRPr lang="fr-FR" sz="4267" b="1" dirty="0">
              <a:solidFill>
                <a:srgbClr val="595959"/>
              </a:solidFill>
            </a:endParaRPr>
          </a:p>
          <a:p>
            <a:r>
              <a:rPr lang="fr-FR" sz="2400" dirty="0">
                <a:solidFill>
                  <a:srgbClr val="595959"/>
                </a:solidFill>
              </a:rPr>
              <a:t>collaborateurs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393408" y="2085171"/>
            <a:ext cx="2470561" cy="1118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67" b="1" dirty="0" smtClean="0">
                <a:solidFill>
                  <a:srgbClr val="595959"/>
                </a:solidFill>
              </a:rPr>
              <a:t>180</a:t>
            </a:r>
            <a:endParaRPr lang="fr-FR" sz="2489" dirty="0">
              <a:solidFill>
                <a:srgbClr val="595959"/>
              </a:solidFill>
            </a:endParaRPr>
          </a:p>
          <a:p>
            <a:pPr lvl="0"/>
            <a:r>
              <a:rPr lang="fr-FR" sz="2400" dirty="0">
                <a:solidFill>
                  <a:srgbClr val="595959"/>
                </a:solidFill>
              </a:rPr>
              <a:t>élus</a:t>
            </a:r>
            <a:endParaRPr lang="fr-FR" sz="2489" dirty="0">
              <a:solidFill>
                <a:srgbClr val="59595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910968" y="3949808"/>
            <a:ext cx="3281032" cy="1487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67" b="1" smtClean="0">
                <a:solidFill>
                  <a:srgbClr val="595959"/>
                </a:solidFill>
              </a:rPr>
              <a:t>312 </a:t>
            </a:r>
            <a:r>
              <a:rPr lang="fr-FR" sz="4267" b="1" dirty="0" smtClean="0">
                <a:solidFill>
                  <a:srgbClr val="595959"/>
                </a:solidFill>
              </a:rPr>
              <a:t>millions </a:t>
            </a:r>
            <a:endParaRPr lang="fr-FR" sz="4267" b="1" dirty="0">
              <a:solidFill>
                <a:srgbClr val="595959"/>
              </a:solidFill>
            </a:endParaRPr>
          </a:p>
          <a:p>
            <a:pPr lvl="0"/>
            <a:r>
              <a:rPr lang="fr-FR" sz="2400" dirty="0">
                <a:solidFill>
                  <a:srgbClr val="595959"/>
                </a:solidFill>
              </a:rPr>
              <a:t>d’euros de chiffre </a:t>
            </a:r>
            <a:r>
              <a:rPr lang="fr-FR" sz="2400" dirty="0" smtClean="0">
                <a:solidFill>
                  <a:srgbClr val="595959"/>
                </a:solidFill>
              </a:rPr>
              <a:t>d’affaires en 2024</a:t>
            </a:r>
            <a:endParaRPr lang="fr-FR" sz="2400" dirty="0">
              <a:solidFill>
                <a:srgbClr val="595959"/>
              </a:solidFill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" y="2094746"/>
            <a:ext cx="871343" cy="871343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9005716" y="2074630"/>
            <a:ext cx="2470561" cy="1487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67" b="1" dirty="0" smtClean="0">
                <a:solidFill>
                  <a:srgbClr val="595959"/>
                </a:solidFill>
              </a:rPr>
              <a:t>372</a:t>
            </a:r>
            <a:endParaRPr lang="fr-FR" sz="2489" dirty="0">
              <a:solidFill>
                <a:srgbClr val="595959"/>
              </a:solidFill>
            </a:endParaRPr>
          </a:p>
          <a:p>
            <a:pPr lvl="0"/>
            <a:r>
              <a:rPr lang="fr-FR" sz="2400" dirty="0">
                <a:solidFill>
                  <a:srgbClr val="595959"/>
                </a:solidFill>
              </a:rPr>
              <a:t>établissements </a:t>
            </a:r>
            <a:br>
              <a:rPr lang="fr-FR" sz="2400" dirty="0">
                <a:solidFill>
                  <a:srgbClr val="595959"/>
                </a:solidFill>
              </a:rPr>
            </a:br>
            <a:r>
              <a:rPr lang="fr-FR" sz="2400" dirty="0">
                <a:solidFill>
                  <a:srgbClr val="595959"/>
                </a:solidFill>
              </a:rPr>
              <a:t>et services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428786" y="3687969"/>
            <a:ext cx="2470561" cy="1118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67" b="1" dirty="0">
                <a:solidFill>
                  <a:srgbClr val="595959"/>
                </a:solidFill>
              </a:rPr>
              <a:t>5</a:t>
            </a:r>
            <a:endParaRPr lang="fr-FR" sz="2489" dirty="0">
              <a:solidFill>
                <a:srgbClr val="595959"/>
              </a:solidFill>
            </a:endParaRPr>
          </a:p>
          <a:p>
            <a:pPr lvl="0"/>
            <a:r>
              <a:rPr lang="fr-FR" sz="2400" dirty="0">
                <a:solidFill>
                  <a:srgbClr val="595959"/>
                </a:solidFill>
              </a:rPr>
              <a:t>départements</a:t>
            </a:r>
            <a:endParaRPr lang="fr-FR" sz="2489" dirty="0">
              <a:solidFill>
                <a:srgbClr val="595959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064644" y="3761999"/>
            <a:ext cx="3651558" cy="1118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67" b="1" dirty="0" smtClean="0">
                <a:solidFill>
                  <a:srgbClr val="595959"/>
                </a:solidFill>
              </a:rPr>
              <a:t>3</a:t>
            </a:r>
            <a:endParaRPr lang="fr-FR" sz="2489" dirty="0" smtClean="0">
              <a:solidFill>
                <a:srgbClr val="595959"/>
              </a:solidFill>
            </a:endParaRPr>
          </a:p>
          <a:p>
            <a:pPr lvl="0"/>
            <a:r>
              <a:rPr lang="fr-FR" sz="2400" dirty="0" smtClean="0">
                <a:solidFill>
                  <a:srgbClr val="595959"/>
                </a:solidFill>
              </a:rPr>
              <a:t>directions d’activités</a:t>
            </a:r>
            <a:endParaRPr lang="fr-FR" sz="2400" dirty="0">
              <a:solidFill>
                <a:srgbClr val="595959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064642" y="4807104"/>
            <a:ext cx="306676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E94B64"/>
                </a:solidFill>
              </a:rPr>
              <a:t>Accompagnement et Soins</a:t>
            </a:r>
          </a:p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E94B64"/>
                </a:solidFill>
              </a:rPr>
              <a:t>Personnes Âgées</a:t>
            </a:r>
          </a:p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94B64"/>
                </a:solidFill>
              </a:rPr>
              <a:t>Services et Biens </a:t>
            </a:r>
            <a:r>
              <a:rPr lang="fr-FR" sz="1400" dirty="0" smtClean="0">
                <a:solidFill>
                  <a:srgbClr val="E94B64"/>
                </a:solidFill>
              </a:rPr>
              <a:t>Médicaux</a:t>
            </a:r>
            <a:endParaRPr lang="fr-FR" sz="1400" dirty="0">
              <a:solidFill>
                <a:srgbClr val="E94B64"/>
              </a:solidFill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12315" r="16352" b="13894"/>
          <a:stretch/>
        </p:blipFill>
        <p:spPr>
          <a:xfrm>
            <a:off x="8012206" y="4062481"/>
            <a:ext cx="703996" cy="79662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90" y="3903508"/>
            <a:ext cx="781151" cy="709253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6" y="2084204"/>
            <a:ext cx="870779" cy="777481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52" y="2151933"/>
            <a:ext cx="839181" cy="835223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1525387" y="2765575"/>
            <a:ext cx="1979037" cy="0"/>
          </a:xfrm>
          <a:prstGeom prst="line">
            <a:avLst/>
          </a:prstGeom>
          <a:ln w="12700">
            <a:solidFill>
              <a:srgbClr val="7FC34B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C1FF26-6211-469A-B120-7289504775FC}"/>
              </a:ext>
            </a:extLst>
          </p:cNvPr>
          <p:cNvCxnSpPr>
            <a:cxnSpLocks/>
          </p:cNvCxnSpPr>
          <p:nvPr/>
        </p:nvCxnSpPr>
        <p:spPr>
          <a:xfrm flipH="1">
            <a:off x="5229797" y="2759687"/>
            <a:ext cx="1979036" cy="0"/>
          </a:xfrm>
          <a:prstGeom prst="line">
            <a:avLst/>
          </a:prstGeom>
          <a:ln w="12700">
            <a:solidFill>
              <a:srgbClr val="1CA5D5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C4B0506-D624-4917-AD24-AF4E32DC0156}"/>
              </a:ext>
            </a:extLst>
          </p:cNvPr>
          <p:cNvCxnSpPr>
            <a:cxnSpLocks/>
          </p:cNvCxnSpPr>
          <p:nvPr/>
        </p:nvCxnSpPr>
        <p:spPr>
          <a:xfrm flipH="1">
            <a:off x="9116667" y="2755033"/>
            <a:ext cx="2041243" cy="0"/>
          </a:xfrm>
          <a:prstGeom prst="line">
            <a:avLst/>
          </a:prstGeom>
          <a:ln w="12700">
            <a:solidFill>
              <a:srgbClr val="EF7837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D8E1980-0137-4F42-864F-2942B51B32E9}"/>
              </a:ext>
            </a:extLst>
          </p:cNvPr>
          <p:cNvCxnSpPr>
            <a:cxnSpLocks/>
          </p:cNvCxnSpPr>
          <p:nvPr/>
        </p:nvCxnSpPr>
        <p:spPr>
          <a:xfrm flipH="1">
            <a:off x="1560765" y="4374282"/>
            <a:ext cx="1979036" cy="0"/>
          </a:xfrm>
          <a:prstGeom prst="line">
            <a:avLst/>
          </a:prstGeom>
          <a:ln w="12700">
            <a:solidFill>
              <a:srgbClr val="9C4092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9E3D3F-D01D-4FC2-8504-ACB684704CE0}"/>
              </a:ext>
            </a:extLst>
          </p:cNvPr>
          <p:cNvCxnSpPr>
            <a:cxnSpLocks/>
          </p:cNvCxnSpPr>
          <p:nvPr/>
        </p:nvCxnSpPr>
        <p:spPr>
          <a:xfrm flipH="1">
            <a:off x="9005717" y="4612761"/>
            <a:ext cx="2949577" cy="11417"/>
          </a:xfrm>
          <a:prstGeom prst="line">
            <a:avLst/>
          </a:prstGeom>
          <a:ln w="12700">
            <a:solidFill>
              <a:srgbClr val="F18B75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66CB5C-B40F-4943-8012-7C1901D18618}"/>
              </a:ext>
            </a:extLst>
          </p:cNvPr>
          <p:cNvCxnSpPr>
            <a:cxnSpLocks/>
          </p:cNvCxnSpPr>
          <p:nvPr/>
        </p:nvCxnSpPr>
        <p:spPr>
          <a:xfrm flipH="1">
            <a:off x="5186957" y="4436369"/>
            <a:ext cx="1958840" cy="0"/>
          </a:xfrm>
          <a:prstGeom prst="line">
            <a:avLst/>
          </a:prstGeom>
          <a:ln w="12700">
            <a:solidFill>
              <a:srgbClr val="E94B64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8" y="3896070"/>
            <a:ext cx="739416" cy="7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activités de </a:t>
            </a:r>
            <a:br>
              <a:rPr lang="fr-FR" dirty="0" smtClean="0"/>
            </a:br>
            <a:r>
              <a:rPr lang="fr-FR" dirty="0" smtClean="0"/>
              <a:t>VYV³ Pays de la 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5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Les trois activités de VYV</a:t>
            </a:r>
            <a:r>
              <a:rPr lang="fr-FR" sz="3600" baseline="30000" dirty="0"/>
              <a:t>3</a:t>
            </a:r>
            <a:r>
              <a:rPr lang="fr-FR" sz="3600" dirty="0"/>
              <a:t> Pays de la Loire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622347"/>
          </a:xfrm>
        </p:spPr>
        <p:txBody>
          <a:bodyPr/>
          <a:lstStyle/>
          <a:p>
            <a:r>
              <a:rPr lang="fr-FR" sz="2000" b="0" dirty="0">
                <a:solidFill>
                  <a:srgbClr val="595959"/>
                </a:solidFill>
              </a:rPr>
              <a:t>L’offre de soins et d’accompagnement de 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Pays de la Loire est complète, diversifiée et répartie en </a:t>
            </a:r>
            <a:r>
              <a:rPr lang="fr-FR" sz="2000" b="0" dirty="0" smtClean="0">
                <a:solidFill>
                  <a:srgbClr val="595959"/>
                </a:solidFill>
              </a:rPr>
              <a:t>3 </a:t>
            </a:r>
            <a:r>
              <a:rPr lang="fr-FR" sz="2000" b="0" dirty="0">
                <a:solidFill>
                  <a:srgbClr val="595959"/>
                </a:solidFill>
              </a:rPr>
              <a:t>directions d’activités.</a:t>
            </a:r>
          </a:p>
          <a:p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5313" y="5675536"/>
            <a:ext cx="278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95959"/>
                </a:solidFill>
              </a:rPr>
              <a:t>Accompagnement </a:t>
            </a:r>
          </a:p>
          <a:p>
            <a:pPr algn="ctr"/>
            <a:r>
              <a:rPr lang="fr-FR" sz="2000" b="1" dirty="0" smtClean="0">
                <a:solidFill>
                  <a:srgbClr val="595959"/>
                </a:solidFill>
              </a:rPr>
              <a:t>et soins</a:t>
            </a:r>
            <a:endParaRPr lang="fr-FR" sz="2000" b="1" dirty="0">
              <a:solidFill>
                <a:srgbClr val="59595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82525" y="5675536"/>
            <a:ext cx="2763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95959"/>
                </a:solidFill>
              </a:rPr>
              <a:t>Personnes</a:t>
            </a:r>
          </a:p>
          <a:p>
            <a:pPr algn="ctr"/>
            <a:r>
              <a:rPr lang="fr-FR" sz="2000" b="1" dirty="0" smtClean="0">
                <a:solidFill>
                  <a:srgbClr val="595959"/>
                </a:solidFill>
              </a:rPr>
              <a:t>âgées</a:t>
            </a:r>
            <a:endParaRPr lang="fr-FR" sz="2000" b="1" dirty="0">
              <a:solidFill>
                <a:srgbClr val="59595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33998" y="5675536"/>
            <a:ext cx="275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95959"/>
                </a:solidFill>
              </a:rPr>
              <a:t>Services et biens médicaux</a:t>
            </a:r>
            <a:endParaRPr lang="fr-FR" sz="2000" b="1" dirty="0">
              <a:solidFill>
                <a:srgbClr val="59595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2257" t="-212" r="19687" b="-1173"/>
          <a:stretch/>
        </p:blipFill>
        <p:spPr>
          <a:xfrm>
            <a:off x="705313" y="2757051"/>
            <a:ext cx="2788839" cy="27394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-258" r="18307"/>
          <a:stretch/>
        </p:blipFill>
        <p:spPr>
          <a:xfrm>
            <a:off x="4582525" y="2726374"/>
            <a:ext cx="2763101" cy="27465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3186"/>
          <a:stretch/>
        </p:blipFill>
        <p:spPr>
          <a:xfrm>
            <a:off x="8433999" y="2722180"/>
            <a:ext cx="2753696" cy="27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C429E-AE67-4A28-9A56-1A1C7980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trois activités de VYV</a:t>
            </a:r>
            <a:r>
              <a:rPr lang="fr-FR" sz="3600" baseline="30000" dirty="0"/>
              <a:t>3</a:t>
            </a:r>
            <a:r>
              <a:rPr lang="fr-FR" sz="3600" dirty="0"/>
              <a:t> Pays de la Loire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4366690" y="2161137"/>
            <a:ext cx="7561262" cy="3304637"/>
          </a:xfrm>
        </p:spPr>
        <p:txBody>
          <a:bodyPr/>
          <a:lstStyle/>
          <a:p>
            <a:r>
              <a:rPr lang="fr-FR" sz="2000" dirty="0" smtClean="0">
                <a:solidFill>
                  <a:srgbClr val="595959"/>
                </a:solidFill>
              </a:rPr>
              <a:t>Petite-enfance</a:t>
            </a:r>
            <a:r>
              <a:rPr lang="fr-FR" sz="2000" b="0" dirty="0" smtClean="0">
                <a:solidFill>
                  <a:srgbClr val="595959"/>
                </a:solidFill>
              </a:rPr>
              <a:t> : </a:t>
            </a:r>
            <a:r>
              <a:rPr lang="fr-F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67</a:t>
            </a:r>
            <a:r>
              <a:rPr lang="fr-FR" sz="2000" b="0" dirty="0">
                <a:solidFill>
                  <a:srgbClr val="595959"/>
                </a:solidFill>
              </a:rPr>
              <a:t> structures </a:t>
            </a:r>
            <a:r>
              <a:rPr lang="fr-FR" sz="2000" b="0" dirty="0" smtClean="0">
                <a:solidFill>
                  <a:srgbClr val="595959"/>
                </a:solidFill>
              </a:rPr>
              <a:t>et services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Centres de soins </a:t>
            </a:r>
            <a:r>
              <a:rPr lang="fr-FR" sz="2000" dirty="0">
                <a:solidFill>
                  <a:srgbClr val="595959"/>
                </a:solidFill>
              </a:rPr>
              <a:t>médicaux </a:t>
            </a:r>
            <a:r>
              <a:rPr lang="fr-FR" sz="2000" dirty="0" smtClean="0">
                <a:solidFill>
                  <a:srgbClr val="595959"/>
                </a:solidFill>
              </a:rPr>
              <a:t>et </a:t>
            </a:r>
            <a:r>
              <a:rPr lang="fr-FR" sz="2000" dirty="0">
                <a:solidFill>
                  <a:srgbClr val="595959"/>
                </a:solidFill>
              </a:rPr>
              <a:t>de </a:t>
            </a:r>
            <a:r>
              <a:rPr lang="fr-FR" sz="2000" dirty="0" smtClean="0">
                <a:solidFill>
                  <a:srgbClr val="595959"/>
                </a:solidFill>
              </a:rPr>
              <a:t>réadaptation : </a:t>
            </a:r>
            <a:r>
              <a:rPr lang="fr-F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2000" dirty="0">
                <a:solidFill>
                  <a:srgbClr val="595959"/>
                </a:solidFill>
              </a:rPr>
              <a:t> </a:t>
            </a:r>
            <a:r>
              <a:rPr lang="fr-FR" sz="2000" b="0" dirty="0" smtClean="0">
                <a:solidFill>
                  <a:srgbClr val="595959"/>
                </a:solidFill>
              </a:rPr>
              <a:t>établissements</a:t>
            </a:r>
          </a:p>
          <a:p>
            <a:pPr defTabSz="1219170">
              <a:defRPr/>
            </a:pPr>
            <a:r>
              <a:rPr lang="fr-FR" sz="2000" dirty="0">
                <a:solidFill>
                  <a:srgbClr val="595959"/>
                </a:solidFill>
              </a:rPr>
              <a:t>Centres de </a:t>
            </a:r>
            <a:r>
              <a:rPr lang="fr-FR" sz="2000" dirty="0" smtClean="0">
                <a:solidFill>
                  <a:srgbClr val="595959"/>
                </a:solidFill>
              </a:rPr>
              <a:t>santé : </a:t>
            </a:r>
            <a:r>
              <a:rPr lang="fr-F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2000" dirty="0">
                <a:solidFill>
                  <a:srgbClr val="595959"/>
                </a:solidFill>
              </a:rPr>
              <a:t> </a:t>
            </a:r>
            <a:r>
              <a:rPr lang="fr-FR" sz="2000" b="0" dirty="0">
                <a:solidFill>
                  <a:srgbClr val="595959"/>
                </a:solidFill>
              </a:rPr>
              <a:t>services médicaux </a:t>
            </a:r>
            <a:r>
              <a:rPr lang="fr-FR" sz="2000" b="0" dirty="0" smtClean="0">
                <a:solidFill>
                  <a:srgbClr val="595959"/>
                </a:solidFill>
              </a:rPr>
              <a:t>de proximité</a:t>
            </a:r>
          </a:p>
          <a:p>
            <a:pPr defTabSz="1219170">
              <a:defRPr/>
            </a:pPr>
            <a:r>
              <a:rPr lang="fr-FR" sz="2000" dirty="0">
                <a:solidFill>
                  <a:srgbClr val="595959"/>
                </a:solidFill>
              </a:rPr>
              <a:t>Emploi, formation et dispositifs d’accompagnement à la perte d’autonomie : </a:t>
            </a:r>
            <a:r>
              <a:rPr lang="fr-F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14</a:t>
            </a:r>
            <a:r>
              <a:rPr lang="fr-FR" sz="2000" dirty="0">
                <a:solidFill>
                  <a:srgbClr val="595959"/>
                </a:solidFill>
              </a:rPr>
              <a:t> </a:t>
            </a:r>
            <a:r>
              <a:rPr lang="fr-FR" sz="2000" b="0" dirty="0">
                <a:solidFill>
                  <a:srgbClr val="595959"/>
                </a:solidFill>
              </a:rPr>
              <a:t>services</a:t>
            </a:r>
          </a:p>
          <a:p>
            <a:pPr defTabSz="1219170">
              <a:defRPr/>
            </a:pPr>
            <a:r>
              <a:rPr lang="fr-FR" sz="2000" dirty="0">
                <a:solidFill>
                  <a:srgbClr val="595959"/>
                </a:solidFill>
              </a:rPr>
              <a:t>Protection de </a:t>
            </a:r>
            <a:r>
              <a:rPr lang="fr-FR" sz="2000" dirty="0" smtClean="0">
                <a:solidFill>
                  <a:srgbClr val="595959"/>
                </a:solidFill>
              </a:rPr>
              <a:t>l’enfance : </a:t>
            </a:r>
            <a:r>
              <a:rPr lang="fr-F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3 </a:t>
            </a:r>
            <a:r>
              <a:rPr lang="fr-FR" sz="2000" b="0" dirty="0">
                <a:solidFill>
                  <a:srgbClr val="595959"/>
                </a:solidFill>
              </a:rPr>
              <a:t>établissements </a:t>
            </a:r>
            <a:r>
              <a:rPr lang="fr-FR" sz="2000" b="0" dirty="0" smtClean="0">
                <a:solidFill>
                  <a:srgbClr val="595959"/>
                </a:solidFill>
              </a:rPr>
              <a:t>et </a:t>
            </a:r>
            <a:r>
              <a:rPr lang="fr-FR" sz="2000" b="0" dirty="0">
                <a:solidFill>
                  <a:srgbClr val="595959"/>
                </a:solidFill>
              </a:rPr>
              <a:t>services</a:t>
            </a:r>
          </a:p>
          <a:p>
            <a:pPr defTabSz="1219170">
              <a:defRPr/>
            </a:pPr>
            <a:r>
              <a:rPr lang="fr-FR" sz="2000" dirty="0">
                <a:solidFill>
                  <a:srgbClr val="595959"/>
                </a:solidFill>
              </a:rPr>
              <a:t>Enfants </a:t>
            </a:r>
            <a:r>
              <a:rPr lang="fr-FR" sz="2000" dirty="0" smtClean="0">
                <a:solidFill>
                  <a:srgbClr val="595959"/>
                </a:solidFill>
              </a:rPr>
              <a:t>en situation de handicap : </a:t>
            </a:r>
            <a:r>
              <a:rPr lang="fr-F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r>
              <a:rPr lang="fr-FR" sz="2000" dirty="0">
                <a:solidFill>
                  <a:srgbClr val="595959"/>
                </a:solidFill>
              </a:rPr>
              <a:t> </a:t>
            </a:r>
            <a:r>
              <a:rPr lang="fr-FR" sz="2000" b="0" dirty="0">
                <a:solidFill>
                  <a:srgbClr val="595959"/>
                </a:solidFill>
              </a:rPr>
              <a:t>établissements </a:t>
            </a:r>
            <a:r>
              <a:rPr lang="fr-FR" sz="2000" b="0" dirty="0" smtClean="0">
                <a:solidFill>
                  <a:srgbClr val="595959"/>
                </a:solidFill>
              </a:rPr>
              <a:t>et </a:t>
            </a:r>
            <a:r>
              <a:rPr lang="fr-FR" sz="2000" b="0" dirty="0">
                <a:solidFill>
                  <a:srgbClr val="595959"/>
                </a:solidFill>
              </a:rPr>
              <a:t>services</a:t>
            </a:r>
          </a:p>
          <a:p>
            <a:pPr defTabSz="1219170">
              <a:defRPr/>
            </a:pPr>
            <a:r>
              <a:rPr lang="fr-FR" sz="2000" dirty="0">
                <a:solidFill>
                  <a:srgbClr val="595959"/>
                </a:solidFill>
              </a:rPr>
              <a:t>Adultes </a:t>
            </a:r>
            <a:r>
              <a:rPr lang="fr-FR" sz="2000" dirty="0" smtClean="0">
                <a:solidFill>
                  <a:srgbClr val="595959"/>
                </a:solidFill>
              </a:rPr>
              <a:t>en situation de handicap  : </a:t>
            </a:r>
            <a:r>
              <a:rPr lang="fr-F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52</a:t>
            </a:r>
            <a:r>
              <a:rPr lang="fr-FR" sz="2000" dirty="0">
                <a:solidFill>
                  <a:srgbClr val="595959"/>
                </a:solidFill>
              </a:rPr>
              <a:t> </a:t>
            </a:r>
            <a:r>
              <a:rPr lang="fr-FR" sz="2000" b="0" dirty="0">
                <a:solidFill>
                  <a:srgbClr val="595959"/>
                </a:solidFill>
              </a:rPr>
              <a:t>établissements </a:t>
            </a:r>
            <a:r>
              <a:rPr lang="fr-FR" sz="2000" b="0" dirty="0" smtClean="0">
                <a:solidFill>
                  <a:srgbClr val="595959"/>
                </a:solidFill>
              </a:rPr>
              <a:t>et </a:t>
            </a:r>
            <a:r>
              <a:rPr lang="fr-FR" sz="2000" b="0" dirty="0">
                <a:solidFill>
                  <a:srgbClr val="595959"/>
                </a:solidFill>
              </a:rPr>
              <a:t>services</a:t>
            </a: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 smtClean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b="0" dirty="0">
              <a:solidFill>
                <a:srgbClr val="595959"/>
              </a:solidFill>
            </a:endParaRPr>
          </a:p>
          <a:p>
            <a:r>
              <a:rPr lang="fr-FR" sz="2000" dirty="0" smtClean="0">
                <a:solidFill>
                  <a:srgbClr val="595959"/>
                </a:solidFill>
              </a:rPr>
              <a:t> 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11038416" y="6356351"/>
            <a:ext cx="533400" cy="366183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C871A3-A582-4280-AADC-985C6D7059E7}" type="slidenum">
              <a:rPr lang="fr-FR" sz="1050" smtClean="0">
                <a:solidFill>
                  <a:schemeClr val="bg1"/>
                </a:solidFill>
              </a:rPr>
              <a:pPr algn="r"/>
              <a:t>14</a:t>
            </a:fld>
            <a:endParaRPr lang="fr-FR" sz="1050">
              <a:solidFill>
                <a:schemeClr val="bg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07" y="1599649"/>
            <a:ext cx="5752423" cy="406796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C5EB11-817B-2454-89BF-A874638ED083}"/>
              </a:ext>
            </a:extLst>
          </p:cNvPr>
          <p:cNvSpPr/>
          <p:nvPr/>
        </p:nvSpPr>
        <p:spPr>
          <a:xfrm>
            <a:off x="141919" y="2858632"/>
            <a:ext cx="3498095" cy="1909645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lvl="1" defTabSz="1219170">
              <a:defRPr/>
            </a:pPr>
            <a:r>
              <a:rPr lang="fr-FR" altLang="fr-FR" sz="2400" b="1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ACCOMPAGNEMENT ET SOINS </a:t>
            </a:r>
          </a:p>
          <a:p>
            <a:pPr lvl="1" defTabSz="1219170">
              <a:defRPr/>
            </a:pPr>
            <a:r>
              <a:rPr lang="fr-FR" altLang="fr-FR" sz="2400" b="1" dirty="0" smtClean="0">
                <a:solidFill>
                  <a:schemeClr val="bg1"/>
                </a:solidFill>
                <a:latin typeface="Aptos" panose="020B0004020202020204" pitchFamily="34" charset="0"/>
                <a:sym typeface="Wingdings" pitchFamily="2" charset="2"/>
              </a:rPr>
              <a:t>148 </a:t>
            </a:r>
            <a:r>
              <a:rPr lang="fr-FR" altLang="fr-FR" sz="2400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établissements</a:t>
            </a:r>
            <a:endParaRPr lang="fr-FR" altLang="fr-FR" sz="2400" dirty="0">
              <a:solidFill>
                <a:prstClr val="white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32" y="1904770"/>
            <a:ext cx="555114" cy="5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290" y="1548000"/>
            <a:ext cx="5370111" cy="37976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AC429E-AE67-4A28-9A56-1A1C7980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trois activités de VYV</a:t>
            </a:r>
            <a:r>
              <a:rPr lang="fr-FR" sz="3600" baseline="30000" dirty="0"/>
              <a:t>3</a:t>
            </a:r>
            <a:r>
              <a:rPr lang="fr-FR" sz="3600" dirty="0"/>
              <a:t> Pays de la Loire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4237886" y="1873181"/>
            <a:ext cx="7561262" cy="4195214"/>
          </a:xfrm>
        </p:spPr>
        <p:txBody>
          <a:bodyPr/>
          <a:lstStyle/>
          <a:p>
            <a:r>
              <a:rPr lang="fr-FR" sz="2000" dirty="0" err="1" smtClean="0">
                <a:solidFill>
                  <a:srgbClr val="595959"/>
                </a:solidFill>
              </a:rPr>
              <a:t>Ehpad</a:t>
            </a:r>
            <a:r>
              <a:rPr lang="fr-FR" sz="2000" dirty="0" smtClean="0">
                <a:solidFill>
                  <a:srgbClr val="595959"/>
                </a:solidFill>
              </a:rPr>
              <a:t>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 smtClean="0">
                <a:solidFill>
                  <a:schemeClr val="accent5"/>
                </a:solidFill>
              </a:rPr>
              <a:t>23</a:t>
            </a:r>
            <a:r>
              <a:rPr lang="fr-FR" sz="2000" b="0" dirty="0" smtClean="0">
                <a:solidFill>
                  <a:srgbClr val="595959"/>
                </a:solidFill>
              </a:rPr>
              <a:t> établissements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Résidences mixtes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 smtClean="0">
                <a:solidFill>
                  <a:schemeClr val="accent5"/>
                </a:solidFill>
              </a:rPr>
              <a:t>4</a:t>
            </a:r>
            <a:r>
              <a:rPr lang="fr-FR" sz="2000" b="0" dirty="0" smtClean="0">
                <a:solidFill>
                  <a:srgbClr val="595959"/>
                </a:solidFill>
              </a:rPr>
              <a:t> établissements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Résidences autonomie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>
                <a:solidFill>
                  <a:schemeClr val="accent5"/>
                </a:solidFill>
              </a:rPr>
              <a:t>7</a:t>
            </a:r>
            <a:r>
              <a:rPr lang="fr-FR" sz="2000" b="0" dirty="0" smtClean="0">
                <a:solidFill>
                  <a:srgbClr val="595959"/>
                </a:solidFill>
              </a:rPr>
              <a:t> établissements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Séjour temporaire / accueil de jour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>
                <a:solidFill>
                  <a:schemeClr val="accent5"/>
                </a:solidFill>
              </a:rPr>
              <a:t>2</a:t>
            </a:r>
            <a:r>
              <a:rPr lang="fr-FR" sz="2000" b="0" dirty="0" smtClean="0">
                <a:solidFill>
                  <a:srgbClr val="595959"/>
                </a:solidFill>
              </a:rPr>
              <a:t> établissements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Services de soins à domicile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>
                <a:solidFill>
                  <a:schemeClr val="accent5"/>
                </a:solidFill>
              </a:rPr>
              <a:t>7</a:t>
            </a:r>
            <a:r>
              <a:rPr lang="fr-FR" sz="2000" b="0" dirty="0" smtClean="0">
                <a:solidFill>
                  <a:srgbClr val="595959"/>
                </a:solidFill>
              </a:rPr>
              <a:t> services (SSIAD)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Domiciles services </a:t>
            </a:r>
            <a:r>
              <a:rPr lang="fr-FR" sz="2000" b="0" dirty="0" smtClean="0">
                <a:solidFill>
                  <a:srgbClr val="595959"/>
                </a:solidFill>
              </a:rPr>
              <a:t>(12) </a:t>
            </a:r>
            <a:r>
              <a:rPr lang="fr-FR" sz="2000" dirty="0" smtClean="0">
                <a:solidFill>
                  <a:srgbClr val="595959"/>
                </a:solidFill>
              </a:rPr>
              <a:t>/ squares des âges </a:t>
            </a:r>
            <a:r>
              <a:rPr lang="fr-FR" sz="2000" b="0" dirty="0" smtClean="0">
                <a:solidFill>
                  <a:srgbClr val="595959"/>
                </a:solidFill>
              </a:rPr>
              <a:t>(3) : </a:t>
            </a:r>
            <a:r>
              <a:rPr lang="fr-FR" sz="2000" dirty="0" smtClean="0">
                <a:solidFill>
                  <a:schemeClr val="accent5"/>
                </a:solidFill>
              </a:rPr>
              <a:t>15</a:t>
            </a:r>
            <a:r>
              <a:rPr lang="fr-FR" sz="2000" b="0" dirty="0" smtClean="0">
                <a:solidFill>
                  <a:srgbClr val="595959"/>
                </a:solidFill>
              </a:rPr>
              <a:t> structures 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Villages retraite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 smtClean="0">
                <a:solidFill>
                  <a:schemeClr val="accent5"/>
                </a:solidFill>
              </a:rPr>
              <a:t>11</a:t>
            </a:r>
            <a:r>
              <a:rPr lang="fr-FR" sz="2000" b="0" dirty="0" smtClean="0">
                <a:solidFill>
                  <a:srgbClr val="595959"/>
                </a:solidFill>
              </a:rPr>
              <a:t> structures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Habitats accompagnés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 smtClean="0">
                <a:solidFill>
                  <a:schemeClr val="accent5"/>
                </a:solidFill>
              </a:rPr>
              <a:t>5</a:t>
            </a:r>
            <a:r>
              <a:rPr lang="fr-FR" sz="2000" b="0" dirty="0" smtClean="0">
                <a:solidFill>
                  <a:srgbClr val="595959"/>
                </a:solidFill>
              </a:rPr>
              <a:t> structures et services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Habitats inclusifs : </a:t>
            </a:r>
            <a:r>
              <a:rPr lang="fr-FR" sz="2000" dirty="0" smtClean="0">
                <a:solidFill>
                  <a:schemeClr val="accent5"/>
                </a:solidFill>
              </a:rPr>
              <a:t>3</a:t>
            </a:r>
            <a:r>
              <a:rPr lang="fr-FR" sz="2000" dirty="0" smtClean="0">
                <a:solidFill>
                  <a:srgbClr val="595959"/>
                </a:solidFill>
              </a:rPr>
              <a:t> </a:t>
            </a:r>
            <a:r>
              <a:rPr lang="fr-FR" sz="2000" b="0" dirty="0" smtClean="0">
                <a:solidFill>
                  <a:srgbClr val="595959"/>
                </a:solidFill>
              </a:rPr>
              <a:t>structures et services</a:t>
            </a:r>
          </a:p>
          <a:p>
            <a:r>
              <a:rPr lang="fr-FR" sz="2000" dirty="0">
                <a:solidFill>
                  <a:srgbClr val="595959"/>
                </a:solidFill>
              </a:rPr>
              <a:t>Domiciles collectifs </a:t>
            </a:r>
            <a:r>
              <a:rPr lang="fr-FR" sz="2000" b="0" dirty="0">
                <a:solidFill>
                  <a:srgbClr val="595959"/>
                </a:solidFill>
              </a:rPr>
              <a:t>: </a:t>
            </a:r>
            <a:r>
              <a:rPr lang="fr-FR" sz="2000" dirty="0">
                <a:solidFill>
                  <a:schemeClr val="accent5"/>
                </a:solidFill>
              </a:rPr>
              <a:t>1</a:t>
            </a:r>
            <a:r>
              <a:rPr lang="fr-FR" sz="2000" b="0" dirty="0">
                <a:solidFill>
                  <a:srgbClr val="595959"/>
                </a:solidFill>
              </a:rPr>
              <a:t> structure (en cours de transformation)</a:t>
            </a:r>
          </a:p>
          <a:p>
            <a:endParaRPr lang="fr-FR" sz="2000" b="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 smtClean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b="0" dirty="0">
              <a:solidFill>
                <a:srgbClr val="595959"/>
              </a:solidFill>
            </a:endParaRPr>
          </a:p>
          <a:p>
            <a:r>
              <a:rPr lang="fr-FR" sz="2000" dirty="0" smtClean="0">
                <a:solidFill>
                  <a:srgbClr val="595959"/>
                </a:solidFill>
              </a:rPr>
              <a:t> 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11038416" y="6356351"/>
            <a:ext cx="533400" cy="366183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C871A3-A582-4280-AADC-985C6D7059E7}" type="slidenum">
              <a:rPr lang="fr-FR" sz="1050" smtClean="0">
                <a:solidFill>
                  <a:schemeClr val="bg1"/>
                </a:solidFill>
              </a:rPr>
              <a:pPr algn="r"/>
              <a:t>15</a:t>
            </a:fld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5EB11-817B-2454-89BF-A874638ED083}"/>
              </a:ext>
            </a:extLst>
          </p:cNvPr>
          <p:cNvSpPr/>
          <p:nvPr/>
        </p:nvSpPr>
        <p:spPr>
          <a:xfrm>
            <a:off x="98413" y="2736000"/>
            <a:ext cx="3172325" cy="1909645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lvl="1" defTabSz="1219170">
              <a:defRPr/>
            </a:pPr>
            <a:r>
              <a:rPr lang="fr-FR" altLang="fr-FR" sz="2400" b="1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PERSONNES </a:t>
            </a:r>
          </a:p>
          <a:p>
            <a:pPr lvl="1" defTabSz="1219170">
              <a:defRPr/>
            </a:pPr>
            <a:r>
              <a:rPr lang="fr-FR" altLang="fr-FR" sz="2400" b="1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ÂGÉES</a:t>
            </a:r>
          </a:p>
          <a:p>
            <a:pPr lvl="1" defTabSz="1219170">
              <a:defRPr/>
            </a:pPr>
            <a:r>
              <a:rPr lang="fr-FR" altLang="fr-FR" sz="2400" b="1" dirty="0" smtClean="0">
                <a:solidFill>
                  <a:schemeClr val="bg1"/>
                </a:solidFill>
                <a:latin typeface="Aptos" panose="020B0004020202020204" pitchFamily="34" charset="0"/>
                <a:sym typeface="Wingdings" pitchFamily="2" charset="2"/>
              </a:rPr>
              <a:t>78</a:t>
            </a:r>
            <a:r>
              <a:rPr lang="fr-FR" altLang="fr-FR" sz="2400" b="1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 </a:t>
            </a:r>
            <a:r>
              <a:rPr lang="fr-FR" altLang="fr-FR" sz="2400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établissements</a:t>
            </a:r>
            <a:endParaRPr lang="fr-FR" altLang="fr-FR" sz="2400" dirty="0">
              <a:solidFill>
                <a:prstClr val="white"/>
              </a:solidFill>
              <a:latin typeface="Aptos" panose="020B00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3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766" y="1548000"/>
            <a:ext cx="6000673" cy="42435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AC429E-AE67-4A28-9A56-1A1C7980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trois activités de VYV</a:t>
            </a:r>
            <a:r>
              <a:rPr lang="fr-FR" sz="3600" baseline="30000" dirty="0"/>
              <a:t>3</a:t>
            </a:r>
            <a:r>
              <a:rPr lang="fr-FR" sz="3600" dirty="0"/>
              <a:t> Pays de la Loire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4344150" y="2905403"/>
            <a:ext cx="7561262" cy="1193955"/>
          </a:xfrm>
        </p:spPr>
        <p:txBody>
          <a:bodyPr/>
          <a:lstStyle/>
          <a:p>
            <a:r>
              <a:rPr lang="fr-FR" sz="2000" dirty="0" smtClean="0">
                <a:solidFill>
                  <a:srgbClr val="595959"/>
                </a:solidFill>
              </a:rPr>
              <a:t>Santé auditive : </a:t>
            </a:r>
            <a:r>
              <a:rPr lang="fr-FR" sz="2000" dirty="0" smtClean="0">
                <a:solidFill>
                  <a:schemeClr val="accent2"/>
                </a:solidFill>
              </a:rPr>
              <a:t>58</a:t>
            </a:r>
            <a:r>
              <a:rPr lang="fr-FR" sz="2000" dirty="0" smtClean="0">
                <a:solidFill>
                  <a:srgbClr val="595959"/>
                </a:solidFill>
              </a:rPr>
              <a:t> </a:t>
            </a:r>
            <a:r>
              <a:rPr lang="fr-FR" sz="2000" b="0" dirty="0" smtClean="0">
                <a:solidFill>
                  <a:srgbClr val="595959"/>
                </a:solidFill>
              </a:rPr>
              <a:t>centres d’audioprothèses 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Santé visuelle : </a:t>
            </a:r>
            <a:r>
              <a:rPr lang="fr-FR" sz="2000" dirty="0">
                <a:solidFill>
                  <a:schemeClr val="accent2"/>
                </a:solidFill>
              </a:rPr>
              <a:t>70 </a:t>
            </a:r>
            <a:r>
              <a:rPr lang="fr-FR" sz="2000" b="0" dirty="0" smtClean="0">
                <a:solidFill>
                  <a:srgbClr val="595959"/>
                </a:solidFill>
              </a:rPr>
              <a:t>magasins d’optique </a:t>
            </a:r>
          </a:p>
          <a:p>
            <a:r>
              <a:rPr lang="fr-FR" sz="2000" dirty="0" smtClean="0">
                <a:solidFill>
                  <a:srgbClr val="595959"/>
                </a:solidFill>
              </a:rPr>
              <a:t>Santé dentaire : </a:t>
            </a:r>
            <a:r>
              <a:rPr lang="fr-FR" sz="2000" dirty="0">
                <a:solidFill>
                  <a:schemeClr val="accent2"/>
                </a:solidFill>
              </a:rPr>
              <a:t>18</a:t>
            </a:r>
            <a:r>
              <a:rPr lang="fr-FR" sz="2000" b="0" dirty="0" smtClean="0">
                <a:solidFill>
                  <a:srgbClr val="595959"/>
                </a:solidFill>
              </a:rPr>
              <a:t> centres de santé</a:t>
            </a:r>
            <a:endParaRPr lang="fr-FR" sz="2000" b="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 smtClean="0">
              <a:solidFill>
                <a:srgbClr val="595959"/>
              </a:solidFill>
            </a:endParaRPr>
          </a:p>
          <a:p>
            <a:pPr defTabSz="1219170"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dirty="0">
              <a:solidFill>
                <a:srgbClr val="595959"/>
              </a:solidFill>
            </a:endParaRPr>
          </a:p>
          <a:p>
            <a:endParaRPr lang="fr-FR" sz="2000" b="0" dirty="0">
              <a:solidFill>
                <a:srgbClr val="595959"/>
              </a:solidFill>
            </a:endParaRPr>
          </a:p>
          <a:p>
            <a:r>
              <a:rPr lang="fr-FR" sz="2000" dirty="0" smtClean="0">
                <a:solidFill>
                  <a:srgbClr val="595959"/>
                </a:solidFill>
              </a:rPr>
              <a:t> </a:t>
            </a:r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11038416" y="6356351"/>
            <a:ext cx="533400" cy="366183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C871A3-A582-4280-AADC-985C6D7059E7}" type="slidenum">
              <a:rPr lang="fr-FR" sz="1050" smtClean="0">
                <a:solidFill>
                  <a:schemeClr val="bg1"/>
                </a:solidFill>
              </a:rPr>
              <a:pPr algn="r"/>
              <a:t>16</a:t>
            </a:fld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5EB11-817B-2454-89BF-A874638ED083}"/>
              </a:ext>
            </a:extLst>
          </p:cNvPr>
          <p:cNvSpPr/>
          <p:nvPr/>
        </p:nvSpPr>
        <p:spPr>
          <a:xfrm>
            <a:off x="-1" y="2858632"/>
            <a:ext cx="3297115" cy="1909645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lvl="1" defTabSz="1219170">
              <a:defRPr/>
            </a:pPr>
            <a:r>
              <a:rPr lang="fr-FR" altLang="fr-FR" sz="2400" b="1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SERVICES ET BIENS MEDICAUX</a:t>
            </a:r>
          </a:p>
          <a:p>
            <a:pPr lvl="1" defTabSz="1219170">
              <a:defRPr/>
            </a:pPr>
            <a:r>
              <a:rPr lang="fr-FR" altLang="fr-FR" sz="2400" b="1" dirty="0" smtClean="0">
                <a:solidFill>
                  <a:schemeClr val="bg1"/>
                </a:solidFill>
                <a:latin typeface="Aptos" panose="020B0004020202020204" pitchFamily="34" charset="0"/>
                <a:sym typeface="Wingdings" pitchFamily="2" charset="2"/>
              </a:rPr>
              <a:t>146</a:t>
            </a:r>
            <a:r>
              <a:rPr lang="fr-FR" altLang="fr-FR" sz="2400" b="1" dirty="0">
                <a:solidFill>
                  <a:srgbClr val="FF0000"/>
                </a:solidFill>
                <a:latin typeface="Aptos" panose="020B0004020202020204" pitchFamily="34" charset="0"/>
                <a:sym typeface="Wingdings" pitchFamily="2" charset="2"/>
              </a:rPr>
              <a:t> </a:t>
            </a:r>
            <a:r>
              <a:rPr lang="fr-FR" altLang="fr-FR" sz="2400" dirty="0" smtClean="0">
                <a:solidFill>
                  <a:prstClr val="white"/>
                </a:solidFill>
                <a:latin typeface="Aptos" panose="020B0004020202020204" pitchFamily="34" charset="0"/>
                <a:sym typeface="Wingdings" pitchFamily="2" charset="2"/>
              </a:rPr>
              <a:t>établissements</a:t>
            </a:r>
            <a:endParaRPr lang="fr-FR" altLang="fr-FR" sz="2400" dirty="0">
              <a:solidFill>
                <a:prstClr val="white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6" y="2925310"/>
            <a:ext cx="1239387" cy="2601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54" y="2787197"/>
            <a:ext cx="1042897" cy="4279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10" y="3707006"/>
            <a:ext cx="1372150" cy="4260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27" y="3389176"/>
            <a:ext cx="1239387" cy="260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55" y="3251063"/>
            <a:ext cx="1042897" cy="4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Des activités </a:t>
            </a:r>
            <a:r>
              <a:rPr lang="fr-FR" sz="3600" dirty="0" smtClean="0"/>
              <a:t>engagées au </a:t>
            </a:r>
            <a:r>
              <a:rPr lang="fr-FR" sz="3600" dirty="0"/>
              <a:t>cœur des </a:t>
            </a:r>
            <a:r>
              <a:rPr lang="fr-FR" sz="3600" dirty="0" smtClean="0"/>
              <a:t>territoires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>
                <a:solidFill>
                  <a:srgbClr val="595959"/>
                </a:solidFill>
              </a:rPr>
              <a:t>Afin d’apporter des réponses aux </a:t>
            </a:r>
            <a:r>
              <a:rPr lang="fr-FR" sz="2000" dirty="0">
                <a:solidFill>
                  <a:srgbClr val="595959"/>
                </a:solidFill>
              </a:rPr>
              <a:t>besoins de santé du territoire</a:t>
            </a:r>
            <a:r>
              <a:rPr lang="fr-FR" sz="2000" b="0" dirty="0">
                <a:solidFill>
                  <a:srgbClr val="595959"/>
                </a:solidFill>
              </a:rPr>
              <a:t>, notre offre est développée en lien avec les </a:t>
            </a:r>
            <a:r>
              <a:rPr lang="fr-FR" sz="2000" dirty="0">
                <a:solidFill>
                  <a:srgbClr val="595959"/>
                </a:solidFill>
              </a:rPr>
              <a:t>collectivités territoriales </a:t>
            </a:r>
            <a:r>
              <a:rPr lang="fr-FR" sz="2000" b="0" dirty="0">
                <a:solidFill>
                  <a:srgbClr val="595959"/>
                </a:solidFill>
              </a:rPr>
              <a:t>et les </a:t>
            </a:r>
            <a:r>
              <a:rPr lang="fr-FR" sz="2000" dirty="0">
                <a:solidFill>
                  <a:srgbClr val="595959"/>
                </a:solidFill>
              </a:rPr>
              <a:t>services de l’Etat</a:t>
            </a:r>
            <a:r>
              <a:rPr lang="fr-FR" sz="2000" dirty="0" smtClean="0">
                <a:solidFill>
                  <a:srgbClr val="595959"/>
                </a:solidFill>
              </a:rPr>
              <a:t>.</a:t>
            </a:r>
            <a:endParaRPr lang="fr-FR" sz="2000" dirty="0">
              <a:solidFill>
                <a:srgbClr val="595959"/>
              </a:solidFill>
            </a:endParaRPr>
          </a:p>
          <a:p>
            <a:r>
              <a:rPr lang="fr-FR" sz="2000" b="0" dirty="0">
                <a:solidFill>
                  <a:srgbClr val="595959"/>
                </a:solidFill>
              </a:rPr>
              <a:t>Pour densifier notre maillage territorial et enrichir notre offre, des </a:t>
            </a:r>
            <a:r>
              <a:rPr lang="fr-FR" sz="2000" dirty="0">
                <a:solidFill>
                  <a:srgbClr val="595959"/>
                </a:solidFill>
              </a:rPr>
              <a:t>partenariats </a:t>
            </a:r>
            <a:r>
              <a:rPr lang="fr-FR" sz="2000" b="0" dirty="0">
                <a:solidFill>
                  <a:srgbClr val="595959"/>
                </a:solidFill>
              </a:rPr>
              <a:t>peuvent se nouer avec des acteurs locaux qui partagent notre vision et nos valeurs</a:t>
            </a:r>
            <a:r>
              <a:rPr lang="fr-FR" sz="2000" b="0" dirty="0" smtClean="0">
                <a:solidFill>
                  <a:srgbClr val="595959"/>
                </a:solidFill>
              </a:rPr>
              <a:t>.</a:t>
            </a:r>
            <a:endParaRPr lang="fr-FR" sz="2000" b="0" dirty="0">
              <a:solidFill>
                <a:srgbClr val="595959"/>
              </a:solidFill>
            </a:endParaRPr>
          </a:p>
          <a:p>
            <a:r>
              <a:rPr lang="fr-FR" sz="2000" b="0" dirty="0">
                <a:solidFill>
                  <a:srgbClr val="595959"/>
                </a:solidFill>
              </a:rPr>
              <a:t>VYV³ Pays de la Loire est en partenariat avec les associations </a:t>
            </a:r>
            <a:r>
              <a:rPr lang="fr-FR" sz="2000" dirty="0">
                <a:solidFill>
                  <a:srgbClr val="595959"/>
                </a:solidFill>
              </a:rPr>
              <a:t>ADT 44 </a:t>
            </a:r>
            <a:r>
              <a:rPr lang="fr-FR" sz="2000" b="0" dirty="0">
                <a:solidFill>
                  <a:srgbClr val="595959"/>
                </a:solidFill>
              </a:rPr>
              <a:t>et </a:t>
            </a:r>
            <a:r>
              <a:rPr lang="fr-FR" sz="2000" dirty="0">
                <a:solidFill>
                  <a:srgbClr val="595959"/>
                </a:solidFill>
              </a:rPr>
              <a:t>Anjou Accompagnement. </a:t>
            </a:r>
          </a:p>
          <a:p>
            <a:r>
              <a:rPr lang="fr-FR" sz="2000" b="0" dirty="0">
                <a:solidFill>
                  <a:srgbClr val="595959"/>
                </a:solidFill>
              </a:rPr>
              <a:t>L’objectif : proposer une offre de services coordonnée visant à </a:t>
            </a:r>
            <a:r>
              <a:rPr lang="fr-FR" sz="2000" dirty="0">
                <a:solidFill>
                  <a:srgbClr val="595959"/>
                </a:solidFill>
              </a:rPr>
              <a:t>faciliter le maintien à domicile des personnes en perte d’autonomie.</a:t>
            </a:r>
          </a:p>
          <a:p>
            <a:endParaRPr lang="fr-FR" sz="2000" dirty="0">
              <a:solidFill>
                <a:srgbClr val="59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2" descr="ADT, Aide à Domicile pour To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24" y="4931083"/>
            <a:ext cx="1416848" cy="8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jou Accompagn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96" y="4872622"/>
            <a:ext cx="1308491" cy="9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31" y="1793630"/>
            <a:ext cx="4340682" cy="2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implantations de </a:t>
            </a:r>
            <a:br>
              <a:rPr lang="fr-FR" dirty="0" smtClean="0"/>
            </a:br>
            <a:r>
              <a:rPr lang="fr-FR" dirty="0" smtClean="0"/>
              <a:t>VYV³ Pays de la 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08FFA680-0927-0F49-8A50-C4519E8EF0BB}"/>
              </a:ext>
            </a:extLst>
          </p:cNvPr>
          <p:cNvGrpSpPr/>
          <p:nvPr/>
        </p:nvGrpSpPr>
        <p:grpSpPr>
          <a:xfrm>
            <a:off x="4771736" y="956567"/>
            <a:ext cx="5696735" cy="5516855"/>
            <a:chOff x="4147272" y="1048527"/>
            <a:chExt cx="5696735" cy="5516855"/>
          </a:xfrm>
        </p:grpSpPr>
        <p:sp>
          <p:nvSpPr>
            <p:cNvPr id="667" name="Free Form 184">
              <a:extLst>
                <a:ext uri="{FF2B5EF4-FFF2-40B4-BE49-F238E27FC236}">
                  <a16:creationId xmlns:a16="http://schemas.microsoft.com/office/drawing/2014/main" id="{7D3A9649-85CA-4548-9B4B-711416234165}"/>
                </a:ext>
              </a:extLst>
            </p:cNvPr>
            <p:cNvSpPr/>
            <p:nvPr/>
          </p:nvSpPr>
          <p:spPr>
            <a:xfrm>
              <a:off x="7728999" y="1246954"/>
              <a:ext cx="2115008" cy="2234805"/>
            </a:xfrm>
            <a:custGeom>
              <a:avLst/>
              <a:gdLst/>
              <a:ahLst/>
              <a:cxnLst/>
              <a:rect l="0" t="0" r="0" b="0"/>
              <a:pathLst>
                <a:path w="62162" h="65684">
                  <a:moveTo>
                    <a:pt x="61637" y="27753"/>
                  </a:moveTo>
                  <a:lnTo>
                    <a:pt x="62162" y="25569"/>
                  </a:lnTo>
                  <a:lnTo>
                    <a:pt x="59673" y="21200"/>
                  </a:lnTo>
                  <a:lnTo>
                    <a:pt x="55930" y="20370"/>
                  </a:lnTo>
                  <a:lnTo>
                    <a:pt x="52290" y="16205"/>
                  </a:lnTo>
                  <a:lnTo>
                    <a:pt x="48954" y="17458"/>
                  </a:lnTo>
                  <a:lnTo>
                    <a:pt x="40436" y="11633"/>
                  </a:lnTo>
                  <a:lnTo>
                    <a:pt x="38675" y="1761"/>
                  </a:lnTo>
                  <a:lnTo>
                    <a:pt x="35458" y="0"/>
                  </a:lnTo>
                  <a:lnTo>
                    <a:pt x="22555" y="6858"/>
                  </a:lnTo>
                  <a:lnTo>
                    <a:pt x="19033" y="6756"/>
                  </a:lnTo>
                  <a:lnTo>
                    <a:pt x="14037" y="9973"/>
                  </a:lnTo>
                  <a:lnTo>
                    <a:pt x="14359" y="18084"/>
                  </a:lnTo>
                  <a:lnTo>
                    <a:pt x="9144" y="22656"/>
                  </a:lnTo>
                  <a:lnTo>
                    <a:pt x="10600" y="26077"/>
                  </a:lnTo>
                  <a:lnTo>
                    <a:pt x="4792" y="31394"/>
                  </a:lnTo>
                  <a:lnTo>
                    <a:pt x="6451" y="35441"/>
                  </a:lnTo>
                  <a:lnTo>
                    <a:pt x="0" y="44483"/>
                  </a:lnTo>
                  <a:lnTo>
                    <a:pt x="1778" y="50935"/>
                  </a:lnTo>
                  <a:lnTo>
                    <a:pt x="1879" y="50935"/>
                  </a:lnTo>
                  <a:lnTo>
                    <a:pt x="2506" y="54051"/>
                  </a:lnTo>
                  <a:lnTo>
                    <a:pt x="10295" y="53932"/>
                  </a:lnTo>
                  <a:lnTo>
                    <a:pt x="10498" y="57996"/>
                  </a:lnTo>
                  <a:lnTo>
                    <a:pt x="12903" y="60282"/>
                  </a:lnTo>
                  <a:lnTo>
                    <a:pt x="16526" y="58826"/>
                  </a:lnTo>
                  <a:lnTo>
                    <a:pt x="22555" y="62670"/>
                  </a:lnTo>
                  <a:lnTo>
                    <a:pt x="31191" y="62670"/>
                  </a:lnTo>
                  <a:lnTo>
                    <a:pt x="38354" y="65684"/>
                  </a:lnTo>
                  <a:lnTo>
                    <a:pt x="37727" y="61942"/>
                  </a:lnTo>
                  <a:lnTo>
                    <a:pt x="41063" y="62263"/>
                  </a:lnTo>
                  <a:lnTo>
                    <a:pt x="50004" y="57048"/>
                  </a:lnTo>
                  <a:lnTo>
                    <a:pt x="50004" y="56963"/>
                  </a:lnTo>
                  <a:lnTo>
                    <a:pt x="50732" y="52899"/>
                  </a:lnTo>
                  <a:lnTo>
                    <a:pt x="54474" y="51663"/>
                  </a:lnTo>
                  <a:lnTo>
                    <a:pt x="61738" y="39285"/>
                  </a:lnTo>
                  <a:lnTo>
                    <a:pt x="61332" y="32850"/>
                  </a:lnTo>
                  <a:lnTo>
                    <a:pt x="59351" y="30141"/>
                  </a:lnTo>
                  <a:close/>
                </a:path>
              </a:pathLst>
            </a:custGeom>
            <a:solidFill>
              <a:srgbClr val="E4E4E4">
                <a:alpha val="100000"/>
              </a:srgbClr>
            </a:solidFill>
            <a:ln w="12700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8" name="Free Form 192">
              <a:extLst>
                <a:ext uri="{FF2B5EF4-FFF2-40B4-BE49-F238E27FC236}">
                  <a16:creationId xmlns:a16="http://schemas.microsoft.com/office/drawing/2014/main" id="{98186FD8-5633-CB4B-8C15-E64607185232}"/>
                </a:ext>
              </a:extLst>
            </p:cNvPr>
            <p:cNvSpPr/>
            <p:nvPr/>
          </p:nvSpPr>
          <p:spPr>
            <a:xfrm>
              <a:off x="4147272" y="2742698"/>
              <a:ext cx="2676701" cy="2351775"/>
            </a:xfrm>
            <a:custGeom>
              <a:avLst/>
              <a:gdLst/>
              <a:ahLst/>
              <a:cxnLst/>
              <a:rect l="0" t="0" r="0" b="0"/>
              <a:pathLst>
                <a:path w="78672" h="69121">
                  <a:moveTo>
                    <a:pt x="29616" y="8314"/>
                  </a:moveTo>
                  <a:lnTo>
                    <a:pt x="23486" y="12259"/>
                  </a:lnTo>
                  <a:lnTo>
                    <a:pt x="23063" y="19337"/>
                  </a:lnTo>
                  <a:lnTo>
                    <a:pt x="5198" y="24638"/>
                  </a:lnTo>
                  <a:lnTo>
                    <a:pt x="0" y="29616"/>
                  </a:lnTo>
                  <a:lnTo>
                    <a:pt x="2692" y="36897"/>
                  </a:lnTo>
                  <a:lnTo>
                    <a:pt x="9770" y="38032"/>
                  </a:lnTo>
                  <a:lnTo>
                    <a:pt x="12158" y="40419"/>
                  </a:lnTo>
                  <a:lnTo>
                    <a:pt x="17983" y="36169"/>
                  </a:lnTo>
                  <a:lnTo>
                    <a:pt x="26399" y="35441"/>
                  </a:lnTo>
                  <a:lnTo>
                    <a:pt x="18491" y="38455"/>
                  </a:lnTo>
                  <a:lnTo>
                    <a:pt x="17763" y="46143"/>
                  </a:lnTo>
                  <a:lnTo>
                    <a:pt x="14240" y="47701"/>
                  </a:lnTo>
                  <a:lnTo>
                    <a:pt x="21098" y="50207"/>
                  </a:lnTo>
                  <a:lnTo>
                    <a:pt x="26703" y="56015"/>
                  </a:lnTo>
                  <a:lnTo>
                    <a:pt x="33782" y="63296"/>
                  </a:lnTo>
                  <a:lnTo>
                    <a:pt x="47396" y="69121"/>
                  </a:lnTo>
                  <a:lnTo>
                    <a:pt x="47701" y="57996"/>
                  </a:lnTo>
                  <a:lnTo>
                    <a:pt x="51646" y="57691"/>
                  </a:lnTo>
                  <a:lnTo>
                    <a:pt x="51646" y="61434"/>
                  </a:lnTo>
                  <a:lnTo>
                    <a:pt x="54356" y="63398"/>
                  </a:lnTo>
                  <a:lnTo>
                    <a:pt x="57150" y="60909"/>
                  </a:lnTo>
                  <a:lnTo>
                    <a:pt x="56642" y="57471"/>
                  </a:lnTo>
                  <a:lnTo>
                    <a:pt x="60282" y="56540"/>
                  </a:lnTo>
                  <a:lnTo>
                    <a:pt x="62043" y="53729"/>
                  </a:lnTo>
                  <a:lnTo>
                    <a:pt x="67665" y="57793"/>
                  </a:lnTo>
                  <a:lnTo>
                    <a:pt x="67242" y="54356"/>
                  </a:lnTo>
                  <a:lnTo>
                    <a:pt x="64024" y="52696"/>
                  </a:lnTo>
                  <a:lnTo>
                    <a:pt x="67242" y="47498"/>
                  </a:lnTo>
                  <a:lnTo>
                    <a:pt x="66310" y="44280"/>
                  </a:lnTo>
                  <a:lnTo>
                    <a:pt x="62145" y="38760"/>
                  </a:lnTo>
                  <a:lnTo>
                    <a:pt x="58606" y="37829"/>
                  </a:lnTo>
                  <a:lnTo>
                    <a:pt x="61942" y="35238"/>
                  </a:lnTo>
                  <a:lnTo>
                    <a:pt x="78672" y="32732"/>
                  </a:lnTo>
                  <a:lnTo>
                    <a:pt x="78367" y="25891"/>
                  </a:lnTo>
                  <a:lnTo>
                    <a:pt x="68393" y="22030"/>
                  </a:lnTo>
                  <a:lnTo>
                    <a:pt x="70561" y="19236"/>
                  </a:lnTo>
                  <a:lnTo>
                    <a:pt x="73897" y="19642"/>
                  </a:lnTo>
                  <a:lnTo>
                    <a:pt x="65261" y="4064"/>
                  </a:lnTo>
                  <a:lnTo>
                    <a:pt x="57370" y="0"/>
                  </a:lnTo>
                  <a:lnTo>
                    <a:pt x="46871" y="4572"/>
                  </a:lnTo>
                  <a:lnTo>
                    <a:pt x="44991" y="7789"/>
                  </a:lnTo>
                  <a:close/>
                </a:path>
              </a:pathLst>
            </a:custGeom>
            <a:solidFill>
              <a:srgbClr val="E4E4E4">
                <a:alpha val="100000"/>
              </a:srgbClr>
            </a:solidFill>
            <a:ln w="12700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9" name="Free Form 193">
              <a:extLst>
                <a:ext uri="{FF2B5EF4-FFF2-40B4-BE49-F238E27FC236}">
                  <a16:creationId xmlns:a16="http://schemas.microsoft.com/office/drawing/2014/main" id="{0DA71C10-012E-FC45-B573-998FDAB6D741}"/>
                </a:ext>
              </a:extLst>
            </p:cNvPr>
            <p:cNvSpPr/>
            <p:nvPr/>
          </p:nvSpPr>
          <p:spPr>
            <a:xfrm>
              <a:off x="6388880" y="1048527"/>
              <a:ext cx="1991093" cy="1973808"/>
            </a:xfrm>
            <a:custGeom>
              <a:avLst/>
              <a:gdLst/>
              <a:ahLst/>
              <a:cxnLst/>
              <a:rect l="0" t="0" r="0" b="0"/>
              <a:pathLst>
                <a:path w="58521" h="58013">
                  <a:moveTo>
                    <a:pt x="52391" y="321"/>
                  </a:moveTo>
                  <a:lnTo>
                    <a:pt x="49259" y="0"/>
                  </a:lnTo>
                  <a:lnTo>
                    <a:pt x="48446" y="3234"/>
                  </a:lnTo>
                  <a:lnTo>
                    <a:pt x="37846" y="3234"/>
                  </a:lnTo>
                  <a:lnTo>
                    <a:pt x="29938" y="6976"/>
                  </a:lnTo>
                  <a:lnTo>
                    <a:pt x="27025" y="4995"/>
                  </a:lnTo>
                  <a:lnTo>
                    <a:pt x="24214" y="6874"/>
                  </a:lnTo>
                  <a:lnTo>
                    <a:pt x="20370" y="2607"/>
                  </a:lnTo>
                  <a:lnTo>
                    <a:pt x="20269" y="2607"/>
                  </a:lnTo>
                  <a:lnTo>
                    <a:pt x="10295" y="1574"/>
                  </a:lnTo>
                  <a:lnTo>
                    <a:pt x="10193" y="15815"/>
                  </a:lnTo>
                  <a:lnTo>
                    <a:pt x="8314" y="18508"/>
                  </a:lnTo>
                  <a:lnTo>
                    <a:pt x="10600" y="38777"/>
                  </a:lnTo>
                  <a:lnTo>
                    <a:pt x="4165" y="41368"/>
                  </a:lnTo>
                  <a:lnTo>
                    <a:pt x="0" y="51460"/>
                  </a:lnTo>
                  <a:lnTo>
                    <a:pt x="12175" y="55507"/>
                  </a:lnTo>
                  <a:lnTo>
                    <a:pt x="14664" y="53221"/>
                  </a:lnTo>
                  <a:lnTo>
                    <a:pt x="24841" y="57488"/>
                  </a:lnTo>
                  <a:lnTo>
                    <a:pt x="28380" y="58013"/>
                  </a:lnTo>
                  <a:lnTo>
                    <a:pt x="35238" y="54677"/>
                  </a:lnTo>
                  <a:lnTo>
                    <a:pt x="41164" y="56760"/>
                  </a:lnTo>
                  <a:lnTo>
                    <a:pt x="39386" y="50308"/>
                  </a:lnTo>
                  <a:lnTo>
                    <a:pt x="45838" y="41266"/>
                  </a:lnTo>
                  <a:lnTo>
                    <a:pt x="44179" y="37219"/>
                  </a:lnTo>
                  <a:lnTo>
                    <a:pt x="49987" y="31919"/>
                  </a:lnTo>
                  <a:lnTo>
                    <a:pt x="48530" y="28498"/>
                  </a:lnTo>
                  <a:lnTo>
                    <a:pt x="53746" y="23926"/>
                  </a:lnTo>
                  <a:lnTo>
                    <a:pt x="53424" y="15815"/>
                  </a:lnTo>
                  <a:lnTo>
                    <a:pt x="58420" y="12581"/>
                  </a:lnTo>
                  <a:lnTo>
                    <a:pt x="58521" y="12479"/>
                  </a:lnTo>
                  <a:lnTo>
                    <a:pt x="58521" y="9059"/>
                  </a:lnTo>
                  <a:lnTo>
                    <a:pt x="54677" y="7281"/>
                  </a:lnTo>
                  <a:close/>
                </a:path>
              </a:pathLst>
            </a:custGeom>
            <a:solidFill>
              <a:srgbClr val="E4E4E4">
                <a:alpha val="100000"/>
              </a:srgbClr>
            </a:solidFill>
            <a:ln w="12700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0" name="Free Form 194">
              <a:extLst>
                <a:ext uri="{FF2B5EF4-FFF2-40B4-BE49-F238E27FC236}">
                  <a16:creationId xmlns:a16="http://schemas.microsoft.com/office/drawing/2014/main" id="{CBD203F5-F0A8-F14B-A2C1-6F9E07467F0B}"/>
                </a:ext>
              </a:extLst>
            </p:cNvPr>
            <p:cNvSpPr/>
            <p:nvPr/>
          </p:nvSpPr>
          <p:spPr>
            <a:xfrm>
              <a:off x="6133932" y="2797675"/>
              <a:ext cx="2648464" cy="2061418"/>
            </a:xfrm>
            <a:custGeom>
              <a:avLst/>
              <a:gdLst/>
              <a:ahLst/>
              <a:cxnLst/>
              <a:rect l="0" t="0" r="0" b="0"/>
              <a:pathLst>
                <a:path w="77842" h="60587">
                  <a:moveTo>
                    <a:pt x="19439" y="4047"/>
                  </a:moveTo>
                  <a:lnTo>
                    <a:pt x="7281" y="0"/>
                  </a:lnTo>
                  <a:lnTo>
                    <a:pt x="6654" y="2387"/>
                  </a:lnTo>
                  <a:lnTo>
                    <a:pt x="15273" y="17966"/>
                  </a:lnTo>
                  <a:lnTo>
                    <a:pt x="11954" y="17559"/>
                  </a:lnTo>
                  <a:lnTo>
                    <a:pt x="9770" y="20353"/>
                  </a:lnTo>
                  <a:lnTo>
                    <a:pt x="19761" y="24214"/>
                  </a:lnTo>
                  <a:lnTo>
                    <a:pt x="20066" y="31072"/>
                  </a:lnTo>
                  <a:lnTo>
                    <a:pt x="3318" y="33561"/>
                  </a:lnTo>
                  <a:lnTo>
                    <a:pt x="0" y="36152"/>
                  </a:lnTo>
                  <a:lnTo>
                    <a:pt x="3539" y="37100"/>
                  </a:lnTo>
                  <a:lnTo>
                    <a:pt x="7687" y="42604"/>
                  </a:lnTo>
                  <a:lnTo>
                    <a:pt x="8636" y="45821"/>
                  </a:lnTo>
                  <a:lnTo>
                    <a:pt x="5401" y="51020"/>
                  </a:lnTo>
                  <a:lnTo>
                    <a:pt x="8636" y="52696"/>
                  </a:lnTo>
                  <a:lnTo>
                    <a:pt x="9042" y="56117"/>
                  </a:lnTo>
                  <a:lnTo>
                    <a:pt x="21522" y="60587"/>
                  </a:lnTo>
                  <a:lnTo>
                    <a:pt x="35864" y="59656"/>
                  </a:lnTo>
                  <a:lnTo>
                    <a:pt x="40115" y="54135"/>
                  </a:lnTo>
                  <a:lnTo>
                    <a:pt x="46668" y="53204"/>
                  </a:lnTo>
                  <a:lnTo>
                    <a:pt x="57996" y="52899"/>
                  </a:lnTo>
                  <a:lnTo>
                    <a:pt x="60604" y="55693"/>
                  </a:lnTo>
                  <a:lnTo>
                    <a:pt x="68393" y="48632"/>
                  </a:lnTo>
                  <a:lnTo>
                    <a:pt x="68292" y="48632"/>
                  </a:lnTo>
                  <a:lnTo>
                    <a:pt x="75048" y="30750"/>
                  </a:lnTo>
                  <a:lnTo>
                    <a:pt x="77012" y="19947"/>
                  </a:lnTo>
                  <a:lnTo>
                    <a:pt x="77842" y="17034"/>
                  </a:lnTo>
                  <a:lnTo>
                    <a:pt x="69223" y="17034"/>
                  </a:lnTo>
                  <a:lnTo>
                    <a:pt x="63195" y="13191"/>
                  </a:lnTo>
                  <a:lnTo>
                    <a:pt x="59554" y="14647"/>
                  </a:lnTo>
                  <a:lnTo>
                    <a:pt x="57166" y="12361"/>
                  </a:lnTo>
                  <a:lnTo>
                    <a:pt x="56963" y="8297"/>
                  </a:lnTo>
                  <a:lnTo>
                    <a:pt x="49157" y="8415"/>
                  </a:lnTo>
                  <a:lnTo>
                    <a:pt x="48530" y="5300"/>
                  </a:lnTo>
                  <a:lnTo>
                    <a:pt x="48429" y="5300"/>
                  </a:lnTo>
                  <a:lnTo>
                    <a:pt x="42502" y="3217"/>
                  </a:lnTo>
                  <a:lnTo>
                    <a:pt x="35661" y="6536"/>
                  </a:lnTo>
                  <a:lnTo>
                    <a:pt x="32122" y="6028"/>
                  </a:lnTo>
                  <a:lnTo>
                    <a:pt x="21928" y="1761"/>
                  </a:lnTo>
                  <a:close/>
                </a:path>
              </a:pathLst>
            </a:custGeom>
            <a:solidFill>
              <a:srgbClr val="E4E4E4">
                <a:alpha val="100000"/>
              </a:srgbClr>
            </a:solidFill>
            <a:ln w="12700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1" name="Free Form 196">
              <a:extLst>
                <a:ext uri="{FF2B5EF4-FFF2-40B4-BE49-F238E27FC236}">
                  <a16:creationId xmlns:a16="http://schemas.microsoft.com/office/drawing/2014/main" id="{B6286BCA-A36E-634D-A34E-600F1FCD9332}"/>
                </a:ext>
              </a:extLst>
            </p:cNvPr>
            <p:cNvSpPr/>
            <p:nvPr/>
          </p:nvSpPr>
          <p:spPr>
            <a:xfrm>
              <a:off x="4748637" y="4570818"/>
              <a:ext cx="2658840" cy="1994564"/>
            </a:xfrm>
            <a:custGeom>
              <a:avLst/>
              <a:gdLst/>
              <a:ahLst/>
              <a:cxnLst/>
              <a:rect l="0" t="0" r="0" b="0"/>
              <a:pathLst>
                <a:path w="78147" h="58623">
                  <a:moveTo>
                    <a:pt x="30022" y="4267"/>
                  </a:moveTo>
                  <a:lnTo>
                    <a:pt x="29718" y="15392"/>
                  </a:lnTo>
                  <a:lnTo>
                    <a:pt x="16103" y="9567"/>
                  </a:lnTo>
                  <a:lnTo>
                    <a:pt x="9025" y="2286"/>
                  </a:lnTo>
                  <a:lnTo>
                    <a:pt x="0" y="11954"/>
                  </a:lnTo>
                  <a:lnTo>
                    <a:pt x="406" y="17153"/>
                  </a:lnTo>
                  <a:lnTo>
                    <a:pt x="12564" y="31394"/>
                  </a:lnTo>
                  <a:lnTo>
                    <a:pt x="15053" y="39607"/>
                  </a:lnTo>
                  <a:lnTo>
                    <a:pt x="24519" y="47396"/>
                  </a:lnTo>
                  <a:lnTo>
                    <a:pt x="30124" y="48751"/>
                  </a:lnTo>
                  <a:lnTo>
                    <a:pt x="32004" y="52798"/>
                  </a:lnTo>
                  <a:lnTo>
                    <a:pt x="38862" y="54152"/>
                  </a:lnTo>
                  <a:lnTo>
                    <a:pt x="44365" y="58623"/>
                  </a:lnTo>
                  <a:lnTo>
                    <a:pt x="45195" y="55405"/>
                  </a:lnTo>
                  <a:lnTo>
                    <a:pt x="48530" y="55913"/>
                  </a:lnTo>
                  <a:lnTo>
                    <a:pt x="58809" y="51968"/>
                  </a:lnTo>
                  <a:lnTo>
                    <a:pt x="57251" y="55405"/>
                  </a:lnTo>
                  <a:lnTo>
                    <a:pt x="64736" y="55084"/>
                  </a:lnTo>
                  <a:lnTo>
                    <a:pt x="67547" y="57065"/>
                  </a:lnTo>
                  <a:lnTo>
                    <a:pt x="78147" y="51866"/>
                  </a:lnTo>
                  <a:lnTo>
                    <a:pt x="75234" y="49580"/>
                  </a:lnTo>
                  <a:lnTo>
                    <a:pt x="75539" y="40961"/>
                  </a:lnTo>
                  <a:lnTo>
                    <a:pt x="69934" y="19964"/>
                  </a:lnTo>
                  <a:lnTo>
                    <a:pt x="65040" y="15189"/>
                  </a:lnTo>
                  <a:lnTo>
                    <a:pt x="62450" y="8517"/>
                  </a:lnTo>
                  <a:lnTo>
                    <a:pt x="49987" y="4064"/>
                  </a:lnTo>
                  <a:lnTo>
                    <a:pt x="44365" y="0"/>
                  </a:lnTo>
                  <a:lnTo>
                    <a:pt x="42604" y="2810"/>
                  </a:lnTo>
                  <a:lnTo>
                    <a:pt x="38963" y="3742"/>
                  </a:lnTo>
                  <a:lnTo>
                    <a:pt x="39488" y="7179"/>
                  </a:lnTo>
                  <a:lnTo>
                    <a:pt x="36677" y="9668"/>
                  </a:lnTo>
                  <a:lnTo>
                    <a:pt x="33968" y="7704"/>
                  </a:lnTo>
                  <a:lnTo>
                    <a:pt x="33968" y="3945"/>
                  </a:lnTo>
                  <a:close/>
                </a:path>
              </a:pathLst>
            </a:custGeom>
            <a:solidFill>
              <a:srgbClr val="E4E4E4">
                <a:alpha val="100000"/>
              </a:srgbClr>
            </a:solidFill>
            <a:ln w="12700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00" name="Free Form 8">
            <a:extLst>
              <a:ext uri="{FF2B5EF4-FFF2-40B4-BE49-F238E27FC236}">
                <a16:creationId xmlns:a16="http://schemas.microsoft.com/office/drawing/2014/main" id="{8B528BA0-1DE2-FE41-A7FF-178945325C1E}"/>
              </a:ext>
            </a:extLst>
          </p:cNvPr>
          <p:cNvSpPr/>
          <p:nvPr/>
        </p:nvSpPr>
        <p:spPr>
          <a:xfrm>
            <a:off x="9192943" y="221963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01" name="TextBox 88">
            <a:extLst>
              <a:ext uri="{FF2B5EF4-FFF2-40B4-BE49-F238E27FC236}">
                <a16:creationId xmlns:a16="http://schemas.microsoft.com/office/drawing/2014/main" id="{29C96A91-0028-4A41-B0C9-1DB66E6C5C4A}"/>
              </a:ext>
            </a:extLst>
          </p:cNvPr>
          <p:cNvSpPr txBox="1"/>
          <p:nvPr/>
        </p:nvSpPr>
        <p:spPr>
          <a:xfrm>
            <a:off x="9309817" y="2183834"/>
            <a:ext cx="456195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Le Mans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02" name="Free Form 8">
            <a:extLst>
              <a:ext uri="{FF2B5EF4-FFF2-40B4-BE49-F238E27FC236}">
                <a16:creationId xmlns:a16="http://schemas.microsoft.com/office/drawing/2014/main" id="{FF595D18-F79A-0846-802D-96B1E90C65AA}"/>
              </a:ext>
            </a:extLst>
          </p:cNvPr>
          <p:cNvSpPr/>
          <p:nvPr/>
        </p:nvSpPr>
        <p:spPr>
          <a:xfrm>
            <a:off x="7858142" y="197540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03" name="TextBox 88">
            <a:extLst>
              <a:ext uri="{FF2B5EF4-FFF2-40B4-BE49-F238E27FC236}">
                <a16:creationId xmlns:a16="http://schemas.microsoft.com/office/drawing/2014/main" id="{295FEBDD-1620-984B-BBA2-1A55F6EB8D37}"/>
              </a:ext>
            </a:extLst>
          </p:cNvPr>
          <p:cNvSpPr txBox="1"/>
          <p:nvPr/>
        </p:nvSpPr>
        <p:spPr>
          <a:xfrm>
            <a:off x="7991859" y="1951583"/>
            <a:ext cx="377021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Laval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04" name="Free Form 8">
            <a:extLst>
              <a:ext uri="{FF2B5EF4-FFF2-40B4-BE49-F238E27FC236}">
                <a16:creationId xmlns:a16="http://schemas.microsoft.com/office/drawing/2014/main" id="{10AE7085-CBF9-5541-AA0A-C8A453FC62E4}"/>
              </a:ext>
            </a:extLst>
          </p:cNvPr>
          <p:cNvSpPr/>
          <p:nvPr/>
        </p:nvSpPr>
        <p:spPr>
          <a:xfrm>
            <a:off x="6291548" y="407711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05" name="TextBox 88">
            <a:extLst>
              <a:ext uri="{FF2B5EF4-FFF2-40B4-BE49-F238E27FC236}">
                <a16:creationId xmlns:a16="http://schemas.microsoft.com/office/drawing/2014/main" id="{E9CDBBE4-3409-084D-85B6-78004C309B29}"/>
              </a:ext>
            </a:extLst>
          </p:cNvPr>
          <p:cNvSpPr txBox="1"/>
          <p:nvPr/>
        </p:nvSpPr>
        <p:spPr>
          <a:xfrm>
            <a:off x="5912247" y="4035258"/>
            <a:ext cx="342746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Nantes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07" name="Free Form 8">
            <a:extLst>
              <a:ext uri="{FF2B5EF4-FFF2-40B4-BE49-F238E27FC236}">
                <a16:creationId xmlns:a16="http://schemas.microsoft.com/office/drawing/2014/main" id="{95EA6CFC-C0AA-D94C-86F1-CA9514D2B73A}"/>
              </a:ext>
            </a:extLst>
          </p:cNvPr>
          <p:cNvSpPr/>
          <p:nvPr/>
        </p:nvSpPr>
        <p:spPr>
          <a:xfrm>
            <a:off x="5240839" y="378902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08" name="TextBox 88">
            <a:extLst>
              <a:ext uri="{FF2B5EF4-FFF2-40B4-BE49-F238E27FC236}">
                <a16:creationId xmlns:a16="http://schemas.microsoft.com/office/drawing/2014/main" id="{03ACA4FF-5F2F-0E48-B814-E8BCD7A50A3F}"/>
              </a:ext>
            </a:extLst>
          </p:cNvPr>
          <p:cNvSpPr txBox="1"/>
          <p:nvPr/>
        </p:nvSpPr>
        <p:spPr>
          <a:xfrm>
            <a:off x="5327725" y="3767792"/>
            <a:ext cx="667914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St-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Nazaire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13" name="Free Form 8">
            <a:extLst>
              <a:ext uri="{FF2B5EF4-FFF2-40B4-BE49-F238E27FC236}">
                <a16:creationId xmlns:a16="http://schemas.microsoft.com/office/drawing/2014/main" id="{E2310C18-B048-584D-9FDB-E289ACEC4A0D}"/>
              </a:ext>
            </a:extLst>
          </p:cNvPr>
          <p:cNvSpPr/>
          <p:nvPr/>
        </p:nvSpPr>
        <p:spPr>
          <a:xfrm>
            <a:off x="8126985" y="355513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14" name="TextBox 88">
            <a:extLst>
              <a:ext uri="{FF2B5EF4-FFF2-40B4-BE49-F238E27FC236}">
                <a16:creationId xmlns:a16="http://schemas.microsoft.com/office/drawing/2014/main" id="{279C8C37-E8C9-5A4F-ADDF-DC6E658E8D8C}"/>
              </a:ext>
            </a:extLst>
          </p:cNvPr>
          <p:cNvSpPr txBox="1"/>
          <p:nvPr/>
        </p:nvSpPr>
        <p:spPr>
          <a:xfrm>
            <a:off x="7752298" y="3519437"/>
            <a:ext cx="342746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Angers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39" name="Free Form 8">
            <a:extLst>
              <a:ext uri="{FF2B5EF4-FFF2-40B4-BE49-F238E27FC236}">
                <a16:creationId xmlns:a16="http://schemas.microsoft.com/office/drawing/2014/main" id="{0F32780A-3AA3-C046-AC5D-458D5264F616}"/>
              </a:ext>
            </a:extLst>
          </p:cNvPr>
          <p:cNvSpPr/>
          <p:nvPr/>
        </p:nvSpPr>
        <p:spPr>
          <a:xfrm>
            <a:off x="8006432" y="418782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73" name="Free Form 8">
            <a:extLst>
              <a:ext uri="{FF2B5EF4-FFF2-40B4-BE49-F238E27FC236}">
                <a16:creationId xmlns:a16="http://schemas.microsoft.com/office/drawing/2014/main" id="{BF05880C-ED7F-5A47-A38F-B10F83E0E42B}"/>
              </a:ext>
            </a:extLst>
          </p:cNvPr>
          <p:cNvSpPr/>
          <p:nvPr/>
        </p:nvSpPr>
        <p:spPr>
          <a:xfrm>
            <a:off x="7729464" y="452135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74" name="TextBox 88">
            <a:extLst>
              <a:ext uri="{FF2B5EF4-FFF2-40B4-BE49-F238E27FC236}">
                <a16:creationId xmlns:a16="http://schemas.microsoft.com/office/drawing/2014/main" id="{6CF725BD-3647-8948-AE7A-F11177C8471C}"/>
              </a:ext>
            </a:extLst>
          </p:cNvPr>
          <p:cNvSpPr txBox="1"/>
          <p:nvPr/>
        </p:nvSpPr>
        <p:spPr>
          <a:xfrm>
            <a:off x="7412243" y="4489598"/>
            <a:ext cx="329825" cy="1203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Cholet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931" name="Free Form 242">
            <a:extLst>
              <a:ext uri="{FF2B5EF4-FFF2-40B4-BE49-F238E27FC236}">
                <a16:creationId xmlns:a16="http://schemas.microsoft.com/office/drawing/2014/main" id="{05980608-A274-0C48-B125-08B97C4B7318}"/>
              </a:ext>
            </a:extLst>
          </p:cNvPr>
          <p:cNvSpPr/>
          <p:nvPr/>
        </p:nvSpPr>
        <p:spPr>
          <a:xfrm>
            <a:off x="4895656" y="4421558"/>
            <a:ext cx="328504" cy="439337"/>
          </a:xfrm>
          <a:custGeom>
            <a:avLst/>
            <a:gdLst/>
            <a:ahLst/>
            <a:cxnLst/>
            <a:rect l="0" t="0" r="0" b="0"/>
            <a:pathLst>
              <a:path w="7078" h="9465">
                <a:moveTo>
                  <a:pt x="2184" y="0"/>
                </a:moveTo>
                <a:lnTo>
                  <a:pt x="0" y="2709"/>
                </a:lnTo>
                <a:lnTo>
                  <a:pt x="7078" y="9465"/>
                </a:lnTo>
                <a:lnTo>
                  <a:pt x="6858" y="5825"/>
                </a:lnTo>
                <a:lnTo>
                  <a:pt x="3318" y="3640"/>
                </a:lnTo>
                <a:close/>
              </a:path>
            </a:pathLst>
          </a:custGeom>
          <a:solidFill>
            <a:srgbClr val="E4E4E4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87" name="Free Form 8">
            <a:extLst>
              <a:ext uri="{FF2B5EF4-FFF2-40B4-BE49-F238E27FC236}">
                <a16:creationId xmlns:a16="http://schemas.microsoft.com/office/drawing/2014/main" id="{95DB2E3E-83FA-E847-9F5C-A24D954E5510}"/>
              </a:ext>
            </a:extLst>
          </p:cNvPr>
          <p:cNvSpPr/>
          <p:nvPr/>
        </p:nvSpPr>
        <p:spPr>
          <a:xfrm>
            <a:off x="8861735" y="359583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89" name="Free Form 8">
            <a:extLst>
              <a:ext uri="{FF2B5EF4-FFF2-40B4-BE49-F238E27FC236}">
                <a16:creationId xmlns:a16="http://schemas.microsoft.com/office/drawing/2014/main" id="{53344C87-E978-AA48-9821-673BF033325F}"/>
              </a:ext>
            </a:extLst>
          </p:cNvPr>
          <p:cNvSpPr/>
          <p:nvPr/>
        </p:nvSpPr>
        <p:spPr>
          <a:xfrm>
            <a:off x="7871000" y="294283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91" name="Free Form 8">
            <a:extLst>
              <a:ext uri="{FF2B5EF4-FFF2-40B4-BE49-F238E27FC236}">
                <a16:creationId xmlns:a16="http://schemas.microsoft.com/office/drawing/2014/main" id="{67C78635-376E-DE4F-B152-9608FA82A19B}"/>
              </a:ext>
            </a:extLst>
          </p:cNvPr>
          <p:cNvSpPr/>
          <p:nvPr/>
        </p:nvSpPr>
        <p:spPr>
          <a:xfrm>
            <a:off x="7330226" y="330872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22" name="Free Form 8">
            <a:extLst>
              <a:ext uri="{FF2B5EF4-FFF2-40B4-BE49-F238E27FC236}">
                <a16:creationId xmlns:a16="http://schemas.microsoft.com/office/drawing/2014/main" id="{B0E4561A-B5E7-3741-AE0E-B29CBA2CA3CA}"/>
              </a:ext>
            </a:extLst>
          </p:cNvPr>
          <p:cNvSpPr/>
          <p:nvPr/>
        </p:nvSpPr>
        <p:spPr>
          <a:xfrm>
            <a:off x="6872821" y="371499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24" name="Free Form 8">
            <a:extLst>
              <a:ext uri="{FF2B5EF4-FFF2-40B4-BE49-F238E27FC236}">
                <a16:creationId xmlns:a16="http://schemas.microsoft.com/office/drawing/2014/main" id="{F840F832-322E-C345-8107-7045DB00B771}"/>
              </a:ext>
            </a:extLst>
          </p:cNvPr>
          <p:cNvSpPr/>
          <p:nvPr/>
        </p:nvSpPr>
        <p:spPr>
          <a:xfrm>
            <a:off x="6299096" y="343413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27" name="Free Form 8">
            <a:extLst>
              <a:ext uri="{FF2B5EF4-FFF2-40B4-BE49-F238E27FC236}">
                <a16:creationId xmlns:a16="http://schemas.microsoft.com/office/drawing/2014/main" id="{52327F0D-F86D-4447-942B-0204C84B039F}"/>
              </a:ext>
            </a:extLst>
          </p:cNvPr>
          <p:cNvSpPr/>
          <p:nvPr/>
        </p:nvSpPr>
        <p:spPr>
          <a:xfrm>
            <a:off x="6234622" y="457778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29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5067700" y="343069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30" name="TextBox 88">
            <a:extLst>
              <a:ext uri="{FF2B5EF4-FFF2-40B4-BE49-F238E27FC236}">
                <a16:creationId xmlns:a16="http://schemas.microsoft.com/office/drawing/2014/main" id="{012E4384-56A5-6E4A-BBF0-E58E1E505421}"/>
              </a:ext>
            </a:extLst>
          </p:cNvPr>
          <p:cNvSpPr txBox="1"/>
          <p:nvPr/>
        </p:nvSpPr>
        <p:spPr>
          <a:xfrm>
            <a:off x="4663242" y="3483768"/>
            <a:ext cx="531551" cy="1450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endParaRPr sz="800" dirty="0">
              <a:solidFill>
                <a:srgbClr val="565655"/>
              </a:solidFill>
              <a:latin typeface="Arial" panose="020B0604020202020204" pitchFamily="34" charset="0"/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531" name="Free Form 8">
            <a:extLst>
              <a:ext uri="{FF2B5EF4-FFF2-40B4-BE49-F238E27FC236}">
                <a16:creationId xmlns:a16="http://schemas.microsoft.com/office/drawing/2014/main" id="{81E0278F-3F04-7A48-AD48-F26FED3715BF}"/>
              </a:ext>
            </a:extLst>
          </p:cNvPr>
          <p:cNvSpPr/>
          <p:nvPr/>
        </p:nvSpPr>
        <p:spPr>
          <a:xfrm>
            <a:off x="6395166" y="322644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0" name="Free Form 8">
            <a:extLst>
              <a:ext uri="{FF2B5EF4-FFF2-40B4-BE49-F238E27FC236}">
                <a16:creationId xmlns:a16="http://schemas.microsoft.com/office/drawing/2014/main" id="{8C6AC814-8D36-4449-82A3-F654B1E261D5}"/>
              </a:ext>
            </a:extLst>
          </p:cNvPr>
          <p:cNvSpPr/>
          <p:nvPr/>
        </p:nvSpPr>
        <p:spPr>
          <a:xfrm>
            <a:off x="7546221" y="341878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4" name="Free Form 8">
            <a:extLst>
              <a:ext uri="{FF2B5EF4-FFF2-40B4-BE49-F238E27FC236}">
                <a16:creationId xmlns:a16="http://schemas.microsoft.com/office/drawing/2014/main" id="{C4ADBF41-70B8-C34E-880B-CD741FBA9AB9}"/>
              </a:ext>
            </a:extLst>
          </p:cNvPr>
          <p:cNvSpPr/>
          <p:nvPr/>
        </p:nvSpPr>
        <p:spPr>
          <a:xfrm>
            <a:off x="7945167" y="366826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6" name="Free Form 8">
            <a:extLst>
              <a:ext uri="{FF2B5EF4-FFF2-40B4-BE49-F238E27FC236}">
                <a16:creationId xmlns:a16="http://schemas.microsoft.com/office/drawing/2014/main" id="{36D604FA-9A55-A641-AC74-D0D492146A67}"/>
              </a:ext>
            </a:extLst>
          </p:cNvPr>
          <p:cNvSpPr/>
          <p:nvPr/>
        </p:nvSpPr>
        <p:spPr>
          <a:xfrm>
            <a:off x="8520275" y="393488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8" name="Free Form 8">
            <a:extLst>
              <a:ext uri="{FF2B5EF4-FFF2-40B4-BE49-F238E27FC236}">
                <a16:creationId xmlns:a16="http://schemas.microsoft.com/office/drawing/2014/main" id="{950CD03A-6327-3343-8881-8FA046D1A4B8}"/>
              </a:ext>
            </a:extLst>
          </p:cNvPr>
          <p:cNvSpPr/>
          <p:nvPr/>
        </p:nvSpPr>
        <p:spPr>
          <a:xfrm>
            <a:off x="7231006" y="314640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50" name="Free Form 8">
            <a:extLst>
              <a:ext uri="{FF2B5EF4-FFF2-40B4-BE49-F238E27FC236}">
                <a16:creationId xmlns:a16="http://schemas.microsoft.com/office/drawing/2014/main" id="{DC2F50EC-A726-E044-B1C0-71C9BBB7F2C3}"/>
              </a:ext>
            </a:extLst>
          </p:cNvPr>
          <p:cNvSpPr/>
          <p:nvPr/>
        </p:nvSpPr>
        <p:spPr>
          <a:xfrm>
            <a:off x="8302357" y="299805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52" name="Free Form 8">
            <a:extLst>
              <a:ext uri="{FF2B5EF4-FFF2-40B4-BE49-F238E27FC236}">
                <a16:creationId xmlns:a16="http://schemas.microsoft.com/office/drawing/2014/main" id="{1BABC440-3719-0E41-81BE-B238BB5A543E}"/>
              </a:ext>
            </a:extLst>
          </p:cNvPr>
          <p:cNvSpPr/>
          <p:nvPr/>
        </p:nvSpPr>
        <p:spPr>
          <a:xfrm>
            <a:off x="7665625" y="43212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58" name="Free Form 8">
            <a:extLst>
              <a:ext uri="{FF2B5EF4-FFF2-40B4-BE49-F238E27FC236}">
                <a16:creationId xmlns:a16="http://schemas.microsoft.com/office/drawing/2014/main" id="{CCF91A29-6DE8-C14F-81FB-9D2B59265948}"/>
              </a:ext>
            </a:extLst>
          </p:cNvPr>
          <p:cNvSpPr/>
          <p:nvPr/>
        </p:nvSpPr>
        <p:spPr>
          <a:xfrm>
            <a:off x="8533066" y="426006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0" name="Free Form 8">
            <a:extLst>
              <a:ext uri="{FF2B5EF4-FFF2-40B4-BE49-F238E27FC236}">
                <a16:creationId xmlns:a16="http://schemas.microsoft.com/office/drawing/2014/main" id="{2AF30C6B-5393-8849-B9E8-D5E59F1CDEA4}"/>
              </a:ext>
            </a:extLst>
          </p:cNvPr>
          <p:cNvSpPr/>
          <p:nvPr/>
        </p:nvSpPr>
        <p:spPr>
          <a:xfrm>
            <a:off x="8098204" y="286727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2" name="Free Form 8">
            <a:extLst>
              <a:ext uri="{FF2B5EF4-FFF2-40B4-BE49-F238E27FC236}">
                <a16:creationId xmlns:a16="http://schemas.microsoft.com/office/drawing/2014/main" id="{8F1C8A7A-0CCC-CA44-990D-1AA9F6281712}"/>
              </a:ext>
            </a:extLst>
          </p:cNvPr>
          <p:cNvSpPr/>
          <p:nvPr/>
        </p:nvSpPr>
        <p:spPr>
          <a:xfrm>
            <a:off x="7708974" y="376482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4" name="Free Form 8">
            <a:extLst>
              <a:ext uri="{FF2B5EF4-FFF2-40B4-BE49-F238E27FC236}">
                <a16:creationId xmlns:a16="http://schemas.microsoft.com/office/drawing/2014/main" id="{FED5E63C-C92B-B04A-8D45-16427697F21F}"/>
              </a:ext>
            </a:extLst>
          </p:cNvPr>
          <p:cNvSpPr/>
          <p:nvPr/>
        </p:nvSpPr>
        <p:spPr>
          <a:xfrm>
            <a:off x="8363989" y="318087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6" name="Free Form 8">
            <a:extLst>
              <a:ext uri="{FF2B5EF4-FFF2-40B4-BE49-F238E27FC236}">
                <a16:creationId xmlns:a16="http://schemas.microsoft.com/office/drawing/2014/main" id="{0E34E610-C5C6-0D42-A27C-BEB22BD35D78}"/>
              </a:ext>
            </a:extLst>
          </p:cNvPr>
          <p:cNvSpPr/>
          <p:nvPr/>
        </p:nvSpPr>
        <p:spPr>
          <a:xfrm>
            <a:off x="9014674" y="374424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8" name="Free Form 8">
            <a:extLst>
              <a:ext uri="{FF2B5EF4-FFF2-40B4-BE49-F238E27FC236}">
                <a16:creationId xmlns:a16="http://schemas.microsoft.com/office/drawing/2014/main" id="{7EF1A176-0B8D-1A49-8825-510589F6FD86}"/>
              </a:ext>
            </a:extLst>
          </p:cNvPr>
          <p:cNvSpPr/>
          <p:nvPr/>
        </p:nvSpPr>
        <p:spPr>
          <a:xfrm>
            <a:off x="7893069" y="450683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70" name="Free Form 8">
            <a:extLst>
              <a:ext uri="{FF2B5EF4-FFF2-40B4-BE49-F238E27FC236}">
                <a16:creationId xmlns:a16="http://schemas.microsoft.com/office/drawing/2014/main" id="{B9912607-1C91-234A-98F5-0FC190619DEB}"/>
              </a:ext>
            </a:extLst>
          </p:cNvPr>
          <p:cNvSpPr/>
          <p:nvPr/>
        </p:nvSpPr>
        <p:spPr>
          <a:xfrm>
            <a:off x="8334906" y="308143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80" name="Arc 579">
            <a:extLst>
              <a:ext uri="{FF2B5EF4-FFF2-40B4-BE49-F238E27FC236}">
                <a16:creationId xmlns:a16="http://schemas.microsoft.com/office/drawing/2014/main" id="{37260ED0-33B8-3344-B867-A63AC76D59C0}"/>
              </a:ext>
            </a:extLst>
          </p:cNvPr>
          <p:cNvSpPr/>
          <p:nvPr/>
        </p:nvSpPr>
        <p:spPr>
          <a:xfrm rot="1704176">
            <a:off x="6198837" y="4004964"/>
            <a:ext cx="237369" cy="258986"/>
          </a:xfrm>
          <a:prstGeom prst="arc">
            <a:avLst>
              <a:gd name="adj1" fmla="val 11334896"/>
              <a:gd name="adj2" fmla="val 0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1" name="Arc 580">
            <a:extLst>
              <a:ext uri="{FF2B5EF4-FFF2-40B4-BE49-F238E27FC236}">
                <a16:creationId xmlns:a16="http://schemas.microsoft.com/office/drawing/2014/main" id="{EB2F9FC8-DD30-C448-B2B3-9D8DBC6D0891}"/>
              </a:ext>
            </a:extLst>
          </p:cNvPr>
          <p:cNvSpPr/>
          <p:nvPr/>
        </p:nvSpPr>
        <p:spPr>
          <a:xfrm rot="1704176">
            <a:off x="8033628" y="3484533"/>
            <a:ext cx="237369" cy="258986"/>
          </a:xfrm>
          <a:prstGeom prst="arc">
            <a:avLst>
              <a:gd name="adj1" fmla="val 11334896"/>
              <a:gd name="adj2" fmla="val 0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E1920B2-6E25-2941-A095-0D5CBA7B1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37118">
            <a:off x="9816941" y="3709512"/>
            <a:ext cx="2389350" cy="2315052"/>
          </a:xfrm>
          <a:prstGeom prst="rect">
            <a:avLst/>
          </a:prstGeom>
        </p:spPr>
      </p:pic>
      <p:sp>
        <p:nvSpPr>
          <p:cNvPr id="634" name="TextBox 258">
            <a:extLst>
              <a:ext uri="{FF2B5EF4-FFF2-40B4-BE49-F238E27FC236}">
                <a16:creationId xmlns:a16="http://schemas.microsoft.com/office/drawing/2014/main" id="{D3B3A1EE-30A1-EB42-8398-FCF583117F68}"/>
              </a:ext>
            </a:extLst>
          </p:cNvPr>
          <p:cNvSpPr txBox="1"/>
          <p:nvPr/>
        </p:nvSpPr>
        <p:spPr>
          <a:xfrm>
            <a:off x="9927574" y="4077849"/>
            <a:ext cx="1931815" cy="6958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>
                <a:latin typeface="+mn-lt"/>
              </a:rPr>
              <a:t>Angers Loire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latin typeface="+mn-lt"/>
              </a:rPr>
              <a:t>Métropole</a:t>
            </a:r>
          </a:p>
        </p:txBody>
      </p:sp>
      <p:sp>
        <p:nvSpPr>
          <p:cNvPr id="635" name="Free Form 8">
            <a:extLst>
              <a:ext uri="{FF2B5EF4-FFF2-40B4-BE49-F238E27FC236}">
                <a16:creationId xmlns:a16="http://schemas.microsoft.com/office/drawing/2014/main" id="{970A29A8-7D0A-6546-839F-D8BA78B82A14}"/>
              </a:ext>
            </a:extLst>
          </p:cNvPr>
          <p:cNvSpPr/>
          <p:nvPr/>
        </p:nvSpPr>
        <p:spPr>
          <a:xfrm>
            <a:off x="8851878" y="418432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643" name="Groupe 642">
            <a:extLst>
              <a:ext uri="{FF2B5EF4-FFF2-40B4-BE49-F238E27FC236}">
                <a16:creationId xmlns:a16="http://schemas.microsoft.com/office/drawing/2014/main" id="{2CA5134E-9ADA-D040-B566-2F7FE6C8A956}"/>
              </a:ext>
            </a:extLst>
          </p:cNvPr>
          <p:cNvGrpSpPr/>
          <p:nvPr/>
        </p:nvGrpSpPr>
        <p:grpSpPr>
          <a:xfrm>
            <a:off x="6708205" y="3649696"/>
            <a:ext cx="135909" cy="143955"/>
            <a:chOff x="87811" y="2468813"/>
            <a:chExt cx="135909" cy="143955"/>
          </a:xfrm>
        </p:grpSpPr>
        <p:sp>
          <p:nvSpPr>
            <p:cNvPr id="644" name="Rectangle 38">
              <a:extLst>
                <a:ext uri="{FF2B5EF4-FFF2-40B4-BE49-F238E27FC236}">
                  <a16:creationId xmlns:a16="http://schemas.microsoft.com/office/drawing/2014/main" id="{6559CF3D-AB97-4E4F-8BCD-21AB4783192E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5" name="TextBox 84">
              <a:extLst>
                <a:ext uri="{FF2B5EF4-FFF2-40B4-BE49-F238E27FC236}">
                  <a16:creationId xmlns:a16="http://schemas.microsoft.com/office/drawing/2014/main" id="{077057E0-A0D5-DF4B-9BCF-92D2B9E9E83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46" name="Groupe 645">
            <a:extLst>
              <a:ext uri="{FF2B5EF4-FFF2-40B4-BE49-F238E27FC236}">
                <a16:creationId xmlns:a16="http://schemas.microsoft.com/office/drawing/2014/main" id="{D40DC46D-D05C-644B-AAB4-D73337C6EF07}"/>
              </a:ext>
            </a:extLst>
          </p:cNvPr>
          <p:cNvGrpSpPr/>
          <p:nvPr/>
        </p:nvGrpSpPr>
        <p:grpSpPr>
          <a:xfrm>
            <a:off x="6156395" y="3392261"/>
            <a:ext cx="135909" cy="143384"/>
            <a:chOff x="491421" y="2459835"/>
            <a:chExt cx="135909" cy="143384"/>
          </a:xfrm>
        </p:grpSpPr>
        <p:sp>
          <p:nvSpPr>
            <p:cNvPr id="647" name="Rectangle 38">
              <a:extLst>
                <a:ext uri="{FF2B5EF4-FFF2-40B4-BE49-F238E27FC236}">
                  <a16:creationId xmlns:a16="http://schemas.microsoft.com/office/drawing/2014/main" id="{B3E7D5FE-9365-CC48-BC43-9CC908DB2371}"/>
                </a:ext>
              </a:extLst>
            </p:cNvPr>
            <p:cNvSpPr/>
            <p:nvPr/>
          </p:nvSpPr>
          <p:spPr>
            <a:xfrm>
              <a:off x="491421" y="2467310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8" name="TextBox 84">
              <a:extLst>
                <a:ext uri="{FF2B5EF4-FFF2-40B4-BE49-F238E27FC236}">
                  <a16:creationId xmlns:a16="http://schemas.microsoft.com/office/drawing/2014/main" id="{D1B8CA56-5542-AB4D-9EB4-4E0D329C7E2E}"/>
                </a:ext>
              </a:extLst>
            </p:cNvPr>
            <p:cNvSpPr txBox="1"/>
            <p:nvPr/>
          </p:nvSpPr>
          <p:spPr>
            <a:xfrm>
              <a:off x="530370" y="2459835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51" name="Groupe 650">
            <a:extLst>
              <a:ext uri="{FF2B5EF4-FFF2-40B4-BE49-F238E27FC236}">
                <a16:creationId xmlns:a16="http://schemas.microsoft.com/office/drawing/2014/main" id="{59B7ED7A-7153-E04F-835C-7A955E55A9AF}"/>
              </a:ext>
            </a:extLst>
          </p:cNvPr>
          <p:cNvGrpSpPr/>
          <p:nvPr/>
        </p:nvGrpSpPr>
        <p:grpSpPr>
          <a:xfrm>
            <a:off x="6237684" y="3186485"/>
            <a:ext cx="135909" cy="143955"/>
            <a:chOff x="87811" y="2468813"/>
            <a:chExt cx="135909" cy="143955"/>
          </a:xfrm>
        </p:grpSpPr>
        <p:sp>
          <p:nvSpPr>
            <p:cNvPr id="652" name="Rectangle 38">
              <a:extLst>
                <a:ext uri="{FF2B5EF4-FFF2-40B4-BE49-F238E27FC236}">
                  <a16:creationId xmlns:a16="http://schemas.microsoft.com/office/drawing/2014/main" id="{D149B260-C7E3-244D-B06F-4828E5E311C2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3" name="TextBox 84">
              <a:extLst>
                <a:ext uri="{FF2B5EF4-FFF2-40B4-BE49-F238E27FC236}">
                  <a16:creationId xmlns:a16="http://schemas.microsoft.com/office/drawing/2014/main" id="{A9CBA1AA-E13D-0444-BF20-DB95E65DE62B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54" name="Groupe 653">
            <a:extLst>
              <a:ext uri="{FF2B5EF4-FFF2-40B4-BE49-F238E27FC236}">
                <a16:creationId xmlns:a16="http://schemas.microsoft.com/office/drawing/2014/main" id="{EAA5B13B-E10B-BC4B-9B17-1C3C6DF6ECB1}"/>
              </a:ext>
            </a:extLst>
          </p:cNvPr>
          <p:cNvGrpSpPr/>
          <p:nvPr/>
        </p:nvGrpSpPr>
        <p:grpSpPr>
          <a:xfrm>
            <a:off x="6079337" y="4540328"/>
            <a:ext cx="135909" cy="143955"/>
            <a:chOff x="87811" y="2468813"/>
            <a:chExt cx="135909" cy="143955"/>
          </a:xfrm>
        </p:grpSpPr>
        <p:sp>
          <p:nvSpPr>
            <p:cNvPr id="655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6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57" name="Groupe 656">
            <a:extLst>
              <a:ext uri="{FF2B5EF4-FFF2-40B4-BE49-F238E27FC236}">
                <a16:creationId xmlns:a16="http://schemas.microsoft.com/office/drawing/2014/main" id="{042A7879-E461-3348-9F02-0C8B78908B63}"/>
              </a:ext>
            </a:extLst>
          </p:cNvPr>
          <p:cNvGrpSpPr/>
          <p:nvPr/>
        </p:nvGrpSpPr>
        <p:grpSpPr>
          <a:xfrm>
            <a:off x="4906595" y="3365618"/>
            <a:ext cx="135909" cy="143955"/>
            <a:chOff x="87811" y="2468813"/>
            <a:chExt cx="135909" cy="143955"/>
          </a:xfrm>
        </p:grpSpPr>
        <p:sp>
          <p:nvSpPr>
            <p:cNvPr id="658" name="Rectangle 38">
              <a:extLst>
                <a:ext uri="{FF2B5EF4-FFF2-40B4-BE49-F238E27FC236}">
                  <a16:creationId xmlns:a16="http://schemas.microsoft.com/office/drawing/2014/main" id="{DDD91F9F-4DEB-344D-ACD0-4F79F3327E4C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9" name="TextBox 84">
              <a:extLst>
                <a:ext uri="{FF2B5EF4-FFF2-40B4-BE49-F238E27FC236}">
                  <a16:creationId xmlns:a16="http://schemas.microsoft.com/office/drawing/2014/main" id="{5F13027F-2FB9-6247-B21B-C3A17D78BD83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92" name="Groupe 691">
            <a:extLst>
              <a:ext uri="{FF2B5EF4-FFF2-40B4-BE49-F238E27FC236}">
                <a16:creationId xmlns:a16="http://schemas.microsoft.com/office/drawing/2014/main" id="{2711E831-33D5-A045-A7B9-EA9CC3714569}"/>
              </a:ext>
            </a:extLst>
          </p:cNvPr>
          <p:cNvGrpSpPr/>
          <p:nvPr/>
        </p:nvGrpSpPr>
        <p:grpSpPr>
          <a:xfrm>
            <a:off x="7370006" y="3403626"/>
            <a:ext cx="135909" cy="143955"/>
            <a:chOff x="87811" y="2468813"/>
            <a:chExt cx="135909" cy="143955"/>
          </a:xfrm>
        </p:grpSpPr>
        <p:sp>
          <p:nvSpPr>
            <p:cNvPr id="694" name="Rectangle 38">
              <a:extLst>
                <a:ext uri="{FF2B5EF4-FFF2-40B4-BE49-F238E27FC236}">
                  <a16:creationId xmlns:a16="http://schemas.microsoft.com/office/drawing/2014/main" id="{8DA3DEA3-05B5-E14D-893A-5BD40D226889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8" name="TextBox 84">
              <a:extLst>
                <a:ext uri="{FF2B5EF4-FFF2-40B4-BE49-F238E27FC236}">
                  <a16:creationId xmlns:a16="http://schemas.microsoft.com/office/drawing/2014/main" id="{67F8A07D-5006-254B-B4FD-213895BFFBA1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99" name="Groupe 698">
            <a:extLst>
              <a:ext uri="{FF2B5EF4-FFF2-40B4-BE49-F238E27FC236}">
                <a16:creationId xmlns:a16="http://schemas.microsoft.com/office/drawing/2014/main" id="{E497A18E-94E2-C345-98C3-B712E9BE2106}"/>
              </a:ext>
            </a:extLst>
          </p:cNvPr>
          <p:cNvGrpSpPr/>
          <p:nvPr/>
        </p:nvGrpSpPr>
        <p:grpSpPr>
          <a:xfrm>
            <a:off x="7834086" y="4146168"/>
            <a:ext cx="137225" cy="135909"/>
            <a:chOff x="73522" y="2476859"/>
            <a:chExt cx="137225" cy="135909"/>
          </a:xfrm>
        </p:grpSpPr>
        <p:sp>
          <p:nvSpPr>
            <p:cNvPr id="706" name="Rectangle 38">
              <a:extLst>
                <a:ext uri="{FF2B5EF4-FFF2-40B4-BE49-F238E27FC236}">
                  <a16:creationId xmlns:a16="http://schemas.microsoft.com/office/drawing/2014/main" id="{A1DEA07E-7A85-BD40-9499-0AEBFECE226E}"/>
                </a:ext>
              </a:extLst>
            </p:cNvPr>
            <p:cNvSpPr/>
            <p:nvPr/>
          </p:nvSpPr>
          <p:spPr>
            <a:xfrm>
              <a:off x="73522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9" name="TextBox 84">
              <a:extLst>
                <a:ext uri="{FF2B5EF4-FFF2-40B4-BE49-F238E27FC236}">
                  <a16:creationId xmlns:a16="http://schemas.microsoft.com/office/drawing/2014/main" id="{1181E5A6-7985-6348-ABDF-B5AC4ED35226}"/>
                </a:ext>
              </a:extLst>
            </p:cNvPr>
            <p:cNvSpPr txBox="1"/>
            <p:nvPr/>
          </p:nvSpPr>
          <p:spPr>
            <a:xfrm>
              <a:off x="117328" y="2483102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15" name="Groupe 714">
            <a:extLst>
              <a:ext uri="{FF2B5EF4-FFF2-40B4-BE49-F238E27FC236}">
                <a16:creationId xmlns:a16="http://schemas.microsoft.com/office/drawing/2014/main" id="{FAB7E5A6-369C-854F-80C7-FAEEABCEC271}"/>
              </a:ext>
            </a:extLst>
          </p:cNvPr>
          <p:cNvGrpSpPr/>
          <p:nvPr/>
        </p:nvGrpSpPr>
        <p:grpSpPr>
          <a:xfrm>
            <a:off x="8647333" y="3912480"/>
            <a:ext cx="135909" cy="143955"/>
            <a:chOff x="87811" y="2468813"/>
            <a:chExt cx="135909" cy="143955"/>
          </a:xfrm>
        </p:grpSpPr>
        <p:sp>
          <p:nvSpPr>
            <p:cNvPr id="716" name="Rectangle 38">
              <a:extLst>
                <a:ext uri="{FF2B5EF4-FFF2-40B4-BE49-F238E27FC236}">
                  <a16:creationId xmlns:a16="http://schemas.microsoft.com/office/drawing/2014/main" id="{115149FB-1840-0E43-9AFC-11055B58A788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7" name="TextBox 84">
              <a:extLst>
                <a:ext uri="{FF2B5EF4-FFF2-40B4-BE49-F238E27FC236}">
                  <a16:creationId xmlns:a16="http://schemas.microsoft.com/office/drawing/2014/main" id="{569C9461-CB69-C04D-9E66-7EC19C29E22C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18" name="Groupe 717">
            <a:extLst>
              <a:ext uri="{FF2B5EF4-FFF2-40B4-BE49-F238E27FC236}">
                <a16:creationId xmlns:a16="http://schemas.microsoft.com/office/drawing/2014/main" id="{68956DC8-4902-9349-BE8A-C172701F4545}"/>
              </a:ext>
            </a:extLst>
          </p:cNvPr>
          <p:cNvGrpSpPr/>
          <p:nvPr/>
        </p:nvGrpSpPr>
        <p:grpSpPr>
          <a:xfrm>
            <a:off x="7322873" y="3062418"/>
            <a:ext cx="135909" cy="143955"/>
            <a:chOff x="87811" y="2468813"/>
            <a:chExt cx="135909" cy="143955"/>
          </a:xfrm>
        </p:grpSpPr>
        <p:sp>
          <p:nvSpPr>
            <p:cNvPr id="719" name="Rectangle 38">
              <a:extLst>
                <a:ext uri="{FF2B5EF4-FFF2-40B4-BE49-F238E27FC236}">
                  <a16:creationId xmlns:a16="http://schemas.microsoft.com/office/drawing/2014/main" id="{B8E3D32B-647B-1E4E-B9BC-A5A2AEAED0B2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0" name="TextBox 84">
              <a:extLst>
                <a:ext uri="{FF2B5EF4-FFF2-40B4-BE49-F238E27FC236}">
                  <a16:creationId xmlns:a16="http://schemas.microsoft.com/office/drawing/2014/main" id="{83E7B355-82FE-514F-86AE-28BE0D022AFF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23" name="Groupe 722">
            <a:extLst>
              <a:ext uri="{FF2B5EF4-FFF2-40B4-BE49-F238E27FC236}">
                <a16:creationId xmlns:a16="http://schemas.microsoft.com/office/drawing/2014/main" id="{582F76B1-0216-DE44-976E-E4411ACC1A90}"/>
              </a:ext>
            </a:extLst>
          </p:cNvPr>
          <p:cNvGrpSpPr/>
          <p:nvPr/>
        </p:nvGrpSpPr>
        <p:grpSpPr>
          <a:xfrm>
            <a:off x="8434768" y="3008259"/>
            <a:ext cx="135909" cy="143955"/>
            <a:chOff x="-20151" y="2468215"/>
            <a:chExt cx="135909" cy="143955"/>
          </a:xfrm>
        </p:grpSpPr>
        <p:sp>
          <p:nvSpPr>
            <p:cNvPr id="724" name="Rectangle 38">
              <a:extLst>
                <a:ext uri="{FF2B5EF4-FFF2-40B4-BE49-F238E27FC236}">
                  <a16:creationId xmlns:a16="http://schemas.microsoft.com/office/drawing/2014/main" id="{7D34ACED-234A-2349-9E6D-7E5C42BBF560}"/>
                </a:ext>
              </a:extLst>
            </p:cNvPr>
            <p:cNvSpPr/>
            <p:nvPr/>
          </p:nvSpPr>
          <p:spPr>
            <a:xfrm>
              <a:off x="-20151" y="2476261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5" name="TextBox 84">
              <a:extLst>
                <a:ext uri="{FF2B5EF4-FFF2-40B4-BE49-F238E27FC236}">
                  <a16:creationId xmlns:a16="http://schemas.microsoft.com/office/drawing/2014/main" id="{348D270D-D63E-0849-8A65-C78E7F828AD8}"/>
                </a:ext>
              </a:extLst>
            </p:cNvPr>
            <p:cNvSpPr txBox="1"/>
            <p:nvPr/>
          </p:nvSpPr>
          <p:spPr>
            <a:xfrm>
              <a:off x="18892" y="2468215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27" name="Groupe 726">
            <a:extLst>
              <a:ext uri="{FF2B5EF4-FFF2-40B4-BE49-F238E27FC236}">
                <a16:creationId xmlns:a16="http://schemas.microsoft.com/office/drawing/2014/main" id="{83F2A62C-CD04-B548-A4BB-DB96D88529B0}"/>
              </a:ext>
            </a:extLst>
          </p:cNvPr>
          <p:cNvGrpSpPr/>
          <p:nvPr/>
        </p:nvGrpSpPr>
        <p:grpSpPr>
          <a:xfrm>
            <a:off x="7764506" y="4316092"/>
            <a:ext cx="135909" cy="135909"/>
            <a:chOff x="-1443707" y="2482481"/>
            <a:chExt cx="135909" cy="135909"/>
          </a:xfrm>
        </p:grpSpPr>
        <p:sp>
          <p:nvSpPr>
            <p:cNvPr id="728" name="Rectangle 38">
              <a:extLst>
                <a:ext uri="{FF2B5EF4-FFF2-40B4-BE49-F238E27FC236}">
                  <a16:creationId xmlns:a16="http://schemas.microsoft.com/office/drawing/2014/main" id="{A57CF14E-D2C2-3B46-A362-DC85FDDFDB94}"/>
                </a:ext>
              </a:extLst>
            </p:cNvPr>
            <p:cNvSpPr/>
            <p:nvPr/>
          </p:nvSpPr>
          <p:spPr>
            <a:xfrm>
              <a:off x="-1443707" y="2482481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9" name="TextBox 84">
              <a:extLst>
                <a:ext uri="{FF2B5EF4-FFF2-40B4-BE49-F238E27FC236}">
                  <a16:creationId xmlns:a16="http://schemas.microsoft.com/office/drawing/2014/main" id="{BFF3355C-687B-B241-BD58-7B924284489E}"/>
                </a:ext>
              </a:extLst>
            </p:cNvPr>
            <p:cNvSpPr txBox="1"/>
            <p:nvPr/>
          </p:nvSpPr>
          <p:spPr>
            <a:xfrm>
              <a:off x="-1401217" y="2482481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30" name="Groupe 729">
            <a:extLst>
              <a:ext uri="{FF2B5EF4-FFF2-40B4-BE49-F238E27FC236}">
                <a16:creationId xmlns:a16="http://schemas.microsoft.com/office/drawing/2014/main" id="{4D45B73F-3F99-044D-A373-9E67F933CAF6}"/>
              </a:ext>
            </a:extLst>
          </p:cNvPr>
          <p:cNvGrpSpPr/>
          <p:nvPr/>
        </p:nvGrpSpPr>
        <p:grpSpPr>
          <a:xfrm>
            <a:off x="7269600" y="4476613"/>
            <a:ext cx="137224" cy="143955"/>
            <a:chOff x="87811" y="2468813"/>
            <a:chExt cx="137224" cy="143955"/>
          </a:xfrm>
        </p:grpSpPr>
        <p:sp>
          <p:nvSpPr>
            <p:cNvPr id="731" name="Rectangle 38">
              <a:extLst>
                <a:ext uri="{FF2B5EF4-FFF2-40B4-BE49-F238E27FC236}">
                  <a16:creationId xmlns:a16="http://schemas.microsoft.com/office/drawing/2014/main" id="{EC122BA3-A6C1-444F-ADE2-4CCF793C7648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2" name="TextBox 84">
              <a:extLst>
                <a:ext uri="{FF2B5EF4-FFF2-40B4-BE49-F238E27FC236}">
                  <a16:creationId xmlns:a16="http://schemas.microsoft.com/office/drawing/2014/main" id="{FBE14CBE-350F-234F-AB2D-A3B149B87763}"/>
                </a:ext>
              </a:extLst>
            </p:cNvPr>
            <p:cNvSpPr txBox="1"/>
            <p:nvPr/>
          </p:nvSpPr>
          <p:spPr>
            <a:xfrm>
              <a:off x="131616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40" name="Groupe 739">
            <a:extLst>
              <a:ext uri="{FF2B5EF4-FFF2-40B4-BE49-F238E27FC236}">
                <a16:creationId xmlns:a16="http://schemas.microsoft.com/office/drawing/2014/main" id="{7C9E31F9-E561-714D-A9CF-4588C499B6F3}"/>
              </a:ext>
            </a:extLst>
          </p:cNvPr>
          <p:cNvGrpSpPr/>
          <p:nvPr/>
        </p:nvGrpSpPr>
        <p:grpSpPr>
          <a:xfrm>
            <a:off x="9146045" y="3674132"/>
            <a:ext cx="135909" cy="143955"/>
            <a:chOff x="87811" y="2468813"/>
            <a:chExt cx="135909" cy="143955"/>
          </a:xfrm>
        </p:grpSpPr>
        <p:sp>
          <p:nvSpPr>
            <p:cNvPr id="741" name="Rectangle 38">
              <a:extLst>
                <a:ext uri="{FF2B5EF4-FFF2-40B4-BE49-F238E27FC236}">
                  <a16:creationId xmlns:a16="http://schemas.microsoft.com/office/drawing/2014/main" id="{387C159A-E90F-DF44-A67E-65375E88F14A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3" name="TextBox 84">
              <a:extLst>
                <a:ext uri="{FF2B5EF4-FFF2-40B4-BE49-F238E27FC236}">
                  <a16:creationId xmlns:a16="http://schemas.microsoft.com/office/drawing/2014/main" id="{30E64AB5-4EAB-874B-9933-A253E617C7A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44" name="Groupe 743">
            <a:extLst>
              <a:ext uri="{FF2B5EF4-FFF2-40B4-BE49-F238E27FC236}">
                <a16:creationId xmlns:a16="http://schemas.microsoft.com/office/drawing/2014/main" id="{219B2C83-1921-B44E-BFE1-E3A415A5EEA0}"/>
              </a:ext>
            </a:extLst>
          </p:cNvPr>
          <p:cNvGrpSpPr/>
          <p:nvPr/>
        </p:nvGrpSpPr>
        <p:grpSpPr>
          <a:xfrm>
            <a:off x="7990199" y="4468337"/>
            <a:ext cx="135909" cy="139857"/>
            <a:chOff x="-612779" y="2465737"/>
            <a:chExt cx="135909" cy="139857"/>
          </a:xfrm>
        </p:grpSpPr>
        <p:sp>
          <p:nvSpPr>
            <p:cNvPr id="745" name="Rectangle 38">
              <a:extLst>
                <a:ext uri="{FF2B5EF4-FFF2-40B4-BE49-F238E27FC236}">
                  <a16:creationId xmlns:a16="http://schemas.microsoft.com/office/drawing/2014/main" id="{59738F10-4031-9748-8F44-E7B9B2A1967A}"/>
                </a:ext>
              </a:extLst>
            </p:cNvPr>
            <p:cNvSpPr/>
            <p:nvPr/>
          </p:nvSpPr>
          <p:spPr>
            <a:xfrm>
              <a:off x="-612779" y="2469685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8" name="TextBox 84">
              <a:extLst>
                <a:ext uri="{FF2B5EF4-FFF2-40B4-BE49-F238E27FC236}">
                  <a16:creationId xmlns:a16="http://schemas.microsoft.com/office/drawing/2014/main" id="{7F742FD8-F56F-514E-95E0-27F23FB5DBB7}"/>
                </a:ext>
              </a:extLst>
            </p:cNvPr>
            <p:cNvSpPr txBox="1"/>
            <p:nvPr/>
          </p:nvSpPr>
          <p:spPr>
            <a:xfrm>
              <a:off x="-577170" y="2465737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49" name="Groupe 748">
            <a:extLst>
              <a:ext uri="{FF2B5EF4-FFF2-40B4-BE49-F238E27FC236}">
                <a16:creationId xmlns:a16="http://schemas.microsoft.com/office/drawing/2014/main" id="{A864FE64-C6F2-4244-B072-2622CC720D69}"/>
              </a:ext>
            </a:extLst>
          </p:cNvPr>
          <p:cNvGrpSpPr/>
          <p:nvPr/>
        </p:nvGrpSpPr>
        <p:grpSpPr>
          <a:xfrm>
            <a:off x="8989915" y="3537223"/>
            <a:ext cx="135909" cy="143955"/>
            <a:chOff x="87811" y="2468813"/>
            <a:chExt cx="135909" cy="143955"/>
          </a:xfrm>
        </p:grpSpPr>
        <p:sp>
          <p:nvSpPr>
            <p:cNvPr id="750" name="Rectangle 38">
              <a:extLst>
                <a:ext uri="{FF2B5EF4-FFF2-40B4-BE49-F238E27FC236}">
                  <a16:creationId xmlns:a16="http://schemas.microsoft.com/office/drawing/2014/main" id="{FEA3F8C0-2EEB-BE4C-8BD0-B8028712679D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1" name="TextBox 84">
              <a:extLst>
                <a:ext uri="{FF2B5EF4-FFF2-40B4-BE49-F238E27FC236}">
                  <a16:creationId xmlns:a16="http://schemas.microsoft.com/office/drawing/2014/main" id="{57B7794D-3D1F-744C-A138-A55A50D8294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52" name="Groupe 751">
            <a:extLst>
              <a:ext uri="{FF2B5EF4-FFF2-40B4-BE49-F238E27FC236}">
                <a16:creationId xmlns:a16="http://schemas.microsoft.com/office/drawing/2014/main" id="{65D8569B-876F-BB43-91B9-F9770F06D946}"/>
              </a:ext>
            </a:extLst>
          </p:cNvPr>
          <p:cNvGrpSpPr/>
          <p:nvPr/>
        </p:nvGrpSpPr>
        <p:grpSpPr>
          <a:xfrm>
            <a:off x="7673627" y="2865078"/>
            <a:ext cx="135909" cy="143955"/>
            <a:chOff x="87811" y="2468813"/>
            <a:chExt cx="135909" cy="143955"/>
          </a:xfrm>
        </p:grpSpPr>
        <p:sp>
          <p:nvSpPr>
            <p:cNvPr id="753" name="Rectangle 38">
              <a:extLst>
                <a:ext uri="{FF2B5EF4-FFF2-40B4-BE49-F238E27FC236}">
                  <a16:creationId xmlns:a16="http://schemas.microsoft.com/office/drawing/2014/main" id="{E9C741B0-E7B8-384D-8F4C-FFBF80073C4A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4" name="TextBox 84">
              <a:extLst>
                <a:ext uri="{FF2B5EF4-FFF2-40B4-BE49-F238E27FC236}">
                  <a16:creationId xmlns:a16="http://schemas.microsoft.com/office/drawing/2014/main" id="{35352C60-D598-3B44-A3D4-6258867CB1B2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55" name="Groupe 754">
            <a:extLst>
              <a:ext uri="{FF2B5EF4-FFF2-40B4-BE49-F238E27FC236}">
                <a16:creationId xmlns:a16="http://schemas.microsoft.com/office/drawing/2014/main" id="{73375997-F603-A44D-B5C6-44ECE7BE94BC}"/>
              </a:ext>
            </a:extLst>
          </p:cNvPr>
          <p:cNvGrpSpPr/>
          <p:nvPr/>
        </p:nvGrpSpPr>
        <p:grpSpPr>
          <a:xfrm>
            <a:off x="8647333" y="4263201"/>
            <a:ext cx="135909" cy="135909"/>
            <a:chOff x="87811" y="2476859"/>
            <a:chExt cx="135909" cy="135909"/>
          </a:xfrm>
        </p:grpSpPr>
        <p:sp>
          <p:nvSpPr>
            <p:cNvPr id="756" name="Rectangle 38">
              <a:extLst>
                <a:ext uri="{FF2B5EF4-FFF2-40B4-BE49-F238E27FC236}">
                  <a16:creationId xmlns:a16="http://schemas.microsoft.com/office/drawing/2014/main" id="{9E2FBA43-F0A9-7043-9F66-0BC1611E7433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7" name="TextBox 84">
              <a:extLst>
                <a:ext uri="{FF2B5EF4-FFF2-40B4-BE49-F238E27FC236}">
                  <a16:creationId xmlns:a16="http://schemas.microsoft.com/office/drawing/2014/main" id="{7DC6FFA8-FAF8-424E-828F-67412AD46462}"/>
                </a:ext>
              </a:extLst>
            </p:cNvPr>
            <p:cNvSpPr txBox="1"/>
            <p:nvPr/>
          </p:nvSpPr>
          <p:spPr>
            <a:xfrm>
              <a:off x="112565" y="2478339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23EFC220-1C68-9741-BF96-33CF7AE386FC}"/>
              </a:ext>
            </a:extLst>
          </p:cNvPr>
          <p:cNvGrpSpPr/>
          <p:nvPr/>
        </p:nvGrpSpPr>
        <p:grpSpPr>
          <a:xfrm>
            <a:off x="8232161" y="2805831"/>
            <a:ext cx="135909" cy="143955"/>
            <a:chOff x="87811" y="2468813"/>
            <a:chExt cx="135909" cy="143955"/>
          </a:xfrm>
        </p:grpSpPr>
        <p:sp>
          <p:nvSpPr>
            <p:cNvPr id="762" name="Rectangle 38">
              <a:extLst>
                <a:ext uri="{FF2B5EF4-FFF2-40B4-BE49-F238E27FC236}">
                  <a16:creationId xmlns:a16="http://schemas.microsoft.com/office/drawing/2014/main" id="{A8B4FFA3-4BD9-9A4C-9232-3C37F04FB8F7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7" name="TextBox 84">
              <a:extLst>
                <a:ext uri="{FF2B5EF4-FFF2-40B4-BE49-F238E27FC236}">
                  <a16:creationId xmlns:a16="http://schemas.microsoft.com/office/drawing/2014/main" id="{864060C0-20DE-7E4B-BED6-05E2CA0628D0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4ED9E1B-CD84-DD4E-AFE5-DAC284BD8496}"/>
              </a:ext>
            </a:extLst>
          </p:cNvPr>
          <p:cNvGrpSpPr/>
          <p:nvPr/>
        </p:nvGrpSpPr>
        <p:grpSpPr>
          <a:xfrm>
            <a:off x="7516265" y="3710422"/>
            <a:ext cx="135909" cy="143955"/>
            <a:chOff x="87811" y="2468813"/>
            <a:chExt cx="135909" cy="143955"/>
          </a:xfrm>
        </p:grpSpPr>
        <p:sp>
          <p:nvSpPr>
            <p:cNvPr id="769" name="Rectangle 38">
              <a:extLst>
                <a:ext uri="{FF2B5EF4-FFF2-40B4-BE49-F238E27FC236}">
                  <a16:creationId xmlns:a16="http://schemas.microsoft.com/office/drawing/2014/main" id="{9064F01A-80C8-D241-9160-4B285E2C79A7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0" name="TextBox 84">
              <a:extLst>
                <a:ext uri="{FF2B5EF4-FFF2-40B4-BE49-F238E27FC236}">
                  <a16:creationId xmlns:a16="http://schemas.microsoft.com/office/drawing/2014/main" id="{F9285CE6-B7EE-8044-BBAF-CA1F4746F804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D30A62C1-9892-A048-B61D-77BA35DC3615}"/>
              </a:ext>
            </a:extLst>
          </p:cNvPr>
          <p:cNvGrpSpPr/>
          <p:nvPr/>
        </p:nvGrpSpPr>
        <p:grpSpPr>
          <a:xfrm>
            <a:off x="7457546" y="3235030"/>
            <a:ext cx="135909" cy="143955"/>
            <a:chOff x="87811" y="2468813"/>
            <a:chExt cx="135909" cy="143955"/>
          </a:xfrm>
        </p:grpSpPr>
        <p:sp>
          <p:nvSpPr>
            <p:cNvPr id="772" name="Rectangle 38">
              <a:extLst>
                <a:ext uri="{FF2B5EF4-FFF2-40B4-BE49-F238E27FC236}">
                  <a16:creationId xmlns:a16="http://schemas.microsoft.com/office/drawing/2014/main" id="{0086EC75-FF3A-AE4F-9F5C-CA1829C69CDA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5" name="TextBox 84">
              <a:extLst>
                <a:ext uri="{FF2B5EF4-FFF2-40B4-BE49-F238E27FC236}">
                  <a16:creationId xmlns:a16="http://schemas.microsoft.com/office/drawing/2014/main" id="{8F0B9BEB-EA71-C541-8C77-873480D9AD0F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76" name="Groupe 775">
            <a:extLst>
              <a:ext uri="{FF2B5EF4-FFF2-40B4-BE49-F238E27FC236}">
                <a16:creationId xmlns:a16="http://schemas.microsoft.com/office/drawing/2014/main" id="{307B5D3B-051B-554F-B393-7934194709F0}"/>
              </a:ext>
            </a:extLst>
          </p:cNvPr>
          <p:cNvGrpSpPr/>
          <p:nvPr/>
        </p:nvGrpSpPr>
        <p:grpSpPr>
          <a:xfrm>
            <a:off x="8478844" y="3161064"/>
            <a:ext cx="135909" cy="143955"/>
            <a:chOff x="87811" y="2468813"/>
            <a:chExt cx="135909" cy="143955"/>
          </a:xfrm>
        </p:grpSpPr>
        <p:sp>
          <p:nvSpPr>
            <p:cNvPr id="777" name="Rectangle 38">
              <a:extLst>
                <a:ext uri="{FF2B5EF4-FFF2-40B4-BE49-F238E27FC236}">
                  <a16:creationId xmlns:a16="http://schemas.microsoft.com/office/drawing/2014/main" id="{43B353D5-CA0F-4645-8962-EBBE81FCA73B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8" name="TextBox 84">
              <a:extLst>
                <a:ext uri="{FF2B5EF4-FFF2-40B4-BE49-F238E27FC236}">
                  <a16:creationId xmlns:a16="http://schemas.microsoft.com/office/drawing/2014/main" id="{80159EA9-9A61-1F48-9DB0-00B8AE3164D8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82" name="Groupe 781">
            <a:extLst>
              <a:ext uri="{FF2B5EF4-FFF2-40B4-BE49-F238E27FC236}">
                <a16:creationId xmlns:a16="http://schemas.microsoft.com/office/drawing/2014/main" id="{77B1ABC4-0EE1-B44A-B86C-7CCC3138EDC1}"/>
              </a:ext>
            </a:extLst>
          </p:cNvPr>
          <p:cNvGrpSpPr/>
          <p:nvPr/>
        </p:nvGrpSpPr>
        <p:grpSpPr>
          <a:xfrm>
            <a:off x="9745461" y="2176835"/>
            <a:ext cx="135909" cy="143955"/>
            <a:chOff x="87811" y="2468813"/>
            <a:chExt cx="135909" cy="143955"/>
          </a:xfrm>
        </p:grpSpPr>
        <p:sp>
          <p:nvSpPr>
            <p:cNvPr id="783" name="Rectangle 38">
              <a:extLst>
                <a:ext uri="{FF2B5EF4-FFF2-40B4-BE49-F238E27FC236}">
                  <a16:creationId xmlns:a16="http://schemas.microsoft.com/office/drawing/2014/main" id="{E5238B63-8DE5-9147-BCD8-520D753FE859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4" name="TextBox 84">
              <a:extLst>
                <a:ext uri="{FF2B5EF4-FFF2-40B4-BE49-F238E27FC236}">
                  <a16:creationId xmlns:a16="http://schemas.microsoft.com/office/drawing/2014/main" id="{4E8E16EB-762F-4C4D-95D3-53028C0DA026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27" name="Groupe 826">
            <a:extLst>
              <a:ext uri="{FF2B5EF4-FFF2-40B4-BE49-F238E27FC236}">
                <a16:creationId xmlns:a16="http://schemas.microsoft.com/office/drawing/2014/main" id="{49782C4A-DC76-B54D-9EED-C6E632DA5E1F}"/>
              </a:ext>
            </a:extLst>
          </p:cNvPr>
          <p:cNvGrpSpPr/>
          <p:nvPr/>
        </p:nvGrpSpPr>
        <p:grpSpPr>
          <a:xfrm>
            <a:off x="8125091" y="3029374"/>
            <a:ext cx="135909" cy="143955"/>
            <a:chOff x="87811" y="2468813"/>
            <a:chExt cx="135909" cy="143955"/>
          </a:xfrm>
        </p:grpSpPr>
        <p:sp>
          <p:nvSpPr>
            <p:cNvPr id="828" name="Rectangle 38">
              <a:extLst>
                <a:ext uri="{FF2B5EF4-FFF2-40B4-BE49-F238E27FC236}">
                  <a16:creationId xmlns:a16="http://schemas.microsoft.com/office/drawing/2014/main" id="{797BE455-2FB9-4D43-B3D0-E69016202F00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9" name="TextBox 84">
              <a:extLst>
                <a:ext uri="{FF2B5EF4-FFF2-40B4-BE49-F238E27FC236}">
                  <a16:creationId xmlns:a16="http://schemas.microsoft.com/office/drawing/2014/main" id="{31C51768-0D3C-E543-B43C-A2896044AD86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905" name="Image 904">
            <a:extLst>
              <a:ext uri="{FF2B5EF4-FFF2-40B4-BE49-F238E27FC236}">
                <a16:creationId xmlns:a16="http://schemas.microsoft.com/office/drawing/2014/main" id="{FEC0CECF-C600-B447-ACEB-42ACE84CC5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4321">
            <a:off x="3761684" y="974702"/>
            <a:ext cx="2022094" cy="2228778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6D71E4AF-86F2-D440-ACF3-F0CFF86D6E07}"/>
              </a:ext>
            </a:extLst>
          </p:cNvPr>
          <p:cNvGrpSpPr/>
          <p:nvPr/>
        </p:nvGrpSpPr>
        <p:grpSpPr>
          <a:xfrm>
            <a:off x="3947736" y="1690937"/>
            <a:ext cx="1853424" cy="574468"/>
            <a:chOff x="3710050" y="1485260"/>
            <a:chExt cx="1853424" cy="574468"/>
          </a:xfrm>
        </p:grpSpPr>
        <p:sp>
          <p:nvSpPr>
            <p:cNvPr id="589" name="Free Form 8">
              <a:extLst>
                <a:ext uri="{FF2B5EF4-FFF2-40B4-BE49-F238E27FC236}">
                  <a16:creationId xmlns:a16="http://schemas.microsoft.com/office/drawing/2014/main" id="{1BEA8573-4693-3148-9DBC-7E330B163BA1}"/>
                </a:ext>
              </a:extLst>
            </p:cNvPr>
            <p:cNvSpPr/>
            <p:nvPr/>
          </p:nvSpPr>
          <p:spPr>
            <a:xfrm>
              <a:off x="4426418" y="1655237"/>
              <a:ext cx="135909" cy="135885"/>
            </a:xfrm>
            <a:custGeom>
              <a:avLst/>
              <a:gdLst/>
              <a:ahLst/>
              <a:cxnLst/>
              <a:rect l="0" t="0" r="0" b="0"/>
              <a:pathLst>
                <a:path w="95995" h="95978">
                  <a:moveTo>
                    <a:pt x="95995" y="48006"/>
                  </a:moveTo>
                  <a:cubicBezTo>
                    <a:pt x="95995" y="74540"/>
                    <a:pt x="74506" y="95978"/>
                    <a:pt x="48006" y="95978"/>
                  </a:cubicBezTo>
                  <a:cubicBezTo>
                    <a:pt x="21505" y="95978"/>
                    <a:pt x="0" y="74540"/>
                    <a:pt x="0" y="48006"/>
                  </a:cubicBezTo>
                  <a:cubicBezTo>
                    <a:pt x="0" y="21471"/>
                    <a:pt x="21505" y="0"/>
                    <a:pt x="48006" y="0"/>
                  </a:cubicBezTo>
                  <a:cubicBezTo>
                    <a:pt x="74506" y="0"/>
                    <a:pt x="95995" y="21471"/>
                    <a:pt x="95995" y="48006"/>
                  </a:cubicBezTo>
                  <a:close/>
                </a:path>
              </a:pathLst>
            </a:custGeom>
            <a:solidFill>
              <a:srgbClr val="545353">
                <a:alpha val="100000"/>
              </a:srgbClr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0" name="TextBox 88">
              <a:extLst>
                <a:ext uri="{FF2B5EF4-FFF2-40B4-BE49-F238E27FC236}">
                  <a16:creationId xmlns:a16="http://schemas.microsoft.com/office/drawing/2014/main" id="{A837F97D-F76A-2F40-AFF7-0F77B612225E}"/>
                </a:ext>
              </a:extLst>
            </p:cNvPr>
            <p:cNvSpPr txBox="1"/>
            <p:nvPr/>
          </p:nvSpPr>
          <p:spPr>
            <a:xfrm>
              <a:off x="4612063" y="1655510"/>
              <a:ext cx="342746" cy="95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066"/>
                </a:lnSpc>
                <a:defRPr lang="en-US"/>
              </a:pPr>
              <a:r>
                <a:rPr lang="en-US" sz="800" dirty="0">
                  <a:solidFill>
                    <a:srgbClr val="565655"/>
                  </a:solidFill>
                  <a:ea typeface="Wigrum" charset="77"/>
                  <a:cs typeface="Arial" panose="020B0604020202020204" pitchFamily="34" charset="0"/>
                </a:rPr>
                <a:t>Nantes</a:t>
              </a:r>
              <a:endParaRPr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endParaRPr>
            </a:p>
          </p:txBody>
        </p:sp>
        <p:sp>
          <p:nvSpPr>
            <p:cNvPr id="591" name="Free Form 8">
              <a:extLst>
                <a:ext uri="{FF2B5EF4-FFF2-40B4-BE49-F238E27FC236}">
                  <a16:creationId xmlns:a16="http://schemas.microsoft.com/office/drawing/2014/main" id="{74A9DA49-E701-DE45-AA02-47E9764A61FD}"/>
                </a:ext>
              </a:extLst>
            </p:cNvPr>
            <p:cNvSpPr/>
            <p:nvPr/>
          </p:nvSpPr>
          <p:spPr>
            <a:xfrm>
              <a:off x="4342264" y="1765164"/>
              <a:ext cx="67949" cy="67937"/>
            </a:xfrm>
            <a:custGeom>
              <a:avLst/>
              <a:gdLst/>
              <a:ahLst/>
              <a:cxnLst/>
              <a:rect l="0" t="0" r="0" b="0"/>
              <a:pathLst>
                <a:path w="95995" h="95978">
                  <a:moveTo>
                    <a:pt x="95995" y="48006"/>
                  </a:moveTo>
                  <a:cubicBezTo>
                    <a:pt x="95995" y="74540"/>
                    <a:pt x="74506" y="95978"/>
                    <a:pt x="48006" y="95978"/>
                  </a:cubicBezTo>
                  <a:cubicBezTo>
                    <a:pt x="21505" y="95978"/>
                    <a:pt x="0" y="74540"/>
                    <a:pt x="0" y="48006"/>
                  </a:cubicBezTo>
                  <a:cubicBezTo>
                    <a:pt x="0" y="21471"/>
                    <a:pt x="21505" y="0"/>
                    <a:pt x="48006" y="0"/>
                  </a:cubicBezTo>
                  <a:cubicBezTo>
                    <a:pt x="74506" y="0"/>
                    <a:pt x="95995" y="21471"/>
                    <a:pt x="95995" y="48006"/>
                  </a:cubicBezTo>
                  <a:close/>
                </a:path>
              </a:pathLst>
            </a:custGeom>
            <a:solidFill>
              <a:srgbClr val="545353">
                <a:alpha val="100000"/>
              </a:srgbClr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2" name="TextBox 88">
              <a:extLst>
                <a:ext uri="{FF2B5EF4-FFF2-40B4-BE49-F238E27FC236}">
                  <a16:creationId xmlns:a16="http://schemas.microsoft.com/office/drawing/2014/main" id="{0BF73131-4AF8-7944-A0E8-AAB14F264F18}"/>
                </a:ext>
              </a:extLst>
            </p:cNvPr>
            <p:cNvSpPr txBox="1"/>
            <p:nvPr/>
          </p:nvSpPr>
          <p:spPr>
            <a:xfrm>
              <a:off x="3710050" y="1809446"/>
              <a:ext cx="666082" cy="93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066"/>
                </a:lnSpc>
                <a:defRPr lang="en-US"/>
              </a:pPr>
              <a:r>
                <a:rPr lang="en-US" sz="800" dirty="0">
                  <a:solidFill>
                    <a:srgbClr val="565655"/>
                  </a:solidFill>
                  <a:ea typeface="Wigrum" charset="77"/>
                  <a:cs typeface="Arial" panose="020B0604020202020204" pitchFamily="34" charset="0"/>
                </a:rPr>
                <a:t>Saint-Herblain</a:t>
              </a:r>
              <a:endParaRPr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endParaRPr>
            </a:p>
          </p:txBody>
        </p:sp>
        <p:sp>
          <p:nvSpPr>
            <p:cNvPr id="593" name="Free Form 8">
              <a:extLst>
                <a:ext uri="{FF2B5EF4-FFF2-40B4-BE49-F238E27FC236}">
                  <a16:creationId xmlns:a16="http://schemas.microsoft.com/office/drawing/2014/main" id="{56E83819-820A-8545-B0BC-F02075CA0022}"/>
                </a:ext>
              </a:extLst>
            </p:cNvPr>
            <p:cNvSpPr/>
            <p:nvPr/>
          </p:nvSpPr>
          <p:spPr>
            <a:xfrm>
              <a:off x="4292766" y="1595048"/>
              <a:ext cx="67949" cy="67937"/>
            </a:xfrm>
            <a:custGeom>
              <a:avLst/>
              <a:gdLst/>
              <a:ahLst/>
              <a:cxnLst/>
              <a:rect l="0" t="0" r="0" b="0"/>
              <a:pathLst>
                <a:path w="95995" h="95978">
                  <a:moveTo>
                    <a:pt x="95995" y="48006"/>
                  </a:moveTo>
                  <a:cubicBezTo>
                    <a:pt x="95995" y="74540"/>
                    <a:pt x="74506" y="95978"/>
                    <a:pt x="48006" y="95978"/>
                  </a:cubicBezTo>
                  <a:cubicBezTo>
                    <a:pt x="21505" y="95978"/>
                    <a:pt x="0" y="74540"/>
                    <a:pt x="0" y="48006"/>
                  </a:cubicBezTo>
                  <a:cubicBezTo>
                    <a:pt x="0" y="21471"/>
                    <a:pt x="21505" y="0"/>
                    <a:pt x="48006" y="0"/>
                  </a:cubicBezTo>
                  <a:cubicBezTo>
                    <a:pt x="74506" y="0"/>
                    <a:pt x="95995" y="21471"/>
                    <a:pt x="95995" y="48006"/>
                  </a:cubicBezTo>
                  <a:close/>
                </a:path>
              </a:pathLst>
            </a:custGeom>
            <a:solidFill>
              <a:srgbClr val="545353">
                <a:alpha val="100000"/>
              </a:srgbClr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TextBox 88">
              <a:extLst>
                <a:ext uri="{FF2B5EF4-FFF2-40B4-BE49-F238E27FC236}">
                  <a16:creationId xmlns:a16="http://schemas.microsoft.com/office/drawing/2014/main" id="{8D7C095A-9E36-DF4A-9FC9-A926E431556F}"/>
                </a:ext>
              </a:extLst>
            </p:cNvPr>
            <p:cNvSpPr txBox="1"/>
            <p:nvPr/>
          </p:nvSpPr>
          <p:spPr>
            <a:xfrm>
              <a:off x="3933217" y="1485260"/>
              <a:ext cx="395296" cy="1067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066"/>
                </a:lnSpc>
                <a:defRPr lang="en-US"/>
              </a:pPr>
              <a:r>
                <a:rPr lang="en-US" sz="800" dirty="0">
                  <a:solidFill>
                    <a:srgbClr val="565655"/>
                  </a:solidFill>
                  <a:ea typeface="Wigrum" charset="77"/>
                  <a:cs typeface="Arial" panose="020B0604020202020204" pitchFamily="34" charset="0"/>
                </a:rPr>
                <a:t>Sautron</a:t>
              </a:r>
              <a:endParaRPr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endParaRPr>
            </a:p>
          </p:txBody>
        </p:sp>
        <p:sp>
          <p:nvSpPr>
            <p:cNvPr id="595" name="Free Form 8">
              <a:extLst>
                <a:ext uri="{FF2B5EF4-FFF2-40B4-BE49-F238E27FC236}">
                  <a16:creationId xmlns:a16="http://schemas.microsoft.com/office/drawing/2014/main" id="{4EDCF491-D0C5-F940-A65D-BED7C4FEBD6F}"/>
                </a:ext>
              </a:extLst>
            </p:cNvPr>
            <p:cNvSpPr/>
            <p:nvPr/>
          </p:nvSpPr>
          <p:spPr>
            <a:xfrm>
              <a:off x="4493203" y="1850263"/>
              <a:ext cx="67949" cy="67937"/>
            </a:xfrm>
            <a:custGeom>
              <a:avLst/>
              <a:gdLst/>
              <a:ahLst/>
              <a:cxnLst/>
              <a:rect l="0" t="0" r="0" b="0"/>
              <a:pathLst>
                <a:path w="95995" h="95978">
                  <a:moveTo>
                    <a:pt x="95995" y="48006"/>
                  </a:moveTo>
                  <a:cubicBezTo>
                    <a:pt x="95995" y="74540"/>
                    <a:pt x="74506" y="95978"/>
                    <a:pt x="48006" y="95978"/>
                  </a:cubicBezTo>
                  <a:cubicBezTo>
                    <a:pt x="21505" y="95978"/>
                    <a:pt x="0" y="74540"/>
                    <a:pt x="0" y="48006"/>
                  </a:cubicBezTo>
                  <a:cubicBezTo>
                    <a:pt x="0" y="21471"/>
                    <a:pt x="21505" y="0"/>
                    <a:pt x="48006" y="0"/>
                  </a:cubicBezTo>
                  <a:cubicBezTo>
                    <a:pt x="74506" y="0"/>
                    <a:pt x="95995" y="21471"/>
                    <a:pt x="95995" y="48006"/>
                  </a:cubicBezTo>
                  <a:close/>
                </a:path>
              </a:pathLst>
            </a:custGeom>
            <a:solidFill>
              <a:srgbClr val="545353">
                <a:alpha val="100000"/>
              </a:srgbClr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6" name="TextBox 88">
              <a:extLst>
                <a:ext uri="{FF2B5EF4-FFF2-40B4-BE49-F238E27FC236}">
                  <a16:creationId xmlns:a16="http://schemas.microsoft.com/office/drawing/2014/main" id="{1B8FC28A-CD45-514F-AAEC-1A44437F8ED8}"/>
                </a:ext>
              </a:extLst>
            </p:cNvPr>
            <p:cNvSpPr txBox="1"/>
            <p:nvPr/>
          </p:nvSpPr>
          <p:spPr>
            <a:xfrm>
              <a:off x="4500812" y="1925441"/>
              <a:ext cx="1062662" cy="134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066"/>
                </a:lnSpc>
                <a:defRPr lang="en-US"/>
              </a:pPr>
              <a:r>
                <a:rPr lang="en-US" sz="800" dirty="0">
                  <a:solidFill>
                    <a:srgbClr val="565655"/>
                  </a:solidFill>
                  <a:ea typeface="Wigrum" charset="77"/>
                  <a:cs typeface="Arial" panose="020B0604020202020204" pitchFamily="34" charset="0"/>
                </a:rPr>
                <a:t>St-Sébastien-sur-Loire</a:t>
              </a:r>
              <a:endParaRPr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endParaRPr>
            </a:p>
          </p:txBody>
        </p:sp>
      </p:grpSp>
      <p:sp>
        <p:nvSpPr>
          <p:cNvPr id="633" name="TextBox 258">
            <a:extLst>
              <a:ext uri="{FF2B5EF4-FFF2-40B4-BE49-F238E27FC236}">
                <a16:creationId xmlns:a16="http://schemas.microsoft.com/office/drawing/2014/main" id="{6E91B4AB-F83B-FE40-9AA4-7246DA2850EE}"/>
              </a:ext>
            </a:extLst>
          </p:cNvPr>
          <p:cNvSpPr txBox="1"/>
          <p:nvPr/>
        </p:nvSpPr>
        <p:spPr>
          <a:xfrm>
            <a:off x="4053899" y="1306274"/>
            <a:ext cx="1768923" cy="2330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latin typeface="+mn-lt"/>
              </a:rPr>
              <a:t>Nantes Métropole</a:t>
            </a:r>
          </a:p>
        </p:txBody>
      </p:sp>
      <p:sp>
        <p:nvSpPr>
          <p:cNvPr id="638" name="Rectangle 38">
            <a:extLst>
              <a:ext uri="{FF2B5EF4-FFF2-40B4-BE49-F238E27FC236}">
                <a16:creationId xmlns:a16="http://schemas.microsoft.com/office/drawing/2014/main" id="{DA8AC06E-977D-8745-ACB8-0E12852CF600}"/>
              </a:ext>
            </a:extLst>
          </p:cNvPr>
          <p:cNvSpPr/>
          <p:nvPr/>
        </p:nvSpPr>
        <p:spPr>
          <a:xfrm>
            <a:off x="5231357" y="1836211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39" name="TextBox 84">
            <a:extLst>
              <a:ext uri="{FF2B5EF4-FFF2-40B4-BE49-F238E27FC236}">
                <a16:creationId xmlns:a16="http://schemas.microsoft.com/office/drawing/2014/main" id="{F5EF745F-0DB1-554C-8810-DB1556DF41F7}"/>
              </a:ext>
            </a:extLst>
          </p:cNvPr>
          <p:cNvSpPr txBox="1"/>
          <p:nvPr/>
        </p:nvSpPr>
        <p:spPr>
          <a:xfrm>
            <a:off x="5270400" y="1828165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1" name="Rectangle 38">
            <a:extLst>
              <a:ext uri="{FF2B5EF4-FFF2-40B4-BE49-F238E27FC236}">
                <a16:creationId xmlns:a16="http://schemas.microsoft.com/office/drawing/2014/main" id="{3D360138-028E-C24D-B2A5-AD2D4F45FC05}"/>
              </a:ext>
            </a:extLst>
          </p:cNvPr>
          <p:cNvSpPr/>
          <p:nvPr/>
        </p:nvSpPr>
        <p:spPr>
          <a:xfrm>
            <a:off x="4007458" y="1686507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42" name="TextBox 84">
            <a:extLst>
              <a:ext uri="{FF2B5EF4-FFF2-40B4-BE49-F238E27FC236}">
                <a16:creationId xmlns:a16="http://schemas.microsoft.com/office/drawing/2014/main" id="{2D99684D-5E28-5745-8646-9C9118A0CB94}"/>
              </a:ext>
            </a:extLst>
          </p:cNvPr>
          <p:cNvSpPr txBox="1"/>
          <p:nvPr/>
        </p:nvSpPr>
        <p:spPr>
          <a:xfrm>
            <a:off x="4046501" y="1678461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2" name="Free Form 8">
            <a:extLst>
              <a:ext uri="{FF2B5EF4-FFF2-40B4-BE49-F238E27FC236}">
                <a16:creationId xmlns:a16="http://schemas.microsoft.com/office/drawing/2014/main" id="{B9F63E73-455A-B648-B51D-C4025AE478DD}"/>
              </a:ext>
            </a:extLst>
          </p:cNvPr>
          <p:cNvSpPr/>
          <p:nvPr/>
        </p:nvSpPr>
        <p:spPr>
          <a:xfrm>
            <a:off x="10746947" y="4974246"/>
            <a:ext cx="135773" cy="135749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13" name="TextBox 88">
            <a:extLst>
              <a:ext uri="{FF2B5EF4-FFF2-40B4-BE49-F238E27FC236}">
                <a16:creationId xmlns:a16="http://schemas.microsoft.com/office/drawing/2014/main" id="{03D5D1F3-D7BE-614E-BB3A-3B6ED788FCE9}"/>
              </a:ext>
            </a:extLst>
          </p:cNvPr>
          <p:cNvSpPr txBox="1"/>
          <p:nvPr/>
        </p:nvSpPr>
        <p:spPr>
          <a:xfrm>
            <a:off x="10439365" y="5006759"/>
            <a:ext cx="342746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Angers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614" name="Free Form 8">
            <a:extLst>
              <a:ext uri="{FF2B5EF4-FFF2-40B4-BE49-F238E27FC236}">
                <a16:creationId xmlns:a16="http://schemas.microsoft.com/office/drawing/2014/main" id="{27C4409F-386A-F34D-A3CE-5AAA42568026}"/>
              </a:ext>
            </a:extLst>
          </p:cNvPr>
          <p:cNvSpPr/>
          <p:nvPr/>
        </p:nvSpPr>
        <p:spPr>
          <a:xfrm>
            <a:off x="10829355" y="517469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15" name="TextBox 88">
            <a:extLst>
              <a:ext uri="{FF2B5EF4-FFF2-40B4-BE49-F238E27FC236}">
                <a16:creationId xmlns:a16="http://schemas.microsoft.com/office/drawing/2014/main" id="{BD99158B-BE87-0C40-8127-1156405BE811}"/>
              </a:ext>
            </a:extLst>
          </p:cNvPr>
          <p:cNvSpPr txBox="1"/>
          <p:nvPr/>
        </p:nvSpPr>
        <p:spPr>
          <a:xfrm>
            <a:off x="10012153" y="5141325"/>
            <a:ext cx="795588" cy="1359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Les Ponts-de-Cé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616" name="Free Form 8">
            <a:extLst>
              <a:ext uri="{FF2B5EF4-FFF2-40B4-BE49-F238E27FC236}">
                <a16:creationId xmlns:a16="http://schemas.microsoft.com/office/drawing/2014/main" id="{5AF7C030-DB7F-0D4C-97EA-613E612ED2C7}"/>
              </a:ext>
            </a:extLst>
          </p:cNvPr>
          <p:cNvSpPr/>
          <p:nvPr/>
        </p:nvSpPr>
        <p:spPr>
          <a:xfrm>
            <a:off x="10994599" y="517233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17" name="TextBox 88">
            <a:extLst>
              <a:ext uri="{FF2B5EF4-FFF2-40B4-BE49-F238E27FC236}">
                <a16:creationId xmlns:a16="http://schemas.microsoft.com/office/drawing/2014/main" id="{F316719C-A8F1-FD4D-8D6F-BA7BCF440AE8}"/>
              </a:ext>
            </a:extLst>
          </p:cNvPr>
          <p:cNvSpPr txBox="1"/>
          <p:nvPr/>
        </p:nvSpPr>
        <p:spPr>
          <a:xfrm>
            <a:off x="11108089" y="5134268"/>
            <a:ext cx="847353" cy="1067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Loire-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Authion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618" name="Free Form 8">
            <a:extLst>
              <a:ext uri="{FF2B5EF4-FFF2-40B4-BE49-F238E27FC236}">
                <a16:creationId xmlns:a16="http://schemas.microsoft.com/office/drawing/2014/main" id="{20072D56-643E-B24D-B713-CBC4A791C9EA}"/>
              </a:ext>
            </a:extLst>
          </p:cNvPr>
          <p:cNvSpPr/>
          <p:nvPr/>
        </p:nvSpPr>
        <p:spPr>
          <a:xfrm>
            <a:off x="10779142" y="531101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19" name="TextBox 88">
            <a:extLst>
              <a:ext uri="{FF2B5EF4-FFF2-40B4-BE49-F238E27FC236}">
                <a16:creationId xmlns:a16="http://schemas.microsoft.com/office/drawing/2014/main" id="{CCD306EB-858C-084C-9766-E5986976A9A0}"/>
              </a:ext>
            </a:extLst>
          </p:cNvPr>
          <p:cNvSpPr txBox="1"/>
          <p:nvPr/>
        </p:nvSpPr>
        <p:spPr>
          <a:xfrm>
            <a:off x="10900161" y="5276916"/>
            <a:ext cx="554294" cy="110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Mûrs-Érigné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620" name="Free Form 8">
            <a:extLst>
              <a:ext uri="{FF2B5EF4-FFF2-40B4-BE49-F238E27FC236}">
                <a16:creationId xmlns:a16="http://schemas.microsoft.com/office/drawing/2014/main" id="{6A4B341F-19F1-F347-9965-9398363CE3AF}"/>
              </a:ext>
            </a:extLst>
          </p:cNvPr>
          <p:cNvSpPr/>
          <p:nvPr/>
        </p:nvSpPr>
        <p:spPr>
          <a:xfrm>
            <a:off x="10892449" y="505881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21" name="TextBox 88">
            <a:extLst>
              <a:ext uri="{FF2B5EF4-FFF2-40B4-BE49-F238E27FC236}">
                <a16:creationId xmlns:a16="http://schemas.microsoft.com/office/drawing/2014/main" id="{FA52A2F4-321A-AB4D-952F-ABAAECAA18EB}"/>
              </a:ext>
            </a:extLst>
          </p:cNvPr>
          <p:cNvSpPr txBox="1"/>
          <p:nvPr/>
        </p:nvSpPr>
        <p:spPr>
          <a:xfrm>
            <a:off x="11001048" y="5019498"/>
            <a:ext cx="395296" cy="1067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Trélazé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624" name="Free Form 8">
            <a:extLst>
              <a:ext uri="{FF2B5EF4-FFF2-40B4-BE49-F238E27FC236}">
                <a16:creationId xmlns:a16="http://schemas.microsoft.com/office/drawing/2014/main" id="{F1B0FD5C-5A75-504B-B489-882798893382}"/>
              </a:ext>
            </a:extLst>
          </p:cNvPr>
          <p:cNvSpPr/>
          <p:nvPr/>
        </p:nvSpPr>
        <p:spPr>
          <a:xfrm>
            <a:off x="10858604" y="488922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25" name="TextBox 88">
            <a:extLst>
              <a:ext uri="{FF2B5EF4-FFF2-40B4-BE49-F238E27FC236}">
                <a16:creationId xmlns:a16="http://schemas.microsoft.com/office/drawing/2014/main" id="{5D2CCC2A-E6DA-0640-BCF1-3F9F83BB319B}"/>
              </a:ext>
            </a:extLst>
          </p:cNvPr>
          <p:cNvSpPr txBox="1"/>
          <p:nvPr/>
        </p:nvSpPr>
        <p:spPr>
          <a:xfrm>
            <a:off x="10936303" y="4769496"/>
            <a:ext cx="920082" cy="1390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Verrières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en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-Anjou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660" name="Groupe 659">
            <a:extLst>
              <a:ext uri="{FF2B5EF4-FFF2-40B4-BE49-F238E27FC236}">
                <a16:creationId xmlns:a16="http://schemas.microsoft.com/office/drawing/2014/main" id="{8DB10D24-7C9B-8D4F-A07C-1C25F814C2C9}"/>
              </a:ext>
            </a:extLst>
          </p:cNvPr>
          <p:cNvGrpSpPr/>
          <p:nvPr/>
        </p:nvGrpSpPr>
        <p:grpSpPr>
          <a:xfrm>
            <a:off x="10223575" y="5004462"/>
            <a:ext cx="135909" cy="143955"/>
            <a:chOff x="87811" y="2468813"/>
            <a:chExt cx="135909" cy="143955"/>
          </a:xfrm>
        </p:grpSpPr>
        <p:sp>
          <p:nvSpPr>
            <p:cNvPr id="661" name="Rectangle 38">
              <a:extLst>
                <a:ext uri="{FF2B5EF4-FFF2-40B4-BE49-F238E27FC236}">
                  <a16:creationId xmlns:a16="http://schemas.microsoft.com/office/drawing/2014/main" id="{2D3B8C0A-36AF-CB40-9411-5970E1B05A71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2" name="TextBox 84">
              <a:extLst>
                <a:ext uri="{FF2B5EF4-FFF2-40B4-BE49-F238E27FC236}">
                  <a16:creationId xmlns:a16="http://schemas.microsoft.com/office/drawing/2014/main" id="{E8F9BDD1-4472-2540-B5DD-0FB32ECBC887}"/>
                </a:ext>
              </a:extLst>
            </p:cNvPr>
            <p:cNvSpPr txBox="1"/>
            <p:nvPr/>
          </p:nvSpPr>
          <p:spPr>
            <a:xfrm>
              <a:off x="96581" y="2468813"/>
              <a:ext cx="123692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spc="-150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10</a:t>
              </a:r>
              <a:endParaRPr sz="900" b="1" spc="-150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63" name="Groupe 662">
            <a:extLst>
              <a:ext uri="{FF2B5EF4-FFF2-40B4-BE49-F238E27FC236}">
                <a16:creationId xmlns:a16="http://schemas.microsoft.com/office/drawing/2014/main" id="{1AB53B02-8995-7349-A547-290C6B30669A}"/>
              </a:ext>
            </a:extLst>
          </p:cNvPr>
          <p:cNvGrpSpPr/>
          <p:nvPr/>
        </p:nvGrpSpPr>
        <p:grpSpPr>
          <a:xfrm>
            <a:off x="9834525" y="5143188"/>
            <a:ext cx="135909" cy="143955"/>
            <a:chOff x="87811" y="2468813"/>
            <a:chExt cx="135909" cy="143955"/>
          </a:xfrm>
        </p:grpSpPr>
        <p:sp>
          <p:nvSpPr>
            <p:cNvPr id="664" name="Rectangle 38">
              <a:extLst>
                <a:ext uri="{FF2B5EF4-FFF2-40B4-BE49-F238E27FC236}">
                  <a16:creationId xmlns:a16="http://schemas.microsoft.com/office/drawing/2014/main" id="{18E69623-6365-9449-8728-818DD8454BE1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5" name="TextBox 84">
              <a:extLst>
                <a:ext uri="{FF2B5EF4-FFF2-40B4-BE49-F238E27FC236}">
                  <a16:creationId xmlns:a16="http://schemas.microsoft.com/office/drawing/2014/main" id="{136EB7B4-1DCA-AA4A-ACB7-1390B6D67CB6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84" name="Groupe 683">
            <a:extLst>
              <a:ext uri="{FF2B5EF4-FFF2-40B4-BE49-F238E27FC236}">
                <a16:creationId xmlns:a16="http://schemas.microsoft.com/office/drawing/2014/main" id="{2EB71DEB-5B30-3A48-8A1E-EA1A57A4DACB}"/>
              </a:ext>
            </a:extLst>
          </p:cNvPr>
          <p:cNvGrpSpPr/>
          <p:nvPr/>
        </p:nvGrpSpPr>
        <p:grpSpPr>
          <a:xfrm>
            <a:off x="11467612" y="5288741"/>
            <a:ext cx="135909" cy="143955"/>
            <a:chOff x="87811" y="2468813"/>
            <a:chExt cx="135909" cy="143955"/>
          </a:xfrm>
        </p:grpSpPr>
        <p:sp>
          <p:nvSpPr>
            <p:cNvPr id="685" name="Rectangle 38">
              <a:extLst>
                <a:ext uri="{FF2B5EF4-FFF2-40B4-BE49-F238E27FC236}">
                  <a16:creationId xmlns:a16="http://schemas.microsoft.com/office/drawing/2014/main" id="{293F6FDF-5DFD-3245-A85B-AE9F34940B7C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8" name="TextBox 84">
              <a:extLst>
                <a:ext uri="{FF2B5EF4-FFF2-40B4-BE49-F238E27FC236}">
                  <a16:creationId xmlns:a16="http://schemas.microsoft.com/office/drawing/2014/main" id="{0C3064C1-C411-4141-857B-D1C5607D3F47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89" name="Groupe 688">
            <a:extLst>
              <a:ext uri="{FF2B5EF4-FFF2-40B4-BE49-F238E27FC236}">
                <a16:creationId xmlns:a16="http://schemas.microsoft.com/office/drawing/2014/main" id="{812306C1-CB29-F04F-AF6F-8183E70D3E9E}"/>
              </a:ext>
            </a:extLst>
          </p:cNvPr>
          <p:cNvGrpSpPr/>
          <p:nvPr/>
        </p:nvGrpSpPr>
        <p:grpSpPr>
          <a:xfrm>
            <a:off x="11341040" y="5011683"/>
            <a:ext cx="135909" cy="143955"/>
            <a:chOff x="87811" y="2468813"/>
            <a:chExt cx="135909" cy="143955"/>
          </a:xfrm>
        </p:grpSpPr>
        <p:sp>
          <p:nvSpPr>
            <p:cNvPr id="690" name="Rectangle 38">
              <a:extLst>
                <a:ext uri="{FF2B5EF4-FFF2-40B4-BE49-F238E27FC236}">
                  <a16:creationId xmlns:a16="http://schemas.microsoft.com/office/drawing/2014/main" id="{174300C5-EB1A-CE41-A001-73E8FDF98B0B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1" name="TextBox 84">
              <a:extLst>
                <a:ext uri="{FF2B5EF4-FFF2-40B4-BE49-F238E27FC236}">
                  <a16:creationId xmlns:a16="http://schemas.microsoft.com/office/drawing/2014/main" id="{10D77729-6A04-F644-A119-8E7D126B1C88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5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04" name="TextBox 84">
            <a:extLst>
              <a:ext uri="{FF2B5EF4-FFF2-40B4-BE49-F238E27FC236}">
                <a16:creationId xmlns:a16="http://schemas.microsoft.com/office/drawing/2014/main" id="{EF2267C7-B5F2-6845-A01F-0F96BA961489}"/>
              </a:ext>
            </a:extLst>
          </p:cNvPr>
          <p:cNvSpPr txBox="1"/>
          <p:nvPr/>
        </p:nvSpPr>
        <p:spPr>
          <a:xfrm>
            <a:off x="9330012" y="5002929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977" name="Groupe 976">
            <a:extLst>
              <a:ext uri="{FF2B5EF4-FFF2-40B4-BE49-F238E27FC236}">
                <a16:creationId xmlns:a16="http://schemas.microsoft.com/office/drawing/2014/main" id="{BCBA5F39-DB31-F64A-89A8-770288D2DDCA}"/>
              </a:ext>
            </a:extLst>
          </p:cNvPr>
          <p:cNvGrpSpPr/>
          <p:nvPr/>
        </p:nvGrpSpPr>
        <p:grpSpPr>
          <a:xfrm>
            <a:off x="11740142" y="5142489"/>
            <a:ext cx="135909" cy="143955"/>
            <a:chOff x="87811" y="2468813"/>
            <a:chExt cx="135909" cy="143955"/>
          </a:xfrm>
        </p:grpSpPr>
        <p:sp>
          <p:nvSpPr>
            <p:cNvPr id="978" name="Rectangle 38">
              <a:extLst>
                <a:ext uri="{FF2B5EF4-FFF2-40B4-BE49-F238E27FC236}">
                  <a16:creationId xmlns:a16="http://schemas.microsoft.com/office/drawing/2014/main" id="{B7650EB2-1847-BA4A-B606-12E738C8B332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9" name="TextBox 84">
              <a:extLst>
                <a:ext uri="{FF2B5EF4-FFF2-40B4-BE49-F238E27FC236}">
                  <a16:creationId xmlns:a16="http://schemas.microsoft.com/office/drawing/2014/main" id="{37A880D4-7476-9843-AD16-CDBEDC93662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473" name="TextBox 82">
            <a:extLst>
              <a:ext uri="{FF2B5EF4-FFF2-40B4-BE49-F238E27FC236}">
                <a16:creationId xmlns:a16="http://schemas.microsoft.com/office/drawing/2014/main" id="{0DF03F84-1E92-364C-8C91-28273A3A6B10}"/>
              </a:ext>
            </a:extLst>
          </p:cNvPr>
          <p:cNvSpPr txBox="1"/>
          <p:nvPr/>
        </p:nvSpPr>
        <p:spPr>
          <a:xfrm>
            <a:off x="8029185" y="5626086"/>
            <a:ext cx="1740809" cy="349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Maine-et-Loire</a:t>
            </a:r>
            <a:endParaRPr sz="1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5" name="TextBox 82">
            <a:extLst>
              <a:ext uri="{FF2B5EF4-FFF2-40B4-BE49-F238E27FC236}">
                <a16:creationId xmlns:a16="http://schemas.microsoft.com/office/drawing/2014/main" id="{C36AC8CB-CDE0-6649-A2D5-642BCAAA2C23}"/>
              </a:ext>
            </a:extLst>
          </p:cNvPr>
          <p:cNvSpPr txBox="1"/>
          <p:nvPr/>
        </p:nvSpPr>
        <p:spPr>
          <a:xfrm>
            <a:off x="3564846" y="4547421"/>
            <a:ext cx="1768923" cy="349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Loire-</a:t>
            </a:r>
          </a:p>
          <a:p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Atlantique</a:t>
            </a:r>
            <a:endParaRPr sz="1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8" name="TextBox 82">
            <a:extLst>
              <a:ext uri="{FF2B5EF4-FFF2-40B4-BE49-F238E27FC236}">
                <a16:creationId xmlns:a16="http://schemas.microsoft.com/office/drawing/2014/main" id="{23094789-3350-A444-B645-BB8AC03AEB49}"/>
              </a:ext>
            </a:extLst>
          </p:cNvPr>
          <p:cNvSpPr txBox="1"/>
          <p:nvPr/>
        </p:nvSpPr>
        <p:spPr>
          <a:xfrm>
            <a:off x="6191263" y="166317"/>
            <a:ext cx="1191895" cy="349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Mayenne</a:t>
            </a:r>
            <a:endParaRPr sz="1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9" name="Free Form 147">
            <a:extLst>
              <a:ext uri="{FF2B5EF4-FFF2-40B4-BE49-F238E27FC236}">
                <a16:creationId xmlns:a16="http://schemas.microsoft.com/office/drawing/2014/main" id="{3119FC1B-50AF-B34C-B3DE-D34AE79C62B3}"/>
              </a:ext>
            </a:extLst>
          </p:cNvPr>
          <p:cNvSpPr/>
          <p:nvPr/>
        </p:nvSpPr>
        <p:spPr>
          <a:xfrm rot="4551190">
            <a:off x="7607000" y="4807045"/>
            <a:ext cx="1371021" cy="204562"/>
          </a:xfrm>
          <a:custGeom>
            <a:avLst/>
            <a:gdLst/>
            <a:ahLst/>
            <a:cxnLst/>
            <a:rect l="0" t="0" r="0" b="0"/>
            <a:pathLst>
              <a:path w="2000588">
                <a:moveTo>
                  <a:pt x="2000588" y="0"/>
                </a:moveTo>
                <a:lnTo>
                  <a:pt x="0" y="0"/>
                </a:lnTo>
              </a:path>
            </a:pathLst>
          </a:custGeom>
          <a:noFill/>
          <a:ln w="8763" cap="flat" cmpd="sng">
            <a:solidFill>
              <a:srgbClr val="642C86">
                <a:alpha val="100000"/>
              </a:srgbClr>
            </a:solidFill>
            <a:prstDash val="solid"/>
            <a:miter lim="800000"/>
            <a:headEnd type="oval" w="sm" len="sm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80" name="Free Form 147">
            <a:extLst>
              <a:ext uri="{FF2B5EF4-FFF2-40B4-BE49-F238E27FC236}">
                <a16:creationId xmlns:a16="http://schemas.microsoft.com/office/drawing/2014/main" id="{85A35A24-8904-4448-805F-D58510DE860C}"/>
              </a:ext>
            </a:extLst>
          </p:cNvPr>
          <p:cNvSpPr/>
          <p:nvPr/>
        </p:nvSpPr>
        <p:spPr>
          <a:xfrm rot="9614816">
            <a:off x="4211642" y="4121234"/>
            <a:ext cx="1419145" cy="376470"/>
          </a:xfrm>
          <a:custGeom>
            <a:avLst/>
            <a:gdLst/>
            <a:ahLst/>
            <a:cxnLst/>
            <a:rect l="0" t="0" r="0" b="0"/>
            <a:pathLst>
              <a:path w="2000588">
                <a:moveTo>
                  <a:pt x="2000588" y="0"/>
                </a:moveTo>
                <a:lnTo>
                  <a:pt x="0" y="0"/>
                </a:lnTo>
              </a:path>
            </a:pathLst>
          </a:custGeom>
          <a:noFill/>
          <a:ln w="8763" cap="flat" cmpd="sng">
            <a:solidFill>
              <a:srgbClr val="642C86">
                <a:alpha val="100000"/>
              </a:srgbClr>
            </a:solidFill>
            <a:prstDash val="solid"/>
            <a:miter lim="800000"/>
            <a:headEnd type="oval" w="sm" len="sm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59" name="Free Form 8">
            <a:extLst>
              <a:ext uri="{FF2B5EF4-FFF2-40B4-BE49-F238E27FC236}">
                <a16:creationId xmlns:a16="http://schemas.microsoft.com/office/drawing/2014/main" id="{4EDCF491-D0C5-F940-A65D-BED7C4FEBD6F}"/>
              </a:ext>
            </a:extLst>
          </p:cNvPr>
          <p:cNvSpPr/>
          <p:nvPr/>
        </p:nvSpPr>
        <p:spPr>
          <a:xfrm>
            <a:off x="4756125" y="176652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63" name="TextBox 88">
            <a:extLst>
              <a:ext uri="{FF2B5EF4-FFF2-40B4-BE49-F238E27FC236}">
                <a16:creationId xmlns:a16="http://schemas.microsoft.com/office/drawing/2014/main" id="{1B8FC28A-CD45-514F-AAEC-1A44437F8ED8}"/>
              </a:ext>
            </a:extLst>
          </p:cNvPr>
          <p:cNvSpPr txBox="1"/>
          <p:nvPr/>
        </p:nvSpPr>
        <p:spPr>
          <a:xfrm>
            <a:off x="4846847" y="1693000"/>
            <a:ext cx="1062662" cy="1342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Orvault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64" name="Rectangle 38">
            <a:extLst>
              <a:ext uri="{FF2B5EF4-FFF2-40B4-BE49-F238E27FC236}">
                <a16:creationId xmlns:a16="http://schemas.microsoft.com/office/drawing/2014/main" id="{3D360138-028E-C24D-B2A5-AD2D4F45FC05}"/>
              </a:ext>
            </a:extLst>
          </p:cNvPr>
          <p:cNvSpPr/>
          <p:nvPr/>
        </p:nvSpPr>
        <p:spPr>
          <a:xfrm>
            <a:off x="5197365" y="1669354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65" name="TextBox 84">
            <a:extLst>
              <a:ext uri="{FF2B5EF4-FFF2-40B4-BE49-F238E27FC236}">
                <a16:creationId xmlns:a16="http://schemas.microsoft.com/office/drawing/2014/main" id="{2D99684D-5E28-5745-8646-9C9118A0CB94}"/>
              </a:ext>
            </a:extLst>
          </p:cNvPr>
          <p:cNvSpPr txBox="1"/>
          <p:nvPr/>
        </p:nvSpPr>
        <p:spPr>
          <a:xfrm>
            <a:off x="5236408" y="1661308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66" name="Rectangle 38">
            <a:extLst>
              <a:ext uri="{FF2B5EF4-FFF2-40B4-BE49-F238E27FC236}">
                <a16:creationId xmlns:a16="http://schemas.microsoft.com/office/drawing/2014/main" id="{3D360138-028E-C24D-B2A5-AD2D4F45FC05}"/>
              </a:ext>
            </a:extLst>
          </p:cNvPr>
          <p:cNvSpPr/>
          <p:nvPr/>
        </p:nvSpPr>
        <p:spPr>
          <a:xfrm>
            <a:off x="3773121" y="1998658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79" name="TextBox 84">
            <a:extLst>
              <a:ext uri="{FF2B5EF4-FFF2-40B4-BE49-F238E27FC236}">
                <a16:creationId xmlns:a16="http://schemas.microsoft.com/office/drawing/2014/main" id="{2D99684D-5E28-5745-8646-9C9118A0CB94}"/>
              </a:ext>
            </a:extLst>
          </p:cNvPr>
          <p:cNvSpPr txBox="1"/>
          <p:nvPr/>
        </p:nvSpPr>
        <p:spPr>
          <a:xfrm>
            <a:off x="3812164" y="1990612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3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780" name="Free Form 8">
            <a:extLst>
              <a:ext uri="{FF2B5EF4-FFF2-40B4-BE49-F238E27FC236}">
                <a16:creationId xmlns:a16="http://schemas.microsoft.com/office/drawing/2014/main" id="{CCF91A29-6DE8-C14F-81FB-9D2B59265948}"/>
              </a:ext>
            </a:extLst>
          </p:cNvPr>
          <p:cNvSpPr/>
          <p:nvPr/>
        </p:nvSpPr>
        <p:spPr>
          <a:xfrm>
            <a:off x="8604587" y="408448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86" name="TextBox 84">
            <a:extLst>
              <a:ext uri="{FF2B5EF4-FFF2-40B4-BE49-F238E27FC236}">
                <a16:creationId xmlns:a16="http://schemas.microsoft.com/office/drawing/2014/main" id="{FBE14CBE-350F-234F-AB2D-A3B149B87763}"/>
              </a:ext>
            </a:extLst>
          </p:cNvPr>
          <p:cNvSpPr txBox="1"/>
          <p:nvPr/>
        </p:nvSpPr>
        <p:spPr>
          <a:xfrm>
            <a:off x="7411429" y="4623813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788" name="Rectangle 38">
            <a:extLst>
              <a:ext uri="{FF2B5EF4-FFF2-40B4-BE49-F238E27FC236}">
                <a16:creationId xmlns:a16="http://schemas.microsoft.com/office/drawing/2014/main" id="{EC122BA3-A6C1-444F-ADE2-4CCF793C7648}"/>
              </a:ext>
            </a:extLst>
          </p:cNvPr>
          <p:cNvSpPr/>
          <p:nvPr/>
        </p:nvSpPr>
        <p:spPr>
          <a:xfrm>
            <a:off x="8433557" y="4045644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87" name="TextBox 84">
            <a:extLst>
              <a:ext uri="{FF2B5EF4-FFF2-40B4-BE49-F238E27FC236}">
                <a16:creationId xmlns:a16="http://schemas.microsoft.com/office/drawing/2014/main" id="{FBE14CBE-350F-234F-AB2D-A3B149B87763}"/>
              </a:ext>
            </a:extLst>
          </p:cNvPr>
          <p:cNvSpPr txBox="1"/>
          <p:nvPr/>
        </p:nvSpPr>
        <p:spPr>
          <a:xfrm>
            <a:off x="8462475" y="4051697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9" name="Free Form 8">
            <a:extLst>
              <a:ext uri="{FF2B5EF4-FFF2-40B4-BE49-F238E27FC236}">
                <a16:creationId xmlns:a16="http://schemas.microsoft.com/office/drawing/2014/main" id="{20072D56-643E-B24D-B713-CBC4A791C9EA}"/>
              </a:ext>
            </a:extLst>
          </p:cNvPr>
          <p:cNvSpPr/>
          <p:nvPr/>
        </p:nvSpPr>
        <p:spPr>
          <a:xfrm>
            <a:off x="10618081" y="531969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90" name="TextBox 88">
            <a:extLst>
              <a:ext uri="{FF2B5EF4-FFF2-40B4-BE49-F238E27FC236}">
                <a16:creationId xmlns:a16="http://schemas.microsoft.com/office/drawing/2014/main" id="{BD99158B-BE87-0C40-8127-1156405BE811}"/>
              </a:ext>
            </a:extLst>
          </p:cNvPr>
          <p:cNvSpPr txBox="1"/>
          <p:nvPr/>
        </p:nvSpPr>
        <p:spPr>
          <a:xfrm>
            <a:off x="9956931" y="5311528"/>
            <a:ext cx="651153" cy="1359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Bouchemaine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05" name="Rectangle 38">
            <a:extLst>
              <a:ext uri="{FF2B5EF4-FFF2-40B4-BE49-F238E27FC236}">
                <a16:creationId xmlns:a16="http://schemas.microsoft.com/office/drawing/2014/main" id="{18E69623-6365-9449-8728-818DD8454BE1}"/>
              </a:ext>
            </a:extLst>
          </p:cNvPr>
          <p:cNvSpPr/>
          <p:nvPr/>
        </p:nvSpPr>
        <p:spPr>
          <a:xfrm>
            <a:off x="10067031" y="5011781"/>
            <a:ext cx="135909" cy="135909"/>
          </a:xfrm>
          <a:prstGeom prst="rect">
            <a:avLst/>
          </a:prstGeom>
          <a:solidFill>
            <a:srgbClr val="FF6600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06" name="TextBox 84">
            <a:extLst>
              <a:ext uri="{FF2B5EF4-FFF2-40B4-BE49-F238E27FC236}">
                <a16:creationId xmlns:a16="http://schemas.microsoft.com/office/drawing/2014/main" id="{136EB7B4-1DCA-AA4A-ACB7-1390B6D67CB6}"/>
              </a:ext>
            </a:extLst>
          </p:cNvPr>
          <p:cNvSpPr txBox="1"/>
          <p:nvPr/>
        </p:nvSpPr>
        <p:spPr>
          <a:xfrm>
            <a:off x="10109814" y="5007410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9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10641462" y="1434438"/>
            <a:ext cx="2741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Données au 05/02/2025</a:t>
            </a:r>
            <a:endParaRPr lang="fr-FR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4" name="Groupe 83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899038" y="2178103"/>
            <a:ext cx="135897" cy="143945"/>
            <a:chOff x="575195" y="2488543"/>
            <a:chExt cx="135897" cy="143945"/>
          </a:xfrm>
        </p:grpSpPr>
        <p:sp>
          <p:nvSpPr>
            <p:cNvPr id="83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007B3C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839" name="Groupe 83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119942" y="4476623"/>
            <a:ext cx="135897" cy="143945"/>
            <a:chOff x="575195" y="2488543"/>
            <a:chExt cx="135897" cy="143945"/>
          </a:xfrm>
        </p:grpSpPr>
        <p:sp>
          <p:nvSpPr>
            <p:cNvPr id="84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007B3C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849" name="Groupe 84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903855" y="4998926"/>
            <a:ext cx="135897" cy="143945"/>
            <a:chOff x="575195" y="2488543"/>
            <a:chExt cx="135897" cy="143945"/>
          </a:xfrm>
        </p:grpSpPr>
        <p:sp>
          <p:nvSpPr>
            <p:cNvPr id="85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007B3C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sp>
        <p:nvSpPr>
          <p:cNvPr id="857" name="Rectangle 50">
            <a:extLst>
              <a:ext uri="{FF2B5EF4-FFF2-40B4-BE49-F238E27FC236}">
                <a16:creationId xmlns:a16="http://schemas.microsoft.com/office/drawing/2014/main" id="{0659E22C-D27F-B542-92F4-180C05A116BF}"/>
              </a:ext>
            </a:extLst>
          </p:cNvPr>
          <p:cNvSpPr/>
          <p:nvPr/>
        </p:nvSpPr>
        <p:spPr>
          <a:xfrm>
            <a:off x="11498755" y="5019741"/>
            <a:ext cx="135897" cy="135897"/>
          </a:xfrm>
          <a:prstGeom prst="rect">
            <a:avLst/>
          </a:prstGeom>
          <a:solidFill>
            <a:srgbClr val="007B3C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58" name="TextBox 103">
            <a:extLst>
              <a:ext uri="{FF2B5EF4-FFF2-40B4-BE49-F238E27FC236}">
                <a16:creationId xmlns:a16="http://schemas.microsoft.com/office/drawing/2014/main" id="{8107E18B-7849-C94B-8BB1-7219D78859BA}"/>
              </a:ext>
            </a:extLst>
          </p:cNvPr>
          <p:cNvSpPr txBox="1"/>
          <p:nvPr/>
        </p:nvSpPr>
        <p:spPr>
          <a:xfrm>
            <a:off x="11535877" y="502303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1752710" y="4735479"/>
            <a:ext cx="135909" cy="143955"/>
            <a:chOff x="11828673" y="4841100"/>
            <a:chExt cx="135909" cy="143955"/>
          </a:xfrm>
        </p:grpSpPr>
        <p:sp>
          <p:nvSpPr>
            <p:cNvPr id="864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11828673" y="4849146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5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1853427" y="4841100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452947" y="5428499"/>
            <a:ext cx="135909" cy="143955"/>
            <a:chOff x="6042214" y="6398095"/>
            <a:chExt cx="135909" cy="143955"/>
          </a:xfrm>
        </p:grpSpPr>
        <p:sp>
          <p:nvSpPr>
            <p:cNvPr id="867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6042214" y="6406141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8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6081257" y="6398095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9178520" y="3394116"/>
            <a:ext cx="135909" cy="143955"/>
            <a:chOff x="6194614" y="6550495"/>
            <a:chExt cx="135909" cy="143955"/>
          </a:xfrm>
        </p:grpSpPr>
        <p:sp>
          <p:nvSpPr>
            <p:cNvPr id="870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6194614" y="6558541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9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6233657" y="6550495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4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31388" y="3743663"/>
            <a:ext cx="135909" cy="143955"/>
            <a:chOff x="6347014" y="6702895"/>
            <a:chExt cx="135909" cy="143955"/>
          </a:xfrm>
        </p:grpSpPr>
        <p:sp>
          <p:nvSpPr>
            <p:cNvPr id="880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6347014" y="6710941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9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6386057" y="6702895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00" name="Free Form 8">
            <a:extLst>
              <a:ext uri="{FF2B5EF4-FFF2-40B4-BE49-F238E27FC236}">
                <a16:creationId xmlns:a16="http://schemas.microsoft.com/office/drawing/2014/main" id="{20072D56-643E-B24D-B713-CBC4A791C9EA}"/>
              </a:ext>
            </a:extLst>
          </p:cNvPr>
          <p:cNvSpPr/>
          <p:nvPr/>
        </p:nvSpPr>
        <p:spPr>
          <a:xfrm>
            <a:off x="10690956" y="547072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01" name="TextBox 88">
            <a:extLst>
              <a:ext uri="{FF2B5EF4-FFF2-40B4-BE49-F238E27FC236}">
                <a16:creationId xmlns:a16="http://schemas.microsoft.com/office/drawing/2014/main" id="{BD99158B-BE87-0C40-8127-1156405BE811}"/>
              </a:ext>
            </a:extLst>
          </p:cNvPr>
          <p:cNvSpPr txBox="1"/>
          <p:nvPr/>
        </p:nvSpPr>
        <p:spPr>
          <a:xfrm>
            <a:off x="9617630" y="5446396"/>
            <a:ext cx="1067179" cy="1359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Ste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Gemmes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-sur-Loire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907" name="Free Form 8">
            <a:extLst>
              <a:ext uri="{FF2B5EF4-FFF2-40B4-BE49-F238E27FC236}">
                <a16:creationId xmlns:a16="http://schemas.microsoft.com/office/drawing/2014/main" id="{970A29A8-7D0A-6546-839F-D8BA78B82A14}"/>
              </a:ext>
            </a:extLst>
          </p:cNvPr>
          <p:cNvSpPr/>
          <p:nvPr/>
        </p:nvSpPr>
        <p:spPr>
          <a:xfrm>
            <a:off x="9071545" y="344163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10" name="Rectangle 38">
            <a:extLst>
              <a:ext uri="{FF2B5EF4-FFF2-40B4-BE49-F238E27FC236}">
                <a16:creationId xmlns:a16="http://schemas.microsoft.com/office/drawing/2014/main" id="{A9BB20DA-A06E-2549-BA9E-5BDC2F53B645}"/>
              </a:ext>
            </a:extLst>
          </p:cNvPr>
          <p:cNvSpPr/>
          <p:nvPr/>
        </p:nvSpPr>
        <p:spPr>
          <a:xfrm>
            <a:off x="5759558" y="2143686"/>
            <a:ext cx="135909" cy="135909"/>
          </a:xfrm>
          <a:prstGeom prst="rect">
            <a:avLst/>
          </a:prstGeom>
          <a:solidFill>
            <a:srgbClr val="2BBCFD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11" name="TextBox 84">
            <a:extLst>
              <a:ext uri="{FF2B5EF4-FFF2-40B4-BE49-F238E27FC236}">
                <a16:creationId xmlns:a16="http://schemas.microsoft.com/office/drawing/2014/main" id="{F9CB6B5E-E8D6-7A4C-AF7E-1AEE3BFEEA5D}"/>
              </a:ext>
            </a:extLst>
          </p:cNvPr>
          <p:cNvSpPr txBox="1"/>
          <p:nvPr/>
        </p:nvSpPr>
        <p:spPr>
          <a:xfrm>
            <a:off x="5803204" y="2135573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9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912" name="Groupe 911">
            <a:extLst>
              <a:ext uri="{FF2B5EF4-FFF2-40B4-BE49-F238E27FC236}">
                <a16:creationId xmlns:a16="http://schemas.microsoft.com/office/drawing/2014/main" id="{EAA5B13B-E10B-BC4B-9B17-1C3C6DF6ECB1}"/>
              </a:ext>
            </a:extLst>
          </p:cNvPr>
          <p:cNvGrpSpPr/>
          <p:nvPr/>
        </p:nvGrpSpPr>
        <p:grpSpPr>
          <a:xfrm>
            <a:off x="9797585" y="5304181"/>
            <a:ext cx="135909" cy="143955"/>
            <a:chOff x="87811" y="2468813"/>
            <a:chExt cx="135909" cy="143955"/>
          </a:xfrm>
        </p:grpSpPr>
        <p:sp>
          <p:nvSpPr>
            <p:cNvPr id="913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4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25" name="Rectangle 38">
            <a:extLst>
              <a:ext uri="{FF2B5EF4-FFF2-40B4-BE49-F238E27FC236}">
                <a16:creationId xmlns:a16="http://schemas.microsoft.com/office/drawing/2014/main" id="{A9BB20DA-A06E-2549-BA9E-5BDC2F53B645}"/>
              </a:ext>
            </a:extLst>
          </p:cNvPr>
          <p:cNvSpPr/>
          <p:nvPr/>
        </p:nvSpPr>
        <p:spPr>
          <a:xfrm>
            <a:off x="9738735" y="5009383"/>
            <a:ext cx="135909" cy="135909"/>
          </a:xfrm>
          <a:prstGeom prst="rect">
            <a:avLst/>
          </a:prstGeom>
          <a:solidFill>
            <a:srgbClr val="2BBCFD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26" name="TextBox 84">
            <a:extLst>
              <a:ext uri="{FF2B5EF4-FFF2-40B4-BE49-F238E27FC236}">
                <a16:creationId xmlns:a16="http://schemas.microsoft.com/office/drawing/2014/main" id="{F9CB6B5E-E8D6-7A4C-AF7E-1AEE3BFEEA5D}"/>
              </a:ext>
            </a:extLst>
          </p:cNvPr>
          <p:cNvSpPr txBox="1"/>
          <p:nvPr/>
        </p:nvSpPr>
        <p:spPr>
          <a:xfrm>
            <a:off x="9742085" y="5005685"/>
            <a:ext cx="137857" cy="1006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13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30" name="Free Form 8">
            <a:extLst>
              <a:ext uri="{FF2B5EF4-FFF2-40B4-BE49-F238E27FC236}">
                <a16:creationId xmlns:a16="http://schemas.microsoft.com/office/drawing/2014/main" id="{8F1C8A7A-0CCC-CA44-990D-1AA9F6281712}"/>
              </a:ext>
            </a:extLst>
          </p:cNvPr>
          <p:cNvSpPr/>
          <p:nvPr/>
        </p:nvSpPr>
        <p:spPr>
          <a:xfrm>
            <a:off x="7055439" y="389825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933" name="Groupe 932">
            <a:extLst>
              <a:ext uri="{FF2B5EF4-FFF2-40B4-BE49-F238E27FC236}">
                <a16:creationId xmlns:a16="http://schemas.microsoft.com/office/drawing/2014/main" id="{EAA5B13B-E10B-BC4B-9B17-1C3C6DF6ECB1}"/>
              </a:ext>
            </a:extLst>
          </p:cNvPr>
          <p:cNvGrpSpPr/>
          <p:nvPr/>
        </p:nvGrpSpPr>
        <p:grpSpPr>
          <a:xfrm>
            <a:off x="7173101" y="3859504"/>
            <a:ext cx="135909" cy="143955"/>
            <a:chOff x="87811" y="2468813"/>
            <a:chExt cx="135909" cy="143955"/>
          </a:xfrm>
        </p:grpSpPr>
        <p:sp>
          <p:nvSpPr>
            <p:cNvPr id="934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5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5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36" name="Free Form 8">
            <a:extLst>
              <a:ext uri="{FF2B5EF4-FFF2-40B4-BE49-F238E27FC236}">
                <a16:creationId xmlns:a16="http://schemas.microsoft.com/office/drawing/2014/main" id="{970A29A8-7D0A-6546-839F-D8BA78B82A14}"/>
              </a:ext>
            </a:extLst>
          </p:cNvPr>
          <p:cNvSpPr/>
          <p:nvPr/>
        </p:nvSpPr>
        <p:spPr>
          <a:xfrm>
            <a:off x="8876894" y="335069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40" name="Rectangle 38">
            <a:extLst>
              <a:ext uri="{FF2B5EF4-FFF2-40B4-BE49-F238E27FC236}">
                <a16:creationId xmlns:a16="http://schemas.microsoft.com/office/drawing/2014/main" id="{A9BB20DA-A06E-2549-BA9E-5BDC2F53B645}"/>
              </a:ext>
            </a:extLst>
          </p:cNvPr>
          <p:cNvSpPr/>
          <p:nvPr/>
        </p:nvSpPr>
        <p:spPr>
          <a:xfrm>
            <a:off x="3609699" y="1995742"/>
            <a:ext cx="135909" cy="135909"/>
          </a:xfrm>
          <a:prstGeom prst="rect">
            <a:avLst/>
          </a:prstGeom>
          <a:solidFill>
            <a:srgbClr val="2BBCFD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41" name="TextBox 84">
            <a:extLst>
              <a:ext uri="{FF2B5EF4-FFF2-40B4-BE49-F238E27FC236}">
                <a16:creationId xmlns:a16="http://schemas.microsoft.com/office/drawing/2014/main" id="{F9CB6B5E-E8D6-7A4C-AF7E-1AEE3BFEEA5D}"/>
              </a:ext>
            </a:extLst>
          </p:cNvPr>
          <p:cNvSpPr txBox="1"/>
          <p:nvPr/>
        </p:nvSpPr>
        <p:spPr>
          <a:xfrm>
            <a:off x="3648742" y="1987696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3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942" name="Groupe 941">
            <a:extLst>
              <a:ext uri="{FF2B5EF4-FFF2-40B4-BE49-F238E27FC236}">
                <a16:creationId xmlns:a16="http://schemas.microsoft.com/office/drawing/2014/main" id="{EAA5B13B-E10B-BC4B-9B17-1C3C6DF6ECB1}"/>
              </a:ext>
            </a:extLst>
          </p:cNvPr>
          <p:cNvGrpSpPr/>
          <p:nvPr/>
        </p:nvGrpSpPr>
        <p:grpSpPr>
          <a:xfrm>
            <a:off x="9004214" y="3267943"/>
            <a:ext cx="135909" cy="143955"/>
            <a:chOff x="87811" y="2468813"/>
            <a:chExt cx="135909" cy="143955"/>
          </a:xfrm>
        </p:grpSpPr>
        <p:sp>
          <p:nvSpPr>
            <p:cNvPr id="943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4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379198" y="1824295"/>
            <a:ext cx="135909" cy="143955"/>
            <a:chOff x="5486085" y="1690611"/>
            <a:chExt cx="135909" cy="143955"/>
          </a:xfrm>
        </p:grpSpPr>
        <p:sp>
          <p:nvSpPr>
            <p:cNvPr id="952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5486085" y="1698657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3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5525128" y="1690611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4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62" name="TextBox 84">
            <a:extLst>
              <a:ext uri="{FF2B5EF4-FFF2-40B4-BE49-F238E27FC236}">
                <a16:creationId xmlns:a16="http://schemas.microsoft.com/office/drawing/2014/main" id="{5F13027F-2FB9-6247-B21B-C3A17D78BD83}"/>
              </a:ext>
            </a:extLst>
          </p:cNvPr>
          <p:cNvSpPr txBox="1"/>
          <p:nvPr/>
        </p:nvSpPr>
        <p:spPr>
          <a:xfrm>
            <a:off x="8986237" y="5001770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64" name="Rectangle 38">
            <a:extLst>
              <a:ext uri="{FF2B5EF4-FFF2-40B4-BE49-F238E27FC236}">
                <a16:creationId xmlns:a16="http://schemas.microsoft.com/office/drawing/2014/main" id="{DDD91F9F-4DEB-344D-ACD0-4F79F3327E4C}"/>
              </a:ext>
            </a:extLst>
          </p:cNvPr>
          <p:cNvSpPr/>
          <p:nvPr/>
        </p:nvSpPr>
        <p:spPr>
          <a:xfrm>
            <a:off x="9577517" y="5010556"/>
            <a:ext cx="135909" cy="135909"/>
          </a:xfrm>
          <a:prstGeom prst="rect">
            <a:avLst/>
          </a:prstGeom>
          <a:solidFill>
            <a:srgbClr val="DE365E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65" name="TextBox 84">
            <a:extLst>
              <a:ext uri="{FF2B5EF4-FFF2-40B4-BE49-F238E27FC236}">
                <a16:creationId xmlns:a16="http://schemas.microsoft.com/office/drawing/2014/main" id="{5F13027F-2FB9-6247-B21B-C3A17D78BD83}"/>
              </a:ext>
            </a:extLst>
          </p:cNvPr>
          <p:cNvSpPr txBox="1"/>
          <p:nvPr/>
        </p:nvSpPr>
        <p:spPr>
          <a:xfrm>
            <a:off x="9577518" y="5005685"/>
            <a:ext cx="132462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11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75" name="Rectangle 38">
            <a:extLst>
              <a:ext uri="{FF2B5EF4-FFF2-40B4-BE49-F238E27FC236}">
                <a16:creationId xmlns:a16="http://schemas.microsoft.com/office/drawing/2014/main" id="{18E69623-6365-9449-8728-818DD8454BE1}"/>
              </a:ext>
            </a:extLst>
          </p:cNvPr>
          <p:cNvSpPr/>
          <p:nvPr/>
        </p:nvSpPr>
        <p:spPr>
          <a:xfrm>
            <a:off x="8959529" y="4182056"/>
            <a:ext cx="135909" cy="135909"/>
          </a:xfrm>
          <a:prstGeom prst="rect">
            <a:avLst/>
          </a:prstGeom>
          <a:solidFill>
            <a:srgbClr val="FF6600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83" name="TextBox 84">
            <a:extLst>
              <a:ext uri="{FF2B5EF4-FFF2-40B4-BE49-F238E27FC236}">
                <a16:creationId xmlns:a16="http://schemas.microsoft.com/office/drawing/2014/main" id="{136EB7B4-1DCA-AA4A-ACB7-1390B6D67CB6}"/>
              </a:ext>
            </a:extLst>
          </p:cNvPr>
          <p:cNvSpPr txBox="1"/>
          <p:nvPr/>
        </p:nvSpPr>
        <p:spPr>
          <a:xfrm>
            <a:off x="8995637" y="4173116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498" name="Groupe 49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244361" y="1916509"/>
            <a:ext cx="135897" cy="143945"/>
            <a:chOff x="575195" y="2488543"/>
            <a:chExt cx="135897" cy="143945"/>
          </a:xfrm>
        </p:grpSpPr>
        <p:sp>
          <p:nvSpPr>
            <p:cNvPr id="50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007B3C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sp>
        <p:nvSpPr>
          <p:cNvPr id="599" name="Free Form 8">
            <a:extLst>
              <a:ext uri="{FF2B5EF4-FFF2-40B4-BE49-F238E27FC236}">
                <a16:creationId xmlns:a16="http://schemas.microsoft.com/office/drawing/2014/main" id="{78ED2E2A-1991-064E-BC16-B2477D8B9418}"/>
              </a:ext>
            </a:extLst>
          </p:cNvPr>
          <p:cNvSpPr/>
          <p:nvPr/>
        </p:nvSpPr>
        <p:spPr>
          <a:xfrm>
            <a:off x="4830913" y="198787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00" name="TextBox 88">
            <a:extLst>
              <a:ext uri="{FF2B5EF4-FFF2-40B4-BE49-F238E27FC236}">
                <a16:creationId xmlns:a16="http://schemas.microsoft.com/office/drawing/2014/main" id="{71B4084E-6774-B248-9E31-4C9938D4829D}"/>
              </a:ext>
            </a:extLst>
          </p:cNvPr>
          <p:cNvSpPr txBox="1"/>
          <p:nvPr/>
        </p:nvSpPr>
        <p:spPr>
          <a:xfrm>
            <a:off x="4935700" y="1980364"/>
            <a:ext cx="777712" cy="1203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Basse Goulaine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601" name="Groupe 600">
            <a:extLst>
              <a:ext uri="{FF2B5EF4-FFF2-40B4-BE49-F238E27FC236}">
                <a16:creationId xmlns:a16="http://schemas.microsoft.com/office/drawing/2014/main" id="{7BA6FC53-9112-6F48-93CA-4AA7D4B94444}"/>
              </a:ext>
            </a:extLst>
          </p:cNvPr>
          <p:cNvGrpSpPr/>
          <p:nvPr/>
        </p:nvGrpSpPr>
        <p:grpSpPr>
          <a:xfrm>
            <a:off x="5690312" y="1983699"/>
            <a:ext cx="135909" cy="135909"/>
            <a:chOff x="4945006" y="3475631"/>
            <a:chExt cx="135909" cy="135909"/>
          </a:xfrm>
        </p:grpSpPr>
        <p:sp>
          <p:nvSpPr>
            <p:cNvPr id="605" name="Rectangle 80">
              <a:extLst>
                <a:ext uri="{FF2B5EF4-FFF2-40B4-BE49-F238E27FC236}">
                  <a16:creationId xmlns:a16="http://schemas.microsoft.com/office/drawing/2014/main" id="{843108FC-75EE-6B41-A9E8-83DE20C55A7B}"/>
                </a:ext>
              </a:extLst>
            </p:cNvPr>
            <p:cNvSpPr/>
            <p:nvPr/>
          </p:nvSpPr>
          <p:spPr>
            <a:xfrm>
              <a:off x="4945006" y="3475631"/>
              <a:ext cx="135909" cy="135909"/>
            </a:xfrm>
            <a:prstGeom prst="rect">
              <a:avLst/>
            </a:prstGeom>
            <a:solidFill>
              <a:srgbClr val="F8B13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8" name="TextBox 129">
              <a:extLst>
                <a:ext uri="{FF2B5EF4-FFF2-40B4-BE49-F238E27FC236}">
                  <a16:creationId xmlns:a16="http://schemas.microsoft.com/office/drawing/2014/main" id="{C9929A7A-7CDB-3F4A-9AB7-5BF4E5A48BB0}"/>
                </a:ext>
              </a:extLst>
            </p:cNvPr>
            <p:cNvSpPr txBox="1"/>
            <p:nvPr/>
          </p:nvSpPr>
          <p:spPr>
            <a:xfrm>
              <a:off x="4983642" y="347725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09" name="Free Form 8">
            <a:extLst>
              <a:ext uri="{FF2B5EF4-FFF2-40B4-BE49-F238E27FC236}">
                <a16:creationId xmlns:a16="http://schemas.microsoft.com/office/drawing/2014/main" id="{97AFFF3B-F789-0249-83DF-5CC5677DBE8E}"/>
              </a:ext>
            </a:extLst>
          </p:cNvPr>
          <p:cNvSpPr/>
          <p:nvPr/>
        </p:nvSpPr>
        <p:spPr>
          <a:xfrm>
            <a:off x="4435662" y="192695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10" name="TextBox 88">
            <a:extLst>
              <a:ext uri="{FF2B5EF4-FFF2-40B4-BE49-F238E27FC236}">
                <a16:creationId xmlns:a16="http://schemas.microsoft.com/office/drawing/2014/main" id="{52143646-B911-B747-B5CA-26E6FEFEB8EE}"/>
              </a:ext>
            </a:extLst>
          </p:cNvPr>
          <p:cNvSpPr txBox="1"/>
          <p:nvPr/>
        </p:nvSpPr>
        <p:spPr>
          <a:xfrm>
            <a:off x="4021481" y="1860914"/>
            <a:ext cx="399088" cy="1203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Coueron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622" name="Groupe 621">
            <a:extLst>
              <a:ext uri="{FF2B5EF4-FFF2-40B4-BE49-F238E27FC236}">
                <a16:creationId xmlns:a16="http://schemas.microsoft.com/office/drawing/2014/main" id="{54AAFBAD-CF8E-9D47-82F0-EE7C2CCF1361}"/>
              </a:ext>
            </a:extLst>
          </p:cNvPr>
          <p:cNvGrpSpPr/>
          <p:nvPr/>
        </p:nvGrpSpPr>
        <p:grpSpPr>
          <a:xfrm>
            <a:off x="3855158" y="1829730"/>
            <a:ext cx="135909" cy="143949"/>
            <a:chOff x="4420684" y="3952481"/>
            <a:chExt cx="135909" cy="143949"/>
          </a:xfrm>
        </p:grpSpPr>
        <p:sp>
          <p:nvSpPr>
            <p:cNvPr id="623" name="Rectangle 80">
              <a:extLst>
                <a:ext uri="{FF2B5EF4-FFF2-40B4-BE49-F238E27FC236}">
                  <a16:creationId xmlns:a16="http://schemas.microsoft.com/office/drawing/2014/main" id="{EF94CC7C-B6F9-6348-9795-F6D98BE1DBC5}"/>
                </a:ext>
              </a:extLst>
            </p:cNvPr>
            <p:cNvSpPr/>
            <p:nvPr/>
          </p:nvSpPr>
          <p:spPr>
            <a:xfrm>
              <a:off x="4420684" y="3960521"/>
              <a:ext cx="135909" cy="135909"/>
            </a:xfrm>
            <a:prstGeom prst="rect">
              <a:avLst/>
            </a:prstGeom>
            <a:solidFill>
              <a:srgbClr val="F8B13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TextBox 129">
              <a:extLst>
                <a:ext uri="{FF2B5EF4-FFF2-40B4-BE49-F238E27FC236}">
                  <a16:creationId xmlns:a16="http://schemas.microsoft.com/office/drawing/2014/main" id="{ED69C63B-3DAF-8649-A355-1684D9565756}"/>
                </a:ext>
              </a:extLst>
            </p:cNvPr>
            <p:cNvSpPr txBox="1"/>
            <p:nvPr/>
          </p:nvSpPr>
          <p:spPr>
            <a:xfrm>
              <a:off x="4459734" y="3952481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31" name="Free Form 8">
            <a:extLst>
              <a:ext uri="{FF2B5EF4-FFF2-40B4-BE49-F238E27FC236}">
                <a16:creationId xmlns:a16="http://schemas.microsoft.com/office/drawing/2014/main" id="{69B71F62-27E0-DC4D-8547-96F252160811}"/>
              </a:ext>
            </a:extLst>
          </p:cNvPr>
          <p:cNvSpPr/>
          <p:nvPr/>
        </p:nvSpPr>
        <p:spPr>
          <a:xfrm>
            <a:off x="4553476" y="26077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32" name="TextBox 88">
            <a:extLst>
              <a:ext uri="{FF2B5EF4-FFF2-40B4-BE49-F238E27FC236}">
                <a16:creationId xmlns:a16="http://schemas.microsoft.com/office/drawing/2014/main" id="{48C29CE7-C51D-C849-934C-DC580A4C390C}"/>
              </a:ext>
            </a:extLst>
          </p:cNvPr>
          <p:cNvSpPr txBox="1"/>
          <p:nvPr/>
        </p:nvSpPr>
        <p:spPr>
          <a:xfrm>
            <a:off x="4155961" y="2558625"/>
            <a:ext cx="377021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Bouaye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636" name="Groupe 635">
            <a:extLst>
              <a:ext uri="{FF2B5EF4-FFF2-40B4-BE49-F238E27FC236}">
                <a16:creationId xmlns:a16="http://schemas.microsoft.com/office/drawing/2014/main" id="{4A78ECA8-B6A3-A547-B07B-6A19A97D51E6}"/>
              </a:ext>
            </a:extLst>
          </p:cNvPr>
          <p:cNvGrpSpPr/>
          <p:nvPr/>
        </p:nvGrpSpPr>
        <p:grpSpPr>
          <a:xfrm>
            <a:off x="3998076" y="2558136"/>
            <a:ext cx="135909" cy="143949"/>
            <a:chOff x="4420684" y="3952481"/>
            <a:chExt cx="135909" cy="143949"/>
          </a:xfrm>
        </p:grpSpPr>
        <p:sp>
          <p:nvSpPr>
            <p:cNvPr id="637" name="Rectangle 80">
              <a:extLst>
                <a:ext uri="{FF2B5EF4-FFF2-40B4-BE49-F238E27FC236}">
                  <a16:creationId xmlns:a16="http://schemas.microsoft.com/office/drawing/2014/main" id="{9F2956CF-0C41-ED4A-92AE-D88FF085228C}"/>
                </a:ext>
              </a:extLst>
            </p:cNvPr>
            <p:cNvSpPr/>
            <p:nvPr/>
          </p:nvSpPr>
          <p:spPr>
            <a:xfrm>
              <a:off x="4420684" y="3960521"/>
              <a:ext cx="135909" cy="135909"/>
            </a:xfrm>
            <a:prstGeom prst="rect">
              <a:avLst/>
            </a:prstGeom>
            <a:solidFill>
              <a:srgbClr val="F8B030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0" name="TextBox 129">
              <a:extLst>
                <a:ext uri="{FF2B5EF4-FFF2-40B4-BE49-F238E27FC236}">
                  <a16:creationId xmlns:a16="http://schemas.microsoft.com/office/drawing/2014/main" id="{FE2D5CDB-C3CD-E843-AB8E-B16A5267EC6B}"/>
                </a:ext>
              </a:extLst>
            </p:cNvPr>
            <p:cNvSpPr txBox="1"/>
            <p:nvPr/>
          </p:nvSpPr>
          <p:spPr>
            <a:xfrm>
              <a:off x="4459734" y="3952481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50" name="Free Form 8">
            <a:extLst>
              <a:ext uri="{FF2B5EF4-FFF2-40B4-BE49-F238E27FC236}">
                <a16:creationId xmlns:a16="http://schemas.microsoft.com/office/drawing/2014/main" id="{F3947591-4890-DD4C-90D2-B59F46E99D86}"/>
              </a:ext>
            </a:extLst>
          </p:cNvPr>
          <p:cNvSpPr/>
          <p:nvPr/>
        </p:nvSpPr>
        <p:spPr>
          <a:xfrm>
            <a:off x="5289119" y="412406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710" name="Groupe 709">
            <a:extLst>
              <a:ext uri="{FF2B5EF4-FFF2-40B4-BE49-F238E27FC236}">
                <a16:creationId xmlns:a16="http://schemas.microsoft.com/office/drawing/2014/main" id="{BFD14B7A-9F9C-424E-BB5E-79EE1A106851}"/>
              </a:ext>
            </a:extLst>
          </p:cNvPr>
          <p:cNvGrpSpPr/>
          <p:nvPr/>
        </p:nvGrpSpPr>
        <p:grpSpPr>
          <a:xfrm>
            <a:off x="5124497" y="4088704"/>
            <a:ext cx="135909" cy="143949"/>
            <a:chOff x="4420684" y="3952481"/>
            <a:chExt cx="135909" cy="143949"/>
          </a:xfrm>
        </p:grpSpPr>
        <p:sp>
          <p:nvSpPr>
            <p:cNvPr id="711" name="Rectangle 80">
              <a:extLst>
                <a:ext uri="{FF2B5EF4-FFF2-40B4-BE49-F238E27FC236}">
                  <a16:creationId xmlns:a16="http://schemas.microsoft.com/office/drawing/2014/main" id="{9609F133-C303-CE44-A351-F48A964EC2BD}"/>
                </a:ext>
              </a:extLst>
            </p:cNvPr>
            <p:cNvSpPr/>
            <p:nvPr/>
          </p:nvSpPr>
          <p:spPr>
            <a:xfrm>
              <a:off x="4420684" y="3960521"/>
              <a:ext cx="135909" cy="135909"/>
            </a:xfrm>
            <a:prstGeom prst="rect">
              <a:avLst/>
            </a:prstGeom>
            <a:solidFill>
              <a:srgbClr val="F8B131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2" name="TextBox 129">
              <a:extLst>
                <a:ext uri="{FF2B5EF4-FFF2-40B4-BE49-F238E27FC236}">
                  <a16:creationId xmlns:a16="http://schemas.microsoft.com/office/drawing/2014/main" id="{3A4187E9-E691-D541-9BB9-DC430440BCCE}"/>
                </a:ext>
              </a:extLst>
            </p:cNvPr>
            <p:cNvSpPr txBox="1"/>
            <p:nvPr/>
          </p:nvSpPr>
          <p:spPr>
            <a:xfrm>
              <a:off x="4459734" y="3952481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35" name="Rectangle 80">
            <a:extLst>
              <a:ext uri="{FF2B5EF4-FFF2-40B4-BE49-F238E27FC236}">
                <a16:creationId xmlns:a16="http://schemas.microsoft.com/office/drawing/2014/main" id="{9609F133-C303-CE44-A351-F48A964EC2BD}"/>
              </a:ext>
            </a:extLst>
          </p:cNvPr>
          <p:cNvSpPr/>
          <p:nvPr/>
        </p:nvSpPr>
        <p:spPr>
          <a:xfrm>
            <a:off x="9399426" y="5008606"/>
            <a:ext cx="135909" cy="135909"/>
          </a:xfrm>
          <a:prstGeom prst="rect">
            <a:avLst/>
          </a:prstGeom>
          <a:solidFill>
            <a:srgbClr val="F8B131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36" name="TextBox 129">
            <a:extLst>
              <a:ext uri="{FF2B5EF4-FFF2-40B4-BE49-F238E27FC236}">
                <a16:creationId xmlns:a16="http://schemas.microsoft.com/office/drawing/2014/main" id="{3A4187E9-E691-D541-9BB9-DC430440BCCE}"/>
              </a:ext>
            </a:extLst>
          </p:cNvPr>
          <p:cNvSpPr txBox="1"/>
          <p:nvPr/>
        </p:nvSpPr>
        <p:spPr>
          <a:xfrm>
            <a:off x="9429858" y="5004462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7" name="Free Form 8">
            <a:extLst>
              <a:ext uri="{FF2B5EF4-FFF2-40B4-BE49-F238E27FC236}">
                <a16:creationId xmlns:a16="http://schemas.microsoft.com/office/drawing/2014/main" id="{E5AC9EA0-671D-B14D-8FDF-54840F9996A1}"/>
              </a:ext>
            </a:extLst>
          </p:cNvPr>
          <p:cNvSpPr/>
          <p:nvPr/>
        </p:nvSpPr>
        <p:spPr>
          <a:xfrm>
            <a:off x="8884517" y="409163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60" name="TextBox 88">
            <a:extLst>
              <a:ext uri="{FF2B5EF4-FFF2-40B4-BE49-F238E27FC236}">
                <a16:creationId xmlns:a16="http://schemas.microsoft.com/office/drawing/2014/main" id="{4CC734B9-16A1-624C-AAB6-EFF88F13DEBE}"/>
              </a:ext>
            </a:extLst>
          </p:cNvPr>
          <p:cNvSpPr txBox="1"/>
          <p:nvPr/>
        </p:nvSpPr>
        <p:spPr>
          <a:xfrm>
            <a:off x="8977662" y="4018280"/>
            <a:ext cx="395296" cy="1067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Saumur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785" name="Rectangle 80">
            <a:extLst>
              <a:ext uri="{FF2B5EF4-FFF2-40B4-BE49-F238E27FC236}">
                <a16:creationId xmlns:a16="http://schemas.microsoft.com/office/drawing/2014/main" id="{9609F133-C303-CE44-A351-F48A964EC2BD}"/>
              </a:ext>
            </a:extLst>
          </p:cNvPr>
          <p:cNvSpPr/>
          <p:nvPr/>
        </p:nvSpPr>
        <p:spPr>
          <a:xfrm>
            <a:off x="9348892" y="4036796"/>
            <a:ext cx="135909" cy="135909"/>
          </a:xfrm>
          <a:prstGeom prst="rect">
            <a:avLst/>
          </a:prstGeom>
          <a:solidFill>
            <a:srgbClr val="F8B131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91" name="TextBox 129">
            <a:extLst>
              <a:ext uri="{FF2B5EF4-FFF2-40B4-BE49-F238E27FC236}">
                <a16:creationId xmlns:a16="http://schemas.microsoft.com/office/drawing/2014/main" id="{3A4187E9-E691-D541-9BB9-DC430440BCCE}"/>
              </a:ext>
            </a:extLst>
          </p:cNvPr>
          <p:cNvSpPr txBox="1"/>
          <p:nvPr/>
        </p:nvSpPr>
        <p:spPr>
          <a:xfrm>
            <a:off x="9386760" y="4036193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" name="Free Form 8">
            <a:extLst>
              <a:ext uri="{FF2B5EF4-FFF2-40B4-BE49-F238E27FC236}">
                <a16:creationId xmlns:a16="http://schemas.microsoft.com/office/drawing/2014/main" id="{E5AC9EA0-671D-B14D-8FDF-54840F9996A1}"/>
              </a:ext>
            </a:extLst>
          </p:cNvPr>
          <p:cNvSpPr/>
          <p:nvPr/>
        </p:nvSpPr>
        <p:spPr>
          <a:xfrm>
            <a:off x="7972234" y="38000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00" name="Rectangle 80">
            <a:extLst>
              <a:ext uri="{FF2B5EF4-FFF2-40B4-BE49-F238E27FC236}">
                <a16:creationId xmlns:a16="http://schemas.microsoft.com/office/drawing/2014/main" id="{9609F133-C303-CE44-A351-F48A964EC2BD}"/>
              </a:ext>
            </a:extLst>
          </p:cNvPr>
          <p:cNvSpPr/>
          <p:nvPr/>
        </p:nvSpPr>
        <p:spPr>
          <a:xfrm>
            <a:off x="8067920" y="3752233"/>
            <a:ext cx="135909" cy="135909"/>
          </a:xfrm>
          <a:prstGeom prst="rect">
            <a:avLst/>
          </a:prstGeom>
          <a:solidFill>
            <a:srgbClr val="F8B131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01" name="TextBox 129">
            <a:extLst>
              <a:ext uri="{FF2B5EF4-FFF2-40B4-BE49-F238E27FC236}">
                <a16:creationId xmlns:a16="http://schemas.microsoft.com/office/drawing/2014/main" id="{3A4187E9-E691-D541-9BB9-DC430440BCCE}"/>
              </a:ext>
            </a:extLst>
          </p:cNvPr>
          <p:cNvSpPr txBox="1"/>
          <p:nvPr/>
        </p:nvSpPr>
        <p:spPr>
          <a:xfrm>
            <a:off x="8105788" y="3751630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0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347696" y="1669162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17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383279" y="166684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3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18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841495" y="1683255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40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877078" y="1680941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41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446189" y="1995607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42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481772" y="1993293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3</a:t>
            </a: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5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833730" y="2556622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5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869313" y="255430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60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529420" y="1828617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61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529445" y="1826190"/>
            <a:ext cx="143454" cy="1171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13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62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907516" y="214376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63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943099" y="214145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4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66" name="Free Form 8">
            <a:extLst>
              <a:ext uri="{FF2B5EF4-FFF2-40B4-BE49-F238E27FC236}">
                <a16:creationId xmlns:a16="http://schemas.microsoft.com/office/drawing/2014/main" id="{E75249C9-7D60-3E4E-A0C1-462C6593FF68}"/>
              </a:ext>
            </a:extLst>
          </p:cNvPr>
          <p:cNvSpPr/>
          <p:nvPr/>
        </p:nvSpPr>
        <p:spPr>
          <a:xfrm>
            <a:off x="4707314" y="229186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69" name="TextBox 88">
            <a:extLst>
              <a:ext uri="{FF2B5EF4-FFF2-40B4-BE49-F238E27FC236}">
                <a16:creationId xmlns:a16="http://schemas.microsoft.com/office/drawing/2014/main" id="{385809AE-95D7-9E45-8B46-31E4C74FD26F}"/>
              </a:ext>
            </a:extLst>
          </p:cNvPr>
          <p:cNvSpPr txBox="1"/>
          <p:nvPr/>
        </p:nvSpPr>
        <p:spPr>
          <a:xfrm>
            <a:off x="4793625" y="2256735"/>
            <a:ext cx="290081" cy="114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Rezé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71" name="Free Form 8">
            <a:extLst>
              <a:ext uri="{FF2B5EF4-FFF2-40B4-BE49-F238E27FC236}">
                <a16:creationId xmlns:a16="http://schemas.microsoft.com/office/drawing/2014/main" id="{49BC2BE9-767D-D343-9EF4-DE302CDEA2A6}"/>
              </a:ext>
            </a:extLst>
          </p:cNvPr>
          <p:cNvSpPr/>
          <p:nvPr/>
        </p:nvSpPr>
        <p:spPr>
          <a:xfrm>
            <a:off x="5015684" y="250518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72" name="TextBox 88">
            <a:extLst>
              <a:ext uri="{FF2B5EF4-FFF2-40B4-BE49-F238E27FC236}">
                <a16:creationId xmlns:a16="http://schemas.microsoft.com/office/drawing/2014/main" id="{C270BD1A-9828-AC4F-9F0C-5DC2851B3188}"/>
              </a:ext>
            </a:extLst>
          </p:cNvPr>
          <p:cNvSpPr txBox="1"/>
          <p:nvPr/>
        </p:nvSpPr>
        <p:spPr>
          <a:xfrm>
            <a:off x="5117899" y="2488106"/>
            <a:ext cx="330051" cy="1450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rPr>
              <a:t>Vertou</a:t>
            </a:r>
            <a:endParaRPr sz="800" dirty="0">
              <a:solidFill>
                <a:srgbClr val="565655"/>
              </a:solidFill>
              <a:latin typeface="Arial" panose="020B0604020202020204" pitchFamily="34" charset="0"/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73" name="Free Form 8">
            <a:extLst>
              <a:ext uri="{FF2B5EF4-FFF2-40B4-BE49-F238E27FC236}">
                <a16:creationId xmlns:a16="http://schemas.microsoft.com/office/drawing/2014/main" id="{9858898D-95FD-2C41-87C5-0171B5D0075C}"/>
              </a:ext>
            </a:extLst>
          </p:cNvPr>
          <p:cNvSpPr/>
          <p:nvPr/>
        </p:nvSpPr>
        <p:spPr>
          <a:xfrm>
            <a:off x="5228635" y="241296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74" name="TextBox 88">
            <a:extLst>
              <a:ext uri="{FF2B5EF4-FFF2-40B4-BE49-F238E27FC236}">
                <a16:creationId xmlns:a16="http://schemas.microsoft.com/office/drawing/2014/main" id="{F0B67EBE-04BD-3545-ABCE-C33FFFA0BAEB}"/>
              </a:ext>
            </a:extLst>
          </p:cNvPr>
          <p:cNvSpPr txBox="1"/>
          <p:nvPr/>
        </p:nvSpPr>
        <p:spPr>
          <a:xfrm>
            <a:off x="5318434" y="2384210"/>
            <a:ext cx="773545" cy="96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Haute-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Goulaine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75" name="Free Form 8">
            <a:extLst>
              <a:ext uri="{FF2B5EF4-FFF2-40B4-BE49-F238E27FC236}">
                <a16:creationId xmlns:a16="http://schemas.microsoft.com/office/drawing/2014/main" id="{909D7020-5AC2-4048-A84C-7E864AF85BF3}"/>
              </a:ext>
            </a:extLst>
          </p:cNvPr>
          <p:cNvSpPr/>
          <p:nvPr/>
        </p:nvSpPr>
        <p:spPr>
          <a:xfrm>
            <a:off x="4840384" y="267608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76" name="TextBox 88">
            <a:extLst>
              <a:ext uri="{FF2B5EF4-FFF2-40B4-BE49-F238E27FC236}">
                <a16:creationId xmlns:a16="http://schemas.microsoft.com/office/drawing/2014/main" id="{EE522648-F3D9-634F-BA73-0675417DC015}"/>
              </a:ext>
            </a:extLst>
          </p:cNvPr>
          <p:cNvSpPr txBox="1"/>
          <p:nvPr/>
        </p:nvSpPr>
        <p:spPr>
          <a:xfrm>
            <a:off x="4956652" y="2637199"/>
            <a:ext cx="847353" cy="1067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Les Sorinières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77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039792" y="2262845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78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075375" y="2260531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81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050209" y="2368231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82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085792" y="2365917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8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426788" y="2501894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84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462371" y="2498945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8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616536" y="264873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8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652119" y="264642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87" name="Free Form 8">
            <a:extLst>
              <a:ext uri="{FF2B5EF4-FFF2-40B4-BE49-F238E27FC236}">
                <a16:creationId xmlns:a16="http://schemas.microsoft.com/office/drawing/2014/main" id="{7EF8CE04-727D-3044-B513-050C6DBACE8E}"/>
              </a:ext>
            </a:extLst>
          </p:cNvPr>
          <p:cNvSpPr/>
          <p:nvPr/>
        </p:nvSpPr>
        <p:spPr>
          <a:xfrm>
            <a:off x="4615891" y="248725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88" name="TextBox 88">
            <a:extLst>
              <a:ext uri="{FF2B5EF4-FFF2-40B4-BE49-F238E27FC236}">
                <a16:creationId xmlns:a16="http://schemas.microsoft.com/office/drawing/2014/main" id="{A4F73E1D-9589-EB4C-B5EC-E0201EF8C1AB}"/>
              </a:ext>
            </a:extLst>
          </p:cNvPr>
          <p:cNvSpPr txBox="1"/>
          <p:nvPr/>
        </p:nvSpPr>
        <p:spPr>
          <a:xfrm>
            <a:off x="4051977" y="2415961"/>
            <a:ext cx="551995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Bouguenais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89" name="Free Form 8">
            <a:extLst>
              <a:ext uri="{FF2B5EF4-FFF2-40B4-BE49-F238E27FC236}">
                <a16:creationId xmlns:a16="http://schemas.microsoft.com/office/drawing/2014/main" id="{48B5BE8D-BCA2-AC41-9839-74A0C9F56C4A}"/>
              </a:ext>
            </a:extLst>
          </p:cNvPr>
          <p:cNvSpPr/>
          <p:nvPr/>
        </p:nvSpPr>
        <p:spPr>
          <a:xfrm>
            <a:off x="4480595" y="232490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90" name="TextBox 88">
            <a:extLst>
              <a:ext uri="{FF2B5EF4-FFF2-40B4-BE49-F238E27FC236}">
                <a16:creationId xmlns:a16="http://schemas.microsoft.com/office/drawing/2014/main" id="{ADF1122F-17F8-4047-9BDE-42AE4E0B1A31}"/>
              </a:ext>
            </a:extLst>
          </p:cNvPr>
          <p:cNvSpPr txBox="1"/>
          <p:nvPr/>
        </p:nvSpPr>
        <p:spPr>
          <a:xfrm>
            <a:off x="3837686" y="2275547"/>
            <a:ext cx="624236" cy="132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 Montagne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91" name="Free Form 8">
            <a:extLst>
              <a:ext uri="{FF2B5EF4-FFF2-40B4-BE49-F238E27FC236}">
                <a16:creationId xmlns:a16="http://schemas.microsoft.com/office/drawing/2014/main" id="{D5DD05E1-EBEC-3E4C-8967-05F0202A43C0}"/>
              </a:ext>
            </a:extLst>
          </p:cNvPr>
          <p:cNvSpPr/>
          <p:nvPr/>
        </p:nvSpPr>
        <p:spPr>
          <a:xfrm>
            <a:off x="4446350" y="217141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92" name="TextBox 88">
            <a:extLst>
              <a:ext uri="{FF2B5EF4-FFF2-40B4-BE49-F238E27FC236}">
                <a16:creationId xmlns:a16="http://schemas.microsoft.com/office/drawing/2014/main" id="{CCCF9420-6577-BF4D-91A7-B4974F8B3ECE}"/>
              </a:ext>
            </a:extLst>
          </p:cNvPr>
          <p:cNvSpPr txBox="1"/>
          <p:nvPr/>
        </p:nvSpPr>
        <p:spPr>
          <a:xfrm>
            <a:off x="3523500" y="2128287"/>
            <a:ext cx="905265" cy="118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St-Jean-de-Boiseau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89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359235" y="216134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94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394818" y="215903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9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673945" y="226574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9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711982" y="2268365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897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3867930" y="2407715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98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3903513" y="2405401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02" name="Free Form 8">
            <a:extLst>
              <a:ext uri="{FF2B5EF4-FFF2-40B4-BE49-F238E27FC236}">
                <a16:creationId xmlns:a16="http://schemas.microsoft.com/office/drawing/2014/main" id="{EF3B3EAF-63D6-0843-AD18-91228913018D}"/>
              </a:ext>
            </a:extLst>
          </p:cNvPr>
          <p:cNvSpPr/>
          <p:nvPr/>
        </p:nvSpPr>
        <p:spPr>
          <a:xfrm>
            <a:off x="7930097" y="257940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03" name="TextBox 88">
            <a:extLst>
              <a:ext uri="{FF2B5EF4-FFF2-40B4-BE49-F238E27FC236}">
                <a16:creationId xmlns:a16="http://schemas.microsoft.com/office/drawing/2014/main" id="{CEA65550-E1CA-FB40-A593-EC1A9BE0D6F6}"/>
              </a:ext>
            </a:extLst>
          </p:cNvPr>
          <p:cNvSpPr txBox="1"/>
          <p:nvPr/>
        </p:nvSpPr>
        <p:spPr>
          <a:xfrm>
            <a:off x="7151079" y="2499176"/>
            <a:ext cx="893304" cy="888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Château-Gontier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906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983769" y="249522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09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7019352" y="249291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15" name="TextBox 88">
            <a:extLst>
              <a:ext uri="{FF2B5EF4-FFF2-40B4-BE49-F238E27FC236}">
                <a16:creationId xmlns:a16="http://schemas.microsoft.com/office/drawing/2014/main" id="{8D497999-F82E-A148-A34E-C9633DDDA705}"/>
              </a:ext>
            </a:extLst>
          </p:cNvPr>
          <p:cNvSpPr txBox="1"/>
          <p:nvPr/>
        </p:nvSpPr>
        <p:spPr>
          <a:xfrm>
            <a:off x="5909556" y="2902088"/>
            <a:ext cx="667914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Châteaubriant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916" name="Free Form 8">
            <a:extLst>
              <a:ext uri="{FF2B5EF4-FFF2-40B4-BE49-F238E27FC236}">
                <a16:creationId xmlns:a16="http://schemas.microsoft.com/office/drawing/2014/main" id="{4BFD314B-0DCD-3348-AF1D-CCFA2D0D99FA}"/>
              </a:ext>
            </a:extLst>
          </p:cNvPr>
          <p:cNvSpPr/>
          <p:nvPr/>
        </p:nvSpPr>
        <p:spPr>
          <a:xfrm>
            <a:off x="6584783" y="294532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17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752045" y="2880786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18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787628" y="2878472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19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982333" y="3750422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20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017916" y="374810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3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21" name="Free Form 8">
            <a:extLst>
              <a:ext uri="{FF2B5EF4-FFF2-40B4-BE49-F238E27FC236}">
                <a16:creationId xmlns:a16="http://schemas.microsoft.com/office/drawing/2014/main" id="{01082546-9638-1148-9E76-E8C300333268}"/>
              </a:ext>
            </a:extLst>
          </p:cNvPr>
          <p:cNvSpPr/>
          <p:nvPr/>
        </p:nvSpPr>
        <p:spPr>
          <a:xfrm>
            <a:off x="5835205" y="3065874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23" name="Free Form 8">
            <a:extLst>
              <a:ext uri="{FF2B5EF4-FFF2-40B4-BE49-F238E27FC236}">
                <a16:creationId xmlns:a16="http://schemas.microsoft.com/office/drawing/2014/main" id="{4D984408-E17D-7549-8A69-92EC88C030C1}"/>
              </a:ext>
            </a:extLst>
          </p:cNvPr>
          <p:cNvSpPr/>
          <p:nvPr/>
        </p:nvSpPr>
        <p:spPr>
          <a:xfrm>
            <a:off x="5631355" y="332946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28" name="Free Form 8">
            <a:extLst>
              <a:ext uri="{FF2B5EF4-FFF2-40B4-BE49-F238E27FC236}">
                <a16:creationId xmlns:a16="http://schemas.microsoft.com/office/drawing/2014/main" id="{9DB83057-4F02-7545-9C9C-9E621F67AB2E}"/>
              </a:ext>
            </a:extLst>
          </p:cNvPr>
          <p:cNvSpPr/>
          <p:nvPr/>
        </p:nvSpPr>
        <p:spPr>
          <a:xfrm>
            <a:off x="5690791" y="342161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97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664490" y="3035176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98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703210" y="3040229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999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478463" y="326468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00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514046" y="326237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625277" y="3164469"/>
            <a:ext cx="134200" cy="144642"/>
            <a:chOff x="8686647" y="3279532"/>
            <a:chExt cx="134200" cy="144642"/>
          </a:xfrm>
        </p:grpSpPr>
        <p:sp>
          <p:nvSpPr>
            <p:cNvPr id="1015" name="Rectangle 80">
              <a:extLst>
                <a:ext uri="{FF2B5EF4-FFF2-40B4-BE49-F238E27FC236}">
                  <a16:creationId xmlns:a16="http://schemas.microsoft.com/office/drawing/2014/main" id="{8A6EF743-7052-AB4C-B0D0-EA84E11F665E}"/>
                </a:ext>
              </a:extLst>
            </p:cNvPr>
            <p:cNvSpPr/>
            <p:nvPr/>
          </p:nvSpPr>
          <p:spPr>
            <a:xfrm>
              <a:off x="8686647" y="3288265"/>
              <a:ext cx="134200" cy="135909"/>
            </a:xfrm>
            <a:prstGeom prst="rect">
              <a:avLst/>
            </a:prstGeom>
            <a:solidFill>
              <a:srgbClr val="8778B6"/>
            </a:solidFill>
            <a:ln w="12700" cap="flat" cmpd="sng">
              <a:noFill/>
              <a:prstDash val="solid"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6" name="TextBox 129">
              <a:extLst>
                <a:ext uri="{FF2B5EF4-FFF2-40B4-BE49-F238E27FC236}">
                  <a16:creationId xmlns:a16="http://schemas.microsoft.com/office/drawing/2014/main" id="{3CFF9393-D598-9142-8129-AEE08AD49C85}"/>
                </a:ext>
              </a:extLst>
            </p:cNvPr>
            <p:cNvSpPr txBox="1"/>
            <p:nvPr/>
          </p:nvSpPr>
          <p:spPr>
            <a:xfrm>
              <a:off x="8721279" y="3279532"/>
              <a:ext cx="92243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017" name="Free Form 8">
            <a:extLst>
              <a:ext uri="{FF2B5EF4-FFF2-40B4-BE49-F238E27FC236}">
                <a16:creationId xmlns:a16="http://schemas.microsoft.com/office/drawing/2014/main" id="{F1B0FD5C-5A75-504B-B489-882798893382}"/>
              </a:ext>
            </a:extLst>
          </p:cNvPr>
          <p:cNvSpPr/>
          <p:nvPr/>
        </p:nvSpPr>
        <p:spPr>
          <a:xfrm>
            <a:off x="10625686" y="467570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18" name="TextBox 88">
            <a:extLst>
              <a:ext uri="{FF2B5EF4-FFF2-40B4-BE49-F238E27FC236}">
                <a16:creationId xmlns:a16="http://schemas.microsoft.com/office/drawing/2014/main" id="{5D2CCC2A-E6DA-0640-BCF1-3F9F83BB319B}"/>
              </a:ext>
            </a:extLst>
          </p:cNvPr>
          <p:cNvSpPr txBox="1"/>
          <p:nvPr/>
        </p:nvSpPr>
        <p:spPr>
          <a:xfrm>
            <a:off x="9911635" y="4563321"/>
            <a:ext cx="776993" cy="1242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Montreuil-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Juigné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763081" y="4536556"/>
            <a:ext cx="135909" cy="138223"/>
            <a:chOff x="9693701" y="4563145"/>
            <a:chExt cx="135909" cy="138223"/>
          </a:xfrm>
        </p:grpSpPr>
        <p:sp>
          <p:nvSpPr>
            <p:cNvPr id="1019" name="Rectangle 80">
              <a:extLst>
                <a:ext uri="{FF2B5EF4-FFF2-40B4-BE49-F238E27FC236}">
                  <a16:creationId xmlns:a16="http://schemas.microsoft.com/office/drawing/2014/main" id="{8A6EF743-7052-AB4C-B0D0-EA84E11F665E}"/>
                </a:ext>
              </a:extLst>
            </p:cNvPr>
            <p:cNvSpPr/>
            <p:nvPr/>
          </p:nvSpPr>
          <p:spPr>
            <a:xfrm>
              <a:off x="9693701" y="4565459"/>
              <a:ext cx="135909" cy="135909"/>
            </a:xfrm>
            <a:prstGeom prst="rect">
              <a:avLst/>
            </a:prstGeom>
            <a:solidFill>
              <a:srgbClr val="8778B6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0" name="TextBox 129">
              <a:extLst>
                <a:ext uri="{FF2B5EF4-FFF2-40B4-BE49-F238E27FC236}">
                  <a16:creationId xmlns:a16="http://schemas.microsoft.com/office/drawing/2014/main" id="{3CFF9393-D598-9142-8129-AEE08AD49C85}"/>
                </a:ext>
              </a:extLst>
            </p:cNvPr>
            <p:cNvSpPr txBox="1"/>
            <p:nvPr/>
          </p:nvSpPr>
          <p:spPr>
            <a:xfrm>
              <a:off x="9729284" y="4563145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021" name="Free Form 8">
            <a:extLst>
              <a:ext uri="{FF2B5EF4-FFF2-40B4-BE49-F238E27FC236}">
                <a16:creationId xmlns:a16="http://schemas.microsoft.com/office/drawing/2014/main" id="{F1B0FD5C-5A75-504B-B489-882798893382}"/>
              </a:ext>
            </a:extLst>
          </p:cNvPr>
          <p:cNvSpPr/>
          <p:nvPr/>
        </p:nvSpPr>
        <p:spPr>
          <a:xfrm>
            <a:off x="10638034" y="480291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22" name="TextBox 88">
            <a:extLst>
              <a:ext uri="{FF2B5EF4-FFF2-40B4-BE49-F238E27FC236}">
                <a16:creationId xmlns:a16="http://schemas.microsoft.com/office/drawing/2014/main" id="{5D2CCC2A-E6DA-0640-BCF1-3F9F83BB319B}"/>
              </a:ext>
            </a:extLst>
          </p:cNvPr>
          <p:cNvSpPr txBox="1"/>
          <p:nvPr/>
        </p:nvSpPr>
        <p:spPr>
          <a:xfrm>
            <a:off x="10345776" y="4726059"/>
            <a:ext cx="289398" cy="1262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Avrillé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102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10164099" y="4706753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24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10207322" y="4697447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02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9230679" y="5007434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2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9266262" y="5005120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7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027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5850376" y="519245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29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960158" y="514823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30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995984" y="5145923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053" name="Free Form 8">
            <a:extLst>
              <a:ext uri="{FF2B5EF4-FFF2-40B4-BE49-F238E27FC236}">
                <a16:creationId xmlns:a16="http://schemas.microsoft.com/office/drawing/2014/main" id="{2189FB62-F8B4-B642-8159-B7A27CF2993A}"/>
              </a:ext>
            </a:extLst>
          </p:cNvPr>
          <p:cNvSpPr/>
          <p:nvPr/>
        </p:nvSpPr>
        <p:spPr>
          <a:xfrm>
            <a:off x="8881205" y="2348261"/>
            <a:ext cx="71262" cy="68908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55" name="Free Form 8">
            <a:extLst>
              <a:ext uri="{FF2B5EF4-FFF2-40B4-BE49-F238E27FC236}">
                <a16:creationId xmlns:a16="http://schemas.microsoft.com/office/drawing/2014/main" id="{7D59372D-D454-5944-95A9-8B5E47A98B7C}"/>
              </a:ext>
            </a:extLst>
          </p:cNvPr>
          <p:cNvSpPr/>
          <p:nvPr/>
        </p:nvSpPr>
        <p:spPr>
          <a:xfrm>
            <a:off x="9646445" y="163758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56" name="TextBox 88">
            <a:extLst>
              <a:ext uri="{FF2B5EF4-FFF2-40B4-BE49-F238E27FC236}">
                <a16:creationId xmlns:a16="http://schemas.microsoft.com/office/drawing/2014/main" id="{C56DD399-746E-394A-AB1F-0C356A9BF597}"/>
              </a:ext>
            </a:extLst>
          </p:cNvPr>
          <p:cNvSpPr txBox="1"/>
          <p:nvPr/>
        </p:nvSpPr>
        <p:spPr>
          <a:xfrm>
            <a:off x="9798772" y="1604420"/>
            <a:ext cx="830859" cy="1184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 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Ferté</a:t>
            </a: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Bernard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1057" name="Free Form 8">
            <a:extLst>
              <a:ext uri="{FF2B5EF4-FFF2-40B4-BE49-F238E27FC236}">
                <a16:creationId xmlns:a16="http://schemas.microsoft.com/office/drawing/2014/main" id="{B899D970-D172-FC4B-8488-1C6CBF7A0BC6}"/>
              </a:ext>
            </a:extLst>
          </p:cNvPr>
          <p:cNvSpPr/>
          <p:nvPr/>
        </p:nvSpPr>
        <p:spPr>
          <a:xfrm>
            <a:off x="9457813" y="140491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59" name="Free Form 8">
            <a:extLst>
              <a:ext uri="{FF2B5EF4-FFF2-40B4-BE49-F238E27FC236}">
                <a16:creationId xmlns:a16="http://schemas.microsoft.com/office/drawing/2014/main" id="{DF9F4ADB-4604-6046-ABAC-8F2F26CF58E0}"/>
              </a:ext>
            </a:extLst>
          </p:cNvPr>
          <p:cNvSpPr/>
          <p:nvPr/>
        </p:nvSpPr>
        <p:spPr>
          <a:xfrm>
            <a:off x="9392062" y="308252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61" name="Free Form 8">
            <a:extLst>
              <a:ext uri="{FF2B5EF4-FFF2-40B4-BE49-F238E27FC236}">
                <a16:creationId xmlns:a16="http://schemas.microsoft.com/office/drawing/2014/main" id="{212988A0-CCD6-4F4D-B82D-2C9CB7FA0E28}"/>
              </a:ext>
            </a:extLst>
          </p:cNvPr>
          <p:cNvSpPr/>
          <p:nvPr/>
        </p:nvSpPr>
        <p:spPr>
          <a:xfrm>
            <a:off x="8508673" y="272193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63" name="Free Form 8">
            <a:extLst>
              <a:ext uri="{FF2B5EF4-FFF2-40B4-BE49-F238E27FC236}">
                <a16:creationId xmlns:a16="http://schemas.microsoft.com/office/drawing/2014/main" id="{F69DB1CD-E5FF-6646-9707-5A71D031FCDC}"/>
              </a:ext>
            </a:extLst>
          </p:cNvPr>
          <p:cNvSpPr/>
          <p:nvPr/>
        </p:nvSpPr>
        <p:spPr>
          <a:xfrm>
            <a:off x="8927519" y="207089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65" name="TextBox 88">
            <a:extLst>
              <a:ext uri="{FF2B5EF4-FFF2-40B4-BE49-F238E27FC236}">
                <a16:creationId xmlns:a16="http://schemas.microsoft.com/office/drawing/2014/main" id="{5682F4BC-2C8E-894D-9757-3E93F93F35B3}"/>
              </a:ext>
            </a:extLst>
          </p:cNvPr>
          <p:cNvSpPr txBox="1"/>
          <p:nvPr/>
        </p:nvSpPr>
        <p:spPr>
          <a:xfrm>
            <a:off x="8776009" y="2862533"/>
            <a:ext cx="490095" cy="1116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 </a:t>
            </a:r>
            <a:r>
              <a:rPr lang="en-US" sz="800" dirty="0" err="1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Flèche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1066" name="Free Form 8">
            <a:extLst>
              <a:ext uri="{FF2B5EF4-FFF2-40B4-BE49-F238E27FC236}">
                <a16:creationId xmlns:a16="http://schemas.microsoft.com/office/drawing/2014/main" id="{212988A0-CCD6-4F4D-B82D-2C9CB7FA0E28}"/>
              </a:ext>
            </a:extLst>
          </p:cNvPr>
          <p:cNvSpPr/>
          <p:nvPr/>
        </p:nvSpPr>
        <p:spPr>
          <a:xfrm>
            <a:off x="8676527" y="290883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67" name="Free Form 8">
            <a:extLst>
              <a:ext uri="{FF2B5EF4-FFF2-40B4-BE49-F238E27FC236}">
                <a16:creationId xmlns:a16="http://schemas.microsoft.com/office/drawing/2014/main" id="{2189FB62-F8B4-B642-8159-B7A27CF2993A}"/>
              </a:ext>
            </a:extLst>
          </p:cNvPr>
          <p:cNvSpPr/>
          <p:nvPr/>
        </p:nvSpPr>
        <p:spPr>
          <a:xfrm>
            <a:off x="9082914" y="235841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070" name="Groupe 106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258973" y="1296283"/>
            <a:ext cx="135897" cy="143945"/>
            <a:chOff x="575195" y="2488543"/>
            <a:chExt cx="135897" cy="143945"/>
          </a:xfrm>
        </p:grpSpPr>
        <p:sp>
          <p:nvSpPr>
            <p:cNvPr id="107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76" name="Groupe 107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603858" y="1598926"/>
            <a:ext cx="135897" cy="143945"/>
            <a:chOff x="575195" y="2488543"/>
            <a:chExt cx="135897" cy="143945"/>
          </a:xfrm>
        </p:grpSpPr>
        <p:sp>
          <p:nvSpPr>
            <p:cNvPr id="107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79" name="Groupe 107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050320" y="2007489"/>
            <a:ext cx="135897" cy="143614"/>
            <a:chOff x="-405985" y="2550990"/>
            <a:chExt cx="135897" cy="143614"/>
          </a:xfrm>
        </p:grpSpPr>
        <p:sp>
          <p:nvSpPr>
            <p:cNvPr id="108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-405985" y="2558707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-376372" y="2550990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82" name="Groupe 108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055940" y="2174785"/>
            <a:ext cx="135897" cy="143945"/>
            <a:chOff x="575195" y="2488543"/>
            <a:chExt cx="135897" cy="143945"/>
          </a:xfrm>
        </p:grpSpPr>
        <p:sp>
          <p:nvSpPr>
            <p:cNvPr id="108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85" name="Groupe 108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203525" y="2342557"/>
            <a:ext cx="135897" cy="136898"/>
            <a:chOff x="120295" y="2472841"/>
            <a:chExt cx="135897" cy="136898"/>
          </a:xfrm>
        </p:grpSpPr>
        <p:sp>
          <p:nvSpPr>
            <p:cNvPr id="108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120295" y="2473842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152249" y="2472841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88" name="Groupe 108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697893" y="2281836"/>
            <a:ext cx="135897" cy="143945"/>
            <a:chOff x="575195" y="2488543"/>
            <a:chExt cx="135897" cy="143945"/>
          </a:xfrm>
        </p:grpSpPr>
        <p:sp>
          <p:nvSpPr>
            <p:cNvPr id="108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622019" y="2678805"/>
            <a:ext cx="135897" cy="135897"/>
            <a:chOff x="84343" y="2493441"/>
            <a:chExt cx="135897" cy="135897"/>
          </a:xfrm>
        </p:grpSpPr>
        <p:sp>
          <p:nvSpPr>
            <p:cNvPr id="109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84343" y="249344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115893" y="2494644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94" name="Groupe 109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246504" y="2841002"/>
            <a:ext cx="135897" cy="143945"/>
            <a:chOff x="575195" y="2488543"/>
            <a:chExt cx="135897" cy="143945"/>
          </a:xfrm>
        </p:grpSpPr>
        <p:sp>
          <p:nvSpPr>
            <p:cNvPr id="109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097" name="Groupe 109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503156" y="3066095"/>
            <a:ext cx="135897" cy="143945"/>
            <a:chOff x="575195" y="2488543"/>
            <a:chExt cx="135897" cy="143945"/>
          </a:xfrm>
        </p:grpSpPr>
        <p:sp>
          <p:nvSpPr>
            <p:cNvPr id="109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sp>
        <p:nvSpPr>
          <p:cNvPr id="471" name="Free Form 147">
            <a:extLst>
              <a:ext uri="{FF2B5EF4-FFF2-40B4-BE49-F238E27FC236}">
                <a16:creationId xmlns:a16="http://schemas.microsoft.com/office/drawing/2014/main" id="{85A35A24-8904-4448-805F-D58510DE860C}"/>
              </a:ext>
            </a:extLst>
          </p:cNvPr>
          <p:cNvSpPr/>
          <p:nvPr/>
        </p:nvSpPr>
        <p:spPr>
          <a:xfrm rot="16200000">
            <a:off x="9206351" y="1139691"/>
            <a:ext cx="1217865" cy="376470"/>
          </a:xfrm>
          <a:custGeom>
            <a:avLst/>
            <a:gdLst/>
            <a:ahLst/>
            <a:cxnLst/>
            <a:rect l="0" t="0" r="0" b="0"/>
            <a:pathLst>
              <a:path w="2000588">
                <a:moveTo>
                  <a:pt x="2000588" y="0"/>
                </a:moveTo>
                <a:lnTo>
                  <a:pt x="0" y="0"/>
                </a:lnTo>
              </a:path>
            </a:pathLst>
          </a:custGeom>
          <a:noFill/>
          <a:ln w="8763" cap="flat" cmpd="sng">
            <a:solidFill>
              <a:srgbClr val="642C86">
                <a:alpha val="100000"/>
              </a:srgbClr>
            </a:solidFill>
            <a:prstDash val="solid"/>
            <a:miter lim="800000"/>
            <a:headEnd type="oval" w="sm" len="sm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76" name="TextBox 82">
            <a:extLst>
              <a:ext uri="{FF2B5EF4-FFF2-40B4-BE49-F238E27FC236}">
                <a16:creationId xmlns:a16="http://schemas.microsoft.com/office/drawing/2014/main" id="{C36AC8CB-CDE0-6649-A2D5-642BCAAA2C23}"/>
              </a:ext>
            </a:extLst>
          </p:cNvPr>
          <p:cNvSpPr txBox="1"/>
          <p:nvPr/>
        </p:nvSpPr>
        <p:spPr>
          <a:xfrm>
            <a:off x="9152029" y="389000"/>
            <a:ext cx="1768923" cy="349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Sarthe</a:t>
            </a:r>
            <a:endParaRPr sz="1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7" name="Free Form 8">
            <a:extLst>
              <a:ext uri="{FF2B5EF4-FFF2-40B4-BE49-F238E27FC236}">
                <a16:creationId xmlns:a16="http://schemas.microsoft.com/office/drawing/2014/main" id="{FF595D18-F79A-0846-802D-96B1E90C65AA}"/>
              </a:ext>
            </a:extLst>
          </p:cNvPr>
          <p:cNvSpPr/>
          <p:nvPr/>
        </p:nvSpPr>
        <p:spPr>
          <a:xfrm>
            <a:off x="7686230" y="130373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81" name="TextBox 88">
            <a:extLst>
              <a:ext uri="{FF2B5EF4-FFF2-40B4-BE49-F238E27FC236}">
                <a16:creationId xmlns:a16="http://schemas.microsoft.com/office/drawing/2014/main" id="{295FEBDD-1620-984B-BBA2-1A55F6EB8D37}"/>
              </a:ext>
            </a:extLst>
          </p:cNvPr>
          <p:cNvSpPr txBox="1"/>
          <p:nvPr/>
        </p:nvSpPr>
        <p:spPr>
          <a:xfrm>
            <a:off x="7819947" y="1279905"/>
            <a:ext cx="557745" cy="8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Mayenne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273266" y="1251975"/>
            <a:ext cx="135897" cy="143945"/>
            <a:chOff x="575195" y="2488543"/>
            <a:chExt cx="135897" cy="143945"/>
          </a:xfrm>
        </p:grpSpPr>
        <p:sp>
          <p:nvSpPr>
            <p:cNvPr id="49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493" name="Groupe 49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400594" y="1913239"/>
            <a:ext cx="141988" cy="143945"/>
            <a:chOff x="565669" y="2488543"/>
            <a:chExt cx="141988" cy="143945"/>
          </a:xfrm>
        </p:grpSpPr>
        <p:sp>
          <p:nvSpPr>
            <p:cNvPr id="49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65669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497" name="Groupe 49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778561" y="2683340"/>
            <a:ext cx="135897" cy="143945"/>
            <a:chOff x="575195" y="2488543"/>
            <a:chExt cx="135897" cy="143945"/>
          </a:xfrm>
        </p:grpSpPr>
        <p:sp>
          <p:nvSpPr>
            <p:cNvPr id="49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sp>
        <p:nvSpPr>
          <p:cNvPr id="511" name="Free Form 8">
            <a:extLst>
              <a:ext uri="{FF2B5EF4-FFF2-40B4-BE49-F238E27FC236}">
                <a16:creationId xmlns:a16="http://schemas.microsoft.com/office/drawing/2014/main" id="{EF3B3EAF-63D6-0843-AD18-91228913018D}"/>
              </a:ext>
            </a:extLst>
          </p:cNvPr>
          <p:cNvSpPr/>
          <p:nvPr/>
        </p:nvSpPr>
        <p:spPr>
          <a:xfrm>
            <a:off x="7942797" y="273180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516" name="Groupe 51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061730" y="5003415"/>
            <a:ext cx="135897" cy="143945"/>
            <a:chOff x="575195" y="2488543"/>
            <a:chExt cx="135897" cy="143945"/>
          </a:xfrm>
        </p:grpSpPr>
        <p:sp>
          <p:nvSpPr>
            <p:cNvPr id="51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19" name="Groupe 51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502447" y="4030107"/>
            <a:ext cx="135897" cy="143945"/>
            <a:chOff x="575195" y="2488543"/>
            <a:chExt cx="135897" cy="143945"/>
          </a:xfrm>
        </p:grpSpPr>
        <p:sp>
          <p:nvSpPr>
            <p:cNvPr id="52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32" name="Groupe 53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013629" y="4699729"/>
            <a:ext cx="135897" cy="143945"/>
            <a:chOff x="575195" y="2488543"/>
            <a:chExt cx="135897" cy="143945"/>
          </a:xfrm>
        </p:grpSpPr>
        <p:sp>
          <p:nvSpPr>
            <p:cNvPr id="53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35" name="Groupe 53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973269" y="4473108"/>
            <a:ext cx="135897" cy="143945"/>
            <a:chOff x="575195" y="2488543"/>
            <a:chExt cx="135897" cy="143945"/>
          </a:xfrm>
        </p:grpSpPr>
        <p:sp>
          <p:nvSpPr>
            <p:cNvPr id="53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38" name="Groupe 53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592687" y="2867165"/>
            <a:ext cx="135897" cy="143945"/>
            <a:chOff x="575195" y="2488543"/>
            <a:chExt cx="135897" cy="143945"/>
          </a:xfrm>
        </p:grpSpPr>
        <p:sp>
          <p:nvSpPr>
            <p:cNvPr id="53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43" name="Groupe 54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137908" y="3738697"/>
            <a:ext cx="135897" cy="143945"/>
            <a:chOff x="575195" y="2488543"/>
            <a:chExt cx="135897" cy="143945"/>
          </a:xfrm>
        </p:grpSpPr>
        <p:sp>
          <p:nvSpPr>
            <p:cNvPr id="54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55" name="Groupe 55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674935" y="1822895"/>
            <a:ext cx="135897" cy="143945"/>
            <a:chOff x="575195" y="2488543"/>
            <a:chExt cx="135897" cy="143945"/>
          </a:xfrm>
        </p:grpSpPr>
        <p:sp>
          <p:nvSpPr>
            <p:cNvPr id="55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72" name="Groupe 57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203276" y="2253442"/>
            <a:ext cx="135897" cy="143945"/>
            <a:chOff x="575195" y="2488543"/>
            <a:chExt cx="135897" cy="143945"/>
          </a:xfrm>
        </p:grpSpPr>
        <p:sp>
          <p:nvSpPr>
            <p:cNvPr id="57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75" name="Groupe 57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589182" y="2499514"/>
            <a:ext cx="135897" cy="143945"/>
            <a:chOff x="575195" y="2488543"/>
            <a:chExt cx="135897" cy="143945"/>
          </a:xfrm>
        </p:grpSpPr>
        <p:sp>
          <p:nvSpPr>
            <p:cNvPr id="57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78" name="Groupe 57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3276812" y="1981795"/>
            <a:ext cx="135897" cy="143945"/>
            <a:chOff x="575195" y="2488543"/>
            <a:chExt cx="135897" cy="143945"/>
          </a:xfrm>
        </p:grpSpPr>
        <p:sp>
          <p:nvSpPr>
            <p:cNvPr id="57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83" name="Groupe 58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440582" y="1252586"/>
            <a:ext cx="135897" cy="143945"/>
            <a:chOff x="575195" y="2488543"/>
            <a:chExt cx="135897" cy="143945"/>
          </a:xfrm>
        </p:grpSpPr>
        <p:sp>
          <p:nvSpPr>
            <p:cNvPr id="58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98" name="Groupe 59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549819" y="1912348"/>
            <a:ext cx="135897" cy="143945"/>
            <a:chOff x="575195" y="2488543"/>
            <a:chExt cx="135897" cy="143945"/>
          </a:xfrm>
        </p:grpSpPr>
        <p:sp>
          <p:nvSpPr>
            <p:cNvPr id="60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770697" y="1602368"/>
            <a:ext cx="135897" cy="143945"/>
            <a:chOff x="575195" y="2488543"/>
            <a:chExt cx="135897" cy="143945"/>
          </a:xfrm>
        </p:grpSpPr>
        <p:sp>
          <p:nvSpPr>
            <p:cNvPr id="61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27" name="Groupe 62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214857" y="2173865"/>
            <a:ext cx="135897" cy="143945"/>
            <a:chOff x="575195" y="2488543"/>
            <a:chExt cx="135897" cy="143945"/>
          </a:xfrm>
        </p:grpSpPr>
        <p:sp>
          <p:nvSpPr>
            <p:cNvPr id="62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66" name="Groupe 66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776026" y="2677733"/>
            <a:ext cx="135897" cy="143945"/>
            <a:chOff x="575195" y="2488543"/>
            <a:chExt cx="135897" cy="143945"/>
          </a:xfrm>
        </p:grpSpPr>
        <p:sp>
          <p:nvSpPr>
            <p:cNvPr id="67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74" name="Groupe 67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400161" y="2838712"/>
            <a:ext cx="135897" cy="143945"/>
            <a:chOff x="575195" y="2488543"/>
            <a:chExt cx="135897" cy="143945"/>
          </a:xfrm>
        </p:grpSpPr>
        <p:sp>
          <p:nvSpPr>
            <p:cNvPr id="67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77" name="Groupe 67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617936" y="2678768"/>
            <a:ext cx="135897" cy="143945"/>
            <a:chOff x="575195" y="2488543"/>
            <a:chExt cx="135897" cy="143945"/>
          </a:xfrm>
        </p:grpSpPr>
        <p:sp>
          <p:nvSpPr>
            <p:cNvPr id="67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81" name="Groupe 68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649244" y="4028328"/>
            <a:ext cx="135897" cy="143945"/>
            <a:chOff x="575195" y="2488543"/>
            <a:chExt cx="135897" cy="143945"/>
          </a:xfrm>
        </p:grpSpPr>
        <p:sp>
          <p:nvSpPr>
            <p:cNvPr id="68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686" name="Groupe 68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430340" y="2860452"/>
            <a:ext cx="135897" cy="143945"/>
            <a:chOff x="575195" y="2488543"/>
            <a:chExt cx="135897" cy="143945"/>
          </a:xfrm>
        </p:grpSpPr>
        <p:sp>
          <p:nvSpPr>
            <p:cNvPr id="68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515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496841" y="551773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1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6604759" y="5472744"/>
            <a:ext cx="1076372" cy="1272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 Roche-sur-Yon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547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034187" y="592958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49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5061274" y="5885591"/>
            <a:ext cx="1076372" cy="1272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Les Sables 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d’Olonne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551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5581631" y="493377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59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5162008" y="4879638"/>
            <a:ext cx="448559" cy="1039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Challans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561" name="TextBox 82">
            <a:extLst>
              <a:ext uri="{FF2B5EF4-FFF2-40B4-BE49-F238E27FC236}">
                <a16:creationId xmlns:a16="http://schemas.microsoft.com/office/drawing/2014/main" id="{3772DE7B-E1F3-CE40-849A-8425619C654A}"/>
              </a:ext>
            </a:extLst>
          </p:cNvPr>
          <p:cNvSpPr txBox="1"/>
          <p:nvPr/>
        </p:nvSpPr>
        <p:spPr>
          <a:xfrm>
            <a:off x="5045415" y="6449975"/>
            <a:ext cx="993476" cy="349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>
              <a:defRPr lang="fr-FR"/>
            </a:defPPr>
            <a:lvl1pPr indent="76200">
              <a:lnSpc>
                <a:spcPts val="2279"/>
              </a:lnSpc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Wigrum" charset="77"/>
                <a:cs typeface="Arial" panose="020B060402020202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Vendée</a:t>
            </a:r>
            <a:endParaRPr sz="1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3" name="Free Form 147">
            <a:extLst>
              <a:ext uri="{FF2B5EF4-FFF2-40B4-BE49-F238E27FC236}">
                <a16:creationId xmlns:a16="http://schemas.microsoft.com/office/drawing/2014/main" id="{3119FC1B-50AF-B34C-B3DE-D34AE79C62B3}"/>
              </a:ext>
            </a:extLst>
          </p:cNvPr>
          <p:cNvSpPr/>
          <p:nvPr/>
        </p:nvSpPr>
        <p:spPr>
          <a:xfrm rot="8544467">
            <a:off x="6008387" y="6095707"/>
            <a:ext cx="1371021" cy="204562"/>
          </a:xfrm>
          <a:custGeom>
            <a:avLst/>
            <a:gdLst/>
            <a:ahLst/>
            <a:cxnLst/>
            <a:rect l="0" t="0" r="0" b="0"/>
            <a:pathLst>
              <a:path w="2000588">
                <a:moveTo>
                  <a:pt x="2000588" y="0"/>
                </a:moveTo>
                <a:lnTo>
                  <a:pt x="0" y="0"/>
                </a:lnTo>
              </a:path>
            </a:pathLst>
          </a:custGeom>
          <a:noFill/>
          <a:ln w="8763" cap="flat" cmpd="sng">
            <a:solidFill>
              <a:srgbClr val="642C86">
                <a:alpha val="100000"/>
              </a:srgbClr>
            </a:solidFill>
            <a:prstDash val="solid"/>
            <a:miter lim="800000"/>
            <a:headEnd type="oval" w="sm" len="sm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5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724152" y="486536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7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6281669" y="4811226"/>
            <a:ext cx="448559" cy="1039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Montaigu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569" name="Groupe 56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743157" y="5884612"/>
            <a:ext cx="135897" cy="143945"/>
            <a:chOff x="575195" y="2488543"/>
            <a:chExt cx="135897" cy="143945"/>
          </a:xfrm>
        </p:grpSpPr>
        <p:sp>
          <p:nvSpPr>
            <p:cNvPr id="57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587" name="Groupe 58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894715" y="5881244"/>
            <a:ext cx="135897" cy="143945"/>
            <a:chOff x="575195" y="2488543"/>
            <a:chExt cx="135897" cy="143945"/>
          </a:xfrm>
        </p:grpSpPr>
        <p:sp>
          <p:nvSpPr>
            <p:cNvPr id="58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695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519992" y="613267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96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977760" y="610680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97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496840" y="620206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21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167879" y="591235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22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004917" y="581945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26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5729274" y="554836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33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5486322" y="521248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34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5114986" y="469563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38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467193" y="511546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42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296611" y="48294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46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264024" y="515448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47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724152" y="52403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58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523686" y="521893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81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556345" y="546843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94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7620315" y="573317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681468" y="4870740"/>
            <a:ext cx="135897" cy="143945"/>
            <a:chOff x="575195" y="2488543"/>
            <a:chExt cx="135897" cy="143945"/>
          </a:xfrm>
        </p:grpSpPr>
        <p:sp>
          <p:nvSpPr>
            <p:cNvPr id="79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799" name="Groupe 79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833026" y="4867372"/>
            <a:ext cx="135897" cy="143945"/>
            <a:chOff x="575195" y="2488543"/>
            <a:chExt cx="135897" cy="143945"/>
          </a:xfrm>
        </p:grpSpPr>
        <p:sp>
          <p:nvSpPr>
            <p:cNvPr id="80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08" name="Groupe 80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814978" y="4713916"/>
            <a:ext cx="135897" cy="143945"/>
            <a:chOff x="575195" y="2488543"/>
            <a:chExt cx="135897" cy="143945"/>
          </a:xfrm>
        </p:grpSpPr>
        <p:sp>
          <p:nvSpPr>
            <p:cNvPr id="81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12" name="Groupe 81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966536" y="4715311"/>
            <a:ext cx="135897" cy="143945"/>
            <a:chOff x="575195" y="2488543"/>
            <a:chExt cx="135897" cy="143945"/>
          </a:xfrm>
        </p:grpSpPr>
        <p:sp>
          <p:nvSpPr>
            <p:cNvPr id="81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24" name="Groupe 82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114320" y="5142256"/>
            <a:ext cx="135897" cy="143945"/>
            <a:chOff x="575195" y="2488543"/>
            <a:chExt cx="135897" cy="143945"/>
          </a:xfrm>
        </p:grpSpPr>
        <p:sp>
          <p:nvSpPr>
            <p:cNvPr id="82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30" name="Groupe 82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265878" y="5138888"/>
            <a:ext cx="135897" cy="143945"/>
            <a:chOff x="575195" y="2488543"/>
            <a:chExt cx="135897" cy="143945"/>
          </a:xfrm>
        </p:grpSpPr>
        <p:sp>
          <p:nvSpPr>
            <p:cNvPr id="83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33" name="Groupe 83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423029" y="5518114"/>
            <a:ext cx="135897" cy="143945"/>
            <a:chOff x="575195" y="2488543"/>
            <a:chExt cx="135897" cy="143945"/>
          </a:xfrm>
        </p:grpSpPr>
        <p:sp>
          <p:nvSpPr>
            <p:cNvPr id="83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43" name="Groupe 84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574587" y="5514746"/>
            <a:ext cx="135897" cy="143945"/>
            <a:chOff x="575195" y="2488543"/>
            <a:chExt cx="135897" cy="143945"/>
          </a:xfrm>
        </p:grpSpPr>
        <p:sp>
          <p:nvSpPr>
            <p:cNvPr id="84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46" name="Groupe 84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175660" y="5478947"/>
            <a:ext cx="135897" cy="143945"/>
            <a:chOff x="575195" y="2488543"/>
            <a:chExt cx="135897" cy="143945"/>
          </a:xfrm>
        </p:grpSpPr>
        <p:sp>
          <p:nvSpPr>
            <p:cNvPr id="85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3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854" name="Groupe 85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327218" y="5475579"/>
            <a:ext cx="135897" cy="143945"/>
            <a:chOff x="575195" y="2488543"/>
            <a:chExt cx="135897" cy="143945"/>
          </a:xfrm>
        </p:grpSpPr>
        <p:sp>
          <p:nvSpPr>
            <p:cNvPr id="85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841607" y="5714993"/>
            <a:ext cx="135897" cy="143945"/>
            <a:chOff x="575195" y="2488543"/>
            <a:chExt cx="135897" cy="143945"/>
          </a:xfrm>
        </p:grpSpPr>
        <p:sp>
          <p:nvSpPr>
            <p:cNvPr id="93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51" name="Groupe 95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270654" y="5853799"/>
            <a:ext cx="135897" cy="143945"/>
            <a:chOff x="575195" y="2488543"/>
            <a:chExt cx="135897" cy="143945"/>
          </a:xfrm>
        </p:grpSpPr>
        <p:sp>
          <p:nvSpPr>
            <p:cNvPr id="95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56" name="Groupe 95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369982" y="6277417"/>
            <a:ext cx="135897" cy="143945"/>
            <a:chOff x="575195" y="2488543"/>
            <a:chExt cx="135897" cy="143945"/>
          </a:xfrm>
        </p:grpSpPr>
        <p:sp>
          <p:nvSpPr>
            <p:cNvPr id="95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59" name="Groupe 95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865713" y="6189939"/>
            <a:ext cx="135897" cy="143945"/>
            <a:chOff x="575195" y="2488543"/>
            <a:chExt cx="135897" cy="143945"/>
          </a:xfrm>
        </p:grpSpPr>
        <p:sp>
          <p:nvSpPr>
            <p:cNvPr id="96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63" name="Groupe 96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017271" y="6191334"/>
            <a:ext cx="135897" cy="143945"/>
            <a:chOff x="575195" y="2488543"/>
            <a:chExt cx="135897" cy="143945"/>
          </a:xfrm>
        </p:grpSpPr>
        <p:sp>
          <p:nvSpPr>
            <p:cNvPr id="96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69" name="Groupe 96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624228" y="6076909"/>
            <a:ext cx="135897" cy="143945"/>
            <a:chOff x="575195" y="2488543"/>
            <a:chExt cx="135897" cy="143945"/>
          </a:xfrm>
        </p:grpSpPr>
        <p:sp>
          <p:nvSpPr>
            <p:cNvPr id="97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73" name="Groupe 97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775786" y="6078304"/>
            <a:ext cx="135897" cy="143945"/>
            <a:chOff x="575195" y="2488543"/>
            <a:chExt cx="135897" cy="143945"/>
          </a:xfrm>
        </p:grpSpPr>
        <p:sp>
          <p:nvSpPr>
            <p:cNvPr id="97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81" name="Groupe 98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724547" y="5688722"/>
            <a:ext cx="135897" cy="143945"/>
            <a:chOff x="575195" y="2488543"/>
            <a:chExt cx="135897" cy="143945"/>
          </a:xfrm>
        </p:grpSpPr>
        <p:sp>
          <p:nvSpPr>
            <p:cNvPr id="98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001" name="TextBox 103">
            <a:extLst>
              <a:ext uri="{FF2B5EF4-FFF2-40B4-BE49-F238E27FC236}">
                <a16:creationId xmlns:a16="http://schemas.microsoft.com/office/drawing/2014/main" id="{8107E18B-7849-C94B-8BB1-7219D78859BA}"/>
              </a:ext>
            </a:extLst>
          </p:cNvPr>
          <p:cNvSpPr txBox="1"/>
          <p:nvPr/>
        </p:nvSpPr>
        <p:spPr>
          <a:xfrm>
            <a:off x="7915149" y="5690117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 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1002" name="Groupe 100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649774" y="5409713"/>
            <a:ext cx="135897" cy="143945"/>
            <a:chOff x="575195" y="2488543"/>
            <a:chExt cx="135897" cy="143945"/>
          </a:xfrm>
        </p:grpSpPr>
        <p:sp>
          <p:nvSpPr>
            <p:cNvPr id="100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05" name="Groupe 100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801332" y="5411108"/>
            <a:ext cx="135897" cy="143945"/>
            <a:chOff x="575195" y="2488543"/>
            <a:chExt cx="135897" cy="143945"/>
          </a:xfrm>
        </p:grpSpPr>
        <p:sp>
          <p:nvSpPr>
            <p:cNvPr id="100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08" name="Groupe 100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630678" y="5161391"/>
            <a:ext cx="135897" cy="143945"/>
            <a:chOff x="575195" y="2488543"/>
            <a:chExt cx="135897" cy="143945"/>
          </a:xfrm>
        </p:grpSpPr>
        <p:sp>
          <p:nvSpPr>
            <p:cNvPr id="100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11" name="Groupe 101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782236" y="5162786"/>
            <a:ext cx="135897" cy="143945"/>
            <a:chOff x="575195" y="2488543"/>
            <a:chExt cx="135897" cy="143945"/>
          </a:xfrm>
        </p:grpSpPr>
        <p:sp>
          <p:nvSpPr>
            <p:cNvPr id="101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42" name="Groupe 104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392886" y="4792324"/>
            <a:ext cx="135897" cy="143945"/>
            <a:chOff x="575195" y="2488543"/>
            <a:chExt cx="135897" cy="143945"/>
          </a:xfrm>
        </p:grpSpPr>
        <p:sp>
          <p:nvSpPr>
            <p:cNvPr id="104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48" name="Groupe 104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054300" y="4971037"/>
            <a:ext cx="135897" cy="143945"/>
            <a:chOff x="575195" y="2488543"/>
            <a:chExt cx="135897" cy="143945"/>
          </a:xfrm>
        </p:grpSpPr>
        <p:sp>
          <p:nvSpPr>
            <p:cNvPr id="104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51" name="Groupe 105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205858" y="4972432"/>
            <a:ext cx="135897" cy="143945"/>
            <a:chOff x="575195" y="2488543"/>
            <a:chExt cx="135897" cy="143945"/>
          </a:xfrm>
        </p:grpSpPr>
        <p:sp>
          <p:nvSpPr>
            <p:cNvPr id="105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64" name="Groupe 106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733915" y="5322222"/>
            <a:ext cx="135897" cy="143945"/>
            <a:chOff x="575195" y="2488543"/>
            <a:chExt cx="135897" cy="143945"/>
          </a:xfrm>
        </p:grpSpPr>
        <p:sp>
          <p:nvSpPr>
            <p:cNvPr id="106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73" name="Groupe 107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885473" y="5323617"/>
            <a:ext cx="135897" cy="143945"/>
            <a:chOff x="575195" y="2488543"/>
            <a:chExt cx="135897" cy="143945"/>
          </a:xfrm>
        </p:grpSpPr>
        <p:sp>
          <p:nvSpPr>
            <p:cNvPr id="107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00" name="Groupe 109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583463" y="5055983"/>
            <a:ext cx="135897" cy="143945"/>
            <a:chOff x="575195" y="2488543"/>
            <a:chExt cx="135897" cy="143945"/>
          </a:xfrm>
        </p:grpSpPr>
        <p:sp>
          <p:nvSpPr>
            <p:cNvPr id="110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06" name="Groupe 110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981630" y="4866189"/>
            <a:ext cx="135897" cy="143945"/>
            <a:chOff x="575195" y="2488543"/>
            <a:chExt cx="135897" cy="143945"/>
          </a:xfrm>
        </p:grpSpPr>
        <p:sp>
          <p:nvSpPr>
            <p:cNvPr id="110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020667" y="5475275"/>
            <a:ext cx="135897" cy="143945"/>
            <a:chOff x="575195" y="2488543"/>
            <a:chExt cx="135897" cy="143945"/>
          </a:xfrm>
        </p:grpSpPr>
        <p:sp>
          <p:nvSpPr>
            <p:cNvPr id="111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15" name="Groupe 111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268036" y="5521789"/>
            <a:ext cx="135897" cy="143945"/>
            <a:chOff x="575195" y="2488543"/>
            <a:chExt cx="135897" cy="143945"/>
          </a:xfrm>
        </p:grpSpPr>
        <p:sp>
          <p:nvSpPr>
            <p:cNvPr id="111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18" name="Groupe 111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421102" y="5861047"/>
            <a:ext cx="135897" cy="143945"/>
            <a:chOff x="575195" y="2488543"/>
            <a:chExt cx="135897" cy="143945"/>
          </a:xfrm>
        </p:grpSpPr>
        <p:sp>
          <p:nvSpPr>
            <p:cNvPr id="111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21" name="Groupe 112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808629" y="4803143"/>
            <a:ext cx="135897" cy="143945"/>
            <a:chOff x="575195" y="2488543"/>
            <a:chExt cx="135897" cy="143945"/>
          </a:xfrm>
        </p:grpSpPr>
        <p:sp>
          <p:nvSpPr>
            <p:cNvPr id="112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955683" y="4801706"/>
            <a:ext cx="135897" cy="143945"/>
            <a:chOff x="575195" y="2488543"/>
            <a:chExt cx="135897" cy="143945"/>
          </a:xfrm>
        </p:grpSpPr>
        <p:sp>
          <p:nvSpPr>
            <p:cNvPr id="112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27" name="Groupe 112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107241" y="4798338"/>
            <a:ext cx="135897" cy="143945"/>
            <a:chOff x="575195" y="2488543"/>
            <a:chExt cx="135897" cy="143945"/>
          </a:xfrm>
        </p:grpSpPr>
        <p:sp>
          <p:nvSpPr>
            <p:cNvPr id="112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39" name="Groupe 113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355211" y="4972432"/>
            <a:ext cx="135897" cy="143945"/>
            <a:chOff x="575195" y="2488543"/>
            <a:chExt cx="135897" cy="143945"/>
          </a:xfrm>
        </p:grpSpPr>
        <p:sp>
          <p:nvSpPr>
            <p:cNvPr id="114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42" name="Groupe 114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929026" y="6079749"/>
            <a:ext cx="135897" cy="143945"/>
            <a:chOff x="575195" y="2488543"/>
            <a:chExt cx="135897" cy="143945"/>
          </a:xfrm>
        </p:grpSpPr>
        <p:sp>
          <p:nvSpPr>
            <p:cNvPr id="114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45" name="Groupe 114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10368484" y="2173865"/>
            <a:ext cx="135897" cy="143945"/>
            <a:chOff x="575195" y="2488543"/>
            <a:chExt cx="135897" cy="143945"/>
          </a:xfrm>
        </p:grpSpPr>
        <p:sp>
          <p:nvSpPr>
            <p:cNvPr id="114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49" name="Groupe 114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699785" y="1910759"/>
            <a:ext cx="135897" cy="143945"/>
            <a:chOff x="575195" y="2488543"/>
            <a:chExt cx="135897" cy="143945"/>
          </a:xfrm>
        </p:grpSpPr>
        <p:sp>
          <p:nvSpPr>
            <p:cNvPr id="115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58" name="Free Form 8">
            <a:extLst>
              <a:ext uri="{FF2B5EF4-FFF2-40B4-BE49-F238E27FC236}">
                <a16:creationId xmlns:a16="http://schemas.microsoft.com/office/drawing/2014/main" id="{E2310C18-B048-584D-9FDB-E289ACEC4A0D}"/>
              </a:ext>
            </a:extLst>
          </p:cNvPr>
          <p:cNvSpPr/>
          <p:nvPr/>
        </p:nvSpPr>
        <p:spPr>
          <a:xfrm>
            <a:off x="7434335" y="296362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59" name="TextBox 88">
            <a:extLst>
              <a:ext uri="{FF2B5EF4-FFF2-40B4-BE49-F238E27FC236}">
                <a16:creationId xmlns:a16="http://schemas.microsoft.com/office/drawing/2014/main" id="{279C8C37-E8C9-5A4F-ADDF-DC6E658E8D8C}"/>
              </a:ext>
            </a:extLst>
          </p:cNvPr>
          <p:cNvSpPr txBox="1"/>
          <p:nvPr/>
        </p:nvSpPr>
        <p:spPr>
          <a:xfrm>
            <a:off x="7148548" y="2902529"/>
            <a:ext cx="342746" cy="95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Segré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1160" name="Groupe 115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838961" y="2886198"/>
            <a:ext cx="135897" cy="143945"/>
            <a:chOff x="575195" y="2488543"/>
            <a:chExt cx="135897" cy="143945"/>
          </a:xfrm>
        </p:grpSpPr>
        <p:sp>
          <p:nvSpPr>
            <p:cNvPr id="116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163" name="Groupe 116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992618" y="2883908"/>
            <a:ext cx="135897" cy="143945"/>
            <a:chOff x="575195" y="2488543"/>
            <a:chExt cx="135897" cy="143945"/>
          </a:xfrm>
        </p:grpSpPr>
        <p:sp>
          <p:nvSpPr>
            <p:cNvPr id="116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66" name="Free Form 8">
            <a:extLst>
              <a:ext uri="{FF2B5EF4-FFF2-40B4-BE49-F238E27FC236}">
                <a16:creationId xmlns:a16="http://schemas.microsoft.com/office/drawing/2014/main" id="{95DB2E3E-83FA-E847-9F5C-A24D954E5510}"/>
              </a:ext>
            </a:extLst>
          </p:cNvPr>
          <p:cNvSpPr/>
          <p:nvPr/>
        </p:nvSpPr>
        <p:spPr>
          <a:xfrm>
            <a:off x="8614680" y="375266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67" name="Groupe 116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308554" y="3701935"/>
            <a:ext cx="135897" cy="143945"/>
            <a:chOff x="575195" y="2488543"/>
            <a:chExt cx="135897" cy="143945"/>
          </a:xfrm>
        </p:grpSpPr>
        <p:sp>
          <p:nvSpPr>
            <p:cNvPr id="116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173" name="Groupe 117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462211" y="3699645"/>
            <a:ext cx="135897" cy="143945"/>
            <a:chOff x="575195" y="2488543"/>
            <a:chExt cx="135897" cy="143945"/>
          </a:xfrm>
        </p:grpSpPr>
        <p:sp>
          <p:nvSpPr>
            <p:cNvPr id="117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76" name="Free Form 8">
            <a:extLst>
              <a:ext uri="{FF2B5EF4-FFF2-40B4-BE49-F238E27FC236}">
                <a16:creationId xmlns:a16="http://schemas.microsoft.com/office/drawing/2014/main" id="{212988A0-CCD6-4F4D-B82D-2C9CB7FA0E28}"/>
              </a:ext>
            </a:extLst>
          </p:cNvPr>
          <p:cNvSpPr/>
          <p:nvPr/>
        </p:nvSpPr>
        <p:spPr>
          <a:xfrm>
            <a:off x="8642360" y="444226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77" name="Groupe 117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755706" y="4399136"/>
            <a:ext cx="135897" cy="135897"/>
            <a:chOff x="84343" y="2493441"/>
            <a:chExt cx="135897" cy="135897"/>
          </a:xfrm>
        </p:grpSpPr>
        <p:sp>
          <p:nvSpPr>
            <p:cNvPr id="117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84343" y="249344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115893" y="2494644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180" name="Groupe 117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909713" y="4398064"/>
            <a:ext cx="135897" cy="143945"/>
            <a:chOff x="575195" y="2488543"/>
            <a:chExt cx="135897" cy="143945"/>
          </a:xfrm>
        </p:grpSpPr>
        <p:sp>
          <p:nvSpPr>
            <p:cNvPr id="118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8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83" name="Free Form 8">
            <a:extLst>
              <a:ext uri="{FF2B5EF4-FFF2-40B4-BE49-F238E27FC236}">
                <a16:creationId xmlns:a16="http://schemas.microsoft.com/office/drawing/2014/main" id="{BF05880C-ED7F-5A47-A38F-B10F83E0E42B}"/>
              </a:ext>
            </a:extLst>
          </p:cNvPr>
          <p:cNvSpPr/>
          <p:nvPr/>
        </p:nvSpPr>
        <p:spPr>
          <a:xfrm>
            <a:off x="6892125" y="427228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84" name="Groupe 118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981471" y="4214132"/>
            <a:ext cx="135897" cy="143945"/>
            <a:chOff x="575195" y="2488543"/>
            <a:chExt cx="135897" cy="143945"/>
          </a:xfrm>
        </p:grpSpPr>
        <p:sp>
          <p:nvSpPr>
            <p:cNvPr id="118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8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sp>
        <p:nvSpPr>
          <p:cNvPr id="1187" name="Free Form 8">
            <a:extLst>
              <a:ext uri="{FF2B5EF4-FFF2-40B4-BE49-F238E27FC236}">
                <a16:creationId xmlns:a16="http://schemas.microsoft.com/office/drawing/2014/main" id="{BF05880C-ED7F-5A47-A38F-B10F83E0E42B}"/>
              </a:ext>
            </a:extLst>
          </p:cNvPr>
          <p:cNvSpPr/>
          <p:nvPr/>
        </p:nvSpPr>
        <p:spPr>
          <a:xfrm>
            <a:off x="7823034" y="390721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91" name="Groupe 119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498049" y="3902443"/>
            <a:ext cx="135897" cy="135897"/>
            <a:chOff x="84343" y="2493441"/>
            <a:chExt cx="135897" cy="135897"/>
          </a:xfrm>
        </p:grpSpPr>
        <p:sp>
          <p:nvSpPr>
            <p:cNvPr id="119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84343" y="249344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115893" y="2494644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194" name="Groupe 119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652056" y="3901371"/>
            <a:ext cx="135897" cy="143945"/>
            <a:chOff x="575195" y="2488543"/>
            <a:chExt cx="135897" cy="143945"/>
          </a:xfrm>
        </p:grpSpPr>
        <p:sp>
          <p:nvSpPr>
            <p:cNvPr id="119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97" name="Free Form 8">
            <a:extLst>
              <a:ext uri="{FF2B5EF4-FFF2-40B4-BE49-F238E27FC236}">
                <a16:creationId xmlns:a16="http://schemas.microsoft.com/office/drawing/2014/main" id="{F1B0FD5C-5A75-504B-B489-882798893382}"/>
              </a:ext>
            </a:extLst>
          </p:cNvPr>
          <p:cNvSpPr/>
          <p:nvPr/>
        </p:nvSpPr>
        <p:spPr>
          <a:xfrm>
            <a:off x="10637818" y="491701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98" name="TextBox 88">
            <a:extLst>
              <a:ext uri="{FF2B5EF4-FFF2-40B4-BE49-F238E27FC236}">
                <a16:creationId xmlns:a16="http://schemas.microsoft.com/office/drawing/2014/main" id="{5D2CCC2A-E6DA-0640-BCF1-3F9F83BB319B}"/>
              </a:ext>
            </a:extLst>
          </p:cNvPr>
          <p:cNvSpPr txBox="1"/>
          <p:nvPr/>
        </p:nvSpPr>
        <p:spPr>
          <a:xfrm>
            <a:off x="10083996" y="4855191"/>
            <a:ext cx="663351" cy="1262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Beaucouzé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1199" name="Groupe 119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776826" y="4848499"/>
            <a:ext cx="135897" cy="143945"/>
            <a:chOff x="575195" y="2518144"/>
            <a:chExt cx="135897" cy="143945"/>
          </a:xfrm>
        </p:grpSpPr>
        <p:sp>
          <p:nvSpPr>
            <p:cNvPr id="120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526192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518144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05" name="Groupe 120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906865" y="5003415"/>
            <a:ext cx="135897" cy="143945"/>
            <a:chOff x="575195" y="2488543"/>
            <a:chExt cx="135897" cy="143945"/>
          </a:xfrm>
        </p:grpSpPr>
        <p:sp>
          <p:nvSpPr>
            <p:cNvPr id="120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08" name="Groupe 120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746348" y="4997720"/>
            <a:ext cx="135897" cy="143945"/>
            <a:chOff x="575195" y="2488543"/>
            <a:chExt cx="135897" cy="143945"/>
          </a:xfrm>
        </p:grpSpPr>
        <p:sp>
          <p:nvSpPr>
            <p:cNvPr id="120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1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11" name="Groupe 121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800624" y="4036957"/>
            <a:ext cx="135897" cy="139182"/>
            <a:chOff x="575195" y="2488543"/>
            <a:chExt cx="135897" cy="139182"/>
          </a:xfrm>
        </p:grpSpPr>
        <p:sp>
          <p:nvSpPr>
            <p:cNvPr id="121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1828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1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214" name="Free Form 147">
            <a:extLst>
              <a:ext uri="{FF2B5EF4-FFF2-40B4-BE49-F238E27FC236}">
                <a16:creationId xmlns:a16="http://schemas.microsoft.com/office/drawing/2014/main" id="{85A35A24-8904-4448-805F-D58510DE860C}"/>
              </a:ext>
            </a:extLst>
          </p:cNvPr>
          <p:cNvSpPr/>
          <p:nvPr/>
        </p:nvSpPr>
        <p:spPr>
          <a:xfrm rot="14426681">
            <a:off x="6913375" y="863601"/>
            <a:ext cx="1419145" cy="376470"/>
          </a:xfrm>
          <a:custGeom>
            <a:avLst/>
            <a:gdLst/>
            <a:ahLst/>
            <a:cxnLst/>
            <a:rect l="0" t="0" r="0" b="0"/>
            <a:pathLst>
              <a:path w="2000588">
                <a:moveTo>
                  <a:pt x="2000588" y="0"/>
                </a:moveTo>
                <a:lnTo>
                  <a:pt x="0" y="0"/>
                </a:lnTo>
              </a:path>
            </a:pathLst>
          </a:custGeom>
          <a:noFill/>
          <a:ln w="8763" cap="flat" cmpd="sng">
            <a:solidFill>
              <a:srgbClr val="642C86">
                <a:alpha val="100000"/>
              </a:srgbClr>
            </a:solidFill>
            <a:prstDash val="solid"/>
            <a:miter lim="800000"/>
            <a:headEnd type="oval" w="sm" len="sm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215" name="Groupe 121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821707" y="1820912"/>
            <a:ext cx="135897" cy="143945"/>
            <a:chOff x="575195" y="2488543"/>
            <a:chExt cx="135897" cy="143945"/>
          </a:xfrm>
        </p:grpSpPr>
        <p:sp>
          <p:nvSpPr>
            <p:cNvPr id="121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1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18" name="Groupe 121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363607" y="2258452"/>
            <a:ext cx="135897" cy="143945"/>
            <a:chOff x="575195" y="2488543"/>
            <a:chExt cx="135897" cy="143945"/>
          </a:xfrm>
        </p:grpSpPr>
        <p:sp>
          <p:nvSpPr>
            <p:cNvPr id="121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21" name="Groupe 122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3109587" y="1981931"/>
            <a:ext cx="135897" cy="143945"/>
            <a:chOff x="575195" y="2488543"/>
            <a:chExt cx="135897" cy="143945"/>
          </a:xfrm>
        </p:grpSpPr>
        <p:sp>
          <p:nvSpPr>
            <p:cNvPr id="122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24" name="Groupe 122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751145" y="2500126"/>
            <a:ext cx="135897" cy="143945"/>
            <a:chOff x="575195" y="2488543"/>
            <a:chExt cx="135897" cy="143945"/>
          </a:xfrm>
        </p:grpSpPr>
        <p:sp>
          <p:nvSpPr>
            <p:cNvPr id="122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27" name="Groupe 122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973377" y="1816416"/>
            <a:ext cx="135897" cy="143945"/>
            <a:chOff x="575195" y="2488543"/>
            <a:chExt cx="135897" cy="143945"/>
          </a:xfrm>
        </p:grpSpPr>
        <p:sp>
          <p:nvSpPr>
            <p:cNvPr id="122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30" name="Groupe 122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524469" y="2258537"/>
            <a:ext cx="135897" cy="143945"/>
            <a:chOff x="575195" y="2488543"/>
            <a:chExt cx="135897" cy="143945"/>
          </a:xfrm>
        </p:grpSpPr>
        <p:sp>
          <p:nvSpPr>
            <p:cNvPr id="123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33" name="Groupe 123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2935034" y="1987173"/>
            <a:ext cx="135897" cy="143945"/>
            <a:chOff x="575195" y="2488543"/>
            <a:chExt cx="135897" cy="143945"/>
          </a:xfrm>
        </p:grpSpPr>
        <p:sp>
          <p:nvSpPr>
            <p:cNvPr id="123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236" name="Free Form 8">
            <a:extLst>
              <a:ext uri="{FF2B5EF4-FFF2-40B4-BE49-F238E27FC236}">
                <a16:creationId xmlns:a16="http://schemas.microsoft.com/office/drawing/2014/main" id="{01082546-9638-1148-9E76-E8C300333268}"/>
              </a:ext>
            </a:extLst>
          </p:cNvPr>
          <p:cNvSpPr/>
          <p:nvPr/>
        </p:nvSpPr>
        <p:spPr>
          <a:xfrm>
            <a:off x="6170223" y="306792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37" name="Free Form 8">
            <a:extLst>
              <a:ext uri="{FF2B5EF4-FFF2-40B4-BE49-F238E27FC236}">
                <a16:creationId xmlns:a16="http://schemas.microsoft.com/office/drawing/2014/main" id="{95EA6CFC-C0AA-D94C-86F1-CA9514D2B73A}"/>
              </a:ext>
            </a:extLst>
          </p:cNvPr>
          <p:cNvSpPr/>
          <p:nvPr/>
        </p:nvSpPr>
        <p:spPr>
          <a:xfrm>
            <a:off x="5320422" y="3383813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38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4768375" y="358005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39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4762035" y="371686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0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4904530" y="376411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1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4957521" y="382615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2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5020213" y="386374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3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478057" y="390000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4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539265" y="400225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5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572074" y="418782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6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353807" y="423902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7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421102" y="437881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8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415567" y="454079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49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5805533" y="469654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1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659033" y="4651039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2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694616" y="4648725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5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506751" y="4521936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4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542334" y="4519622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5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518734" y="4339280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554317" y="4336966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57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183757" y="4226391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8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219340" y="4224077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59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662936" y="4162052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0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698519" y="415973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61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630964" y="3960193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2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666547" y="3957879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63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6571405" y="3804497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4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6606988" y="3802183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 smtClean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2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65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4944885" y="3957322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6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4980468" y="3955008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68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109346" y="3850513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9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144929" y="3848199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70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4818102" y="3887053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71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4853685" y="3884739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72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4982965" y="363693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73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018548" y="363462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74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243260" y="3230463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75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278843" y="3228149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sp>
        <p:nvSpPr>
          <p:cNvPr id="1276" name="Rectangle 80">
            <a:extLst>
              <a:ext uri="{FF2B5EF4-FFF2-40B4-BE49-F238E27FC236}">
                <a16:creationId xmlns:a16="http://schemas.microsoft.com/office/drawing/2014/main" id="{8A6EF743-7052-AB4C-B0D0-EA84E11F665E}"/>
              </a:ext>
            </a:extLst>
          </p:cNvPr>
          <p:cNvSpPr/>
          <p:nvPr/>
        </p:nvSpPr>
        <p:spPr>
          <a:xfrm>
            <a:off x="5792646" y="3378798"/>
            <a:ext cx="135909" cy="135909"/>
          </a:xfrm>
          <a:prstGeom prst="rect">
            <a:avLst/>
          </a:prstGeom>
          <a:solidFill>
            <a:srgbClr val="8778B6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77" name="TextBox 129">
            <a:extLst>
              <a:ext uri="{FF2B5EF4-FFF2-40B4-BE49-F238E27FC236}">
                <a16:creationId xmlns:a16="http://schemas.microsoft.com/office/drawing/2014/main" id="{3CFF9393-D598-9142-8129-AEE08AD49C85}"/>
              </a:ext>
            </a:extLst>
          </p:cNvPr>
          <p:cNvSpPr txBox="1"/>
          <p:nvPr/>
        </p:nvSpPr>
        <p:spPr>
          <a:xfrm>
            <a:off x="5828229" y="3376484"/>
            <a:ext cx="93418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endParaRPr sz="900" b="1" dirty="0">
              <a:solidFill>
                <a:srgbClr val="FFFFFF"/>
              </a:solidFill>
              <a:latin typeface="Arial" panose="020B0604020202020204" pitchFamily="34" charset="0"/>
              <a:ea typeface="Wigrum Medium" charset="77"/>
              <a:cs typeface="Arial" panose="020B0604020202020204" pitchFamily="34" charset="0"/>
            </a:endParaRPr>
          </a:p>
        </p:txBody>
      </p:sp>
      <p:grpSp>
        <p:nvGrpSpPr>
          <p:cNvPr id="1284" name="Groupe 128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268085" y="3012432"/>
            <a:ext cx="135897" cy="143945"/>
            <a:chOff x="575195" y="2488543"/>
            <a:chExt cx="135897" cy="143945"/>
          </a:xfrm>
        </p:grpSpPr>
        <p:sp>
          <p:nvSpPr>
            <p:cNvPr id="128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287" name="Free Form 8">
            <a:extLst>
              <a:ext uri="{FF2B5EF4-FFF2-40B4-BE49-F238E27FC236}">
                <a16:creationId xmlns:a16="http://schemas.microsoft.com/office/drawing/2014/main" id="{01082546-9638-1148-9E76-E8C300333268}"/>
              </a:ext>
            </a:extLst>
          </p:cNvPr>
          <p:cNvSpPr/>
          <p:nvPr/>
        </p:nvSpPr>
        <p:spPr>
          <a:xfrm>
            <a:off x="6485099" y="330661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288" name="Groupe 128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582961" y="3251119"/>
            <a:ext cx="135897" cy="143945"/>
            <a:chOff x="575195" y="2488543"/>
            <a:chExt cx="135897" cy="143945"/>
          </a:xfrm>
        </p:grpSpPr>
        <p:sp>
          <p:nvSpPr>
            <p:cNvPr id="128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9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91" name="Groupe 129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729127" y="3251767"/>
            <a:ext cx="135897" cy="143945"/>
            <a:chOff x="575195" y="2488543"/>
            <a:chExt cx="135897" cy="143945"/>
          </a:xfrm>
        </p:grpSpPr>
        <p:sp>
          <p:nvSpPr>
            <p:cNvPr id="129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9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294" name="Free Form 8">
            <a:extLst>
              <a:ext uri="{FF2B5EF4-FFF2-40B4-BE49-F238E27FC236}">
                <a16:creationId xmlns:a16="http://schemas.microsoft.com/office/drawing/2014/main" id="{4BFD314B-0DCD-3348-AF1D-CCFA2D0D99FA}"/>
              </a:ext>
            </a:extLst>
          </p:cNvPr>
          <p:cNvSpPr/>
          <p:nvPr/>
        </p:nvSpPr>
        <p:spPr>
          <a:xfrm>
            <a:off x="5455770" y="348280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295" name="Groupe 129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553514" y="3514407"/>
            <a:ext cx="135897" cy="143945"/>
            <a:chOff x="575195" y="2488543"/>
            <a:chExt cx="135897" cy="143945"/>
          </a:xfrm>
        </p:grpSpPr>
        <p:sp>
          <p:nvSpPr>
            <p:cNvPr id="129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9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298" name="Groupe 129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699680" y="3515055"/>
            <a:ext cx="135897" cy="143945"/>
            <a:chOff x="575195" y="2488543"/>
            <a:chExt cx="135897" cy="143945"/>
          </a:xfrm>
        </p:grpSpPr>
        <p:sp>
          <p:nvSpPr>
            <p:cNvPr id="129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01" name="Groupe 130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129726" y="3625898"/>
            <a:ext cx="135897" cy="143945"/>
            <a:chOff x="575195" y="2488543"/>
            <a:chExt cx="135897" cy="143945"/>
          </a:xfrm>
        </p:grpSpPr>
        <p:sp>
          <p:nvSpPr>
            <p:cNvPr id="130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04" name="Groupe 130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275892" y="3626546"/>
            <a:ext cx="135897" cy="143945"/>
            <a:chOff x="575195" y="2488543"/>
            <a:chExt cx="135897" cy="143945"/>
          </a:xfrm>
        </p:grpSpPr>
        <p:sp>
          <p:nvSpPr>
            <p:cNvPr id="130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07" name="Groupe 130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454981" y="3687670"/>
            <a:ext cx="135897" cy="143945"/>
            <a:chOff x="575195" y="2488543"/>
            <a:chExt cx="135897" cy="143945"/>
          </a:xfrm>
        </p:grpSpPr>
        <p:sp>
          <p:nvSpPr>
            <p:cNvPr id="130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10" name="Groupe 130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4601147" y="3688318"/>
            <a:ext cx="135897" cy="143945"/>
            <a:chOff x="575195" y="2488543"/>
            <a:chExt cx="135897" cy="143945"/>
          </a:xfrm>
        </p:grpSpPr>
        <p:sp>
          <p:nvSpPr>
            <p:cNvPr id="131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13" name="Free Form 8">
            <a:extLst>
              <a:ext uri="{FF2B5EF4-FFF2-40B4-BE49-F238E27FC236}">
                <a16:creationId xmlns:a16="http://schemas.microsoft.com/office/drawing/2014/main" id="{01082546-9638-1148-9E76-E8C300333268}"/>
              </a:ext>
            </a:extLst>
          </p:cNvPr>
          <p:cNvSpPr/>
          <p:nvPr/>
        </p:nvSpPr>
        <p:spPr>
          <a:xfrm>
            <a:off x="5608313" y="3673868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314" name="Groupe 131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699680" y="3655825"/>
            <a:ext cx="135897" cy="143945"/>
            <a:chOff x="575195" y="2488543"/>
            <a:chExt cx="135897" cy="143945"/>
          </a:xfrm>
        </p:grpSpPr>
        <p:sp>
          <p:nvSpPr>
            <p:cNvPr id="131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17" name="Free Form 8">
            <a:extLst>
              <a:ext uri="{FF2B5EF4-FFF2-40B4-BE49-F238E27FC236}">
                <a16:creationId xmlns:a16="http://schemas.microsoft.com/office/drawing/2014/main" id="{B0E4561A-B5E7-3741-AE0E-B29CBA2CA3CA}"/>
              </a:ext>
            </a:extLst>
          </p:cNvPr>
          <p:cNvSpPr/>
          <p:nvPr/>
        </p:nvSpPr>
        <p:spPr>
          <a:xfrm>
            <a:off x="7072605" y="358787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318" name="Groupe 131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758570" y="3486476"/>
            <a:ext cx="135897" cy="143945"/>
            <a:chOff x="575195" y="2488543"/>
            <a:chExt cx="135897" cy="143945"/>
          </a:xfrm>
        </p:grpSpPr>
        <p:sp>
          <p:nvSpPr>
            <p:cNvPr id="131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21" name="Groupe 1320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904736" y="3487124"/>
            <a:ext cx="135897" cy="143945"/>
            <a:chOff x="575195" y="2488543"/>
            <a:chExt cx="135897" cy="143945"/>
          </a:xfrm>
        </p:grpSpPr>
        <p:sp>
          <p:nvSpPr>
            <p:cNvPr id="132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24" name="Groupe 132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291548" y="3738135"/>
            <a:ext cx="135897" cy="143945"/>
            <a:chOff x="575195" y="2488543"/>
            <a:chExt cx="135897" cy="143945"/>
          </a:xfrm>
        </p:grpSpPr>
        <p:sp>
          <p:nvSpPr>
            <p:cNvPr id="132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28" name="Groupe 132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430290" y="3740446"/>
            <a:ext cx="135897" cy="143945"/>
            <a:chOff x="575195" y="2488543"/>
            <a:chExt cx="135897" cy="143945"/>
          </a:xfrm>
        </p:grpSpPr>
        <p:sp>
          <p:nvSpPr>
            <p:cNvPr id="132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0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2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31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5556268" y="4387662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332" name="Groupe 133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262560" y="4395249"/>
            <a:ext cx="135897" cy="143945"/>
            <a:chOff x="575195" y="2488543"/>
            <a:chExt cx="135897" cy="143945"/>
          </a:xfrm>
        </p:grpSpPr>
        <p:sp>
          <p:nvSpPr>
            <p:cNvPr id="1333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4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35" name="Groupe 133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408726" y="4395897"/>
            <a:ext cx="135897" cy="143945"/>
            <a:chOff x="575195" y="2488543"/>
            <a:chExt cx="135897" cy="143945"/>
          </a:xfrm>
        </p:grpSpPr>
        <p:sp>
          <p:nvSpPr>
            <p:cNvPr id="133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45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5823673" y="460920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346" name="Groupe 134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664897" y="4456178"/>
            <a:ext cx="135897" cy="143945"/>
            <a:chOff x="575195" y="2488543"/>
            <a:chExt cx="135897" cy="143945"/>
          </a:xfrm>
        </p:grpSpPr>
        <p:sp>
          <p:nvSpPr>
            <p:cNvPr id="134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4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49" name="Groupe 134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811063" y="4456826"/>
            <a:ext cx="135897" cy="143945"/>
            <a:chOff x="575195" y="2488543"/>
            <a:chExt cx="135897" cy="143945"/>
          </a:xfrm>
        </p:grpSpPr>
        <p:sp>
          <p:nvSpPr>
            <p:cNvPr id="135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5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59" name="Groupe 135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827672" y="4473395"/>
            <a:ext cx="137224" cy="143945"/>
            <a:chOff x="575195" y="2488543"/>
            <a:chExt cx="137224" cy="143945"/>
          </a:xfrm>
        </p:grpSpPr>
        <p:sp>
          <p:nvSpPr>
            <p:cNvPr id="136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93CD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61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9001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22" name="Groupe 92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373593" y="6036758"/>
            <a:ext cx="135897" cy="143945"/>
            <a:chOff x="575195" y="2488543"/>
            <a:chExt cx="135897" cy="143945"/>
          </a:xfrm>
        </p:grpSpPr>
        <p:sp>
          <p:nvSpPr>
            <p:cNvPr id="92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9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32" name="Groupe 931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681401" y="4473917"/>
            <a:ext cx="135897" cy="143945"/>
            <a:chOff x="575195" y="2488543"/>
            <a:chExt cx="135897" cy="143945"/>
          </a:xfrm>
        </p:grpSpPr>
        <p:sp>
          <p:nvSpPr>
            <p:cNvPr id="937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50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6789525" y="5077364"/>
            <a:ext cx="448559" cy="1039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sp>
        <p:nvSpPr>
          <p:cNvPr id="966" name="TextBox 88">
            <a:extLst>
              <a:ext uri="{FF2B5EF4-FFF2-40B4-BE49-F238E27FC236}">
                <a16:creationId xmlns:a16="http://schemas.microsoft.com/office/drawing/2014/main" id="{4B7BB4B6-19B5-4C45-BB86-58F17A14A244}"/>
              </a:ext>
            </a:extLst>
          </p:cNvPr>
          <p:cNvSpPr txBox="1"/>
          <p:nvPr/>
        </p:nvSpPr>
        <p:spPr>
          <a:xfrm>
            <a:off x="6958460" y="5200675"/>
            <a:ext cx="579126" cy="591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Les 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Herbiers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984" name="Groupe 98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400637" y="3016940"/>
            <a:ext cx="135897" cy="143945"/>
            <a:chOff x="575195" y="2488543"/>
            <a:chExt cx="135897" cy="143945"/>
          </a:xfrm>
        </p:grpSpPr>
        <p:sp>
          <p:nvSpPr>
            <p:cNvPr id="98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90" name="Groupe 98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124815" y="4214132"/>
            <a:ext cx="135897" cy="143945"/>
            <a:chOff x="575195" y="2488543"/>
            <a:chExt cx="135897" cy="143945"/>
          </a:xfrm>
        </p:grpSpPr>
        <p:sp>
          <p:nvSpPr>
            <p:cNvPr id="992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74" name="Free Form 8">
            <a:extLst>
              <a:ext uri="{FF2B5EF4-FFF2-40B4-BE49-F238E27FC236}">
                <a16:creationId xmlns:a16="http://schemas.microsoft.com/office/drawing/2014/main" id="{EA7BECAF-68B0-1C41-B87D-AB03A438D3AC}"/>
              </a:ext>
            </a:extLst>
          </p:cNvPr>
          <p:cNvSpPr/>
          <p:nvPr/>
        </p:nvSpPr>
        <p:spPr>
          <a:xfrm>
            <a:off x="6253262" y="6023496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994" name="Groupe 99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544238" y="4796125"/>
            <a:ext cx="135897" cy="143945"/>
            <a:chOff x="575195" y="2488543"/>
            <a:chExt cx="135897" cy="143945"/>
          </a:xfrm>
        </p:grpSpPr>
        <p:sp>
          <p:nvSpPr>
            <p:cNvPr id="99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47" name="Groupe 104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856268" y="4696613"/>
            <a:ext cx="135897" cy="143945"/>
            <a:chOff x="575195" y="2488543"/>
            <a:chExt cx="135897" cy="143945"/>
          </a:xfrm>
        </p:grpSpPr>
        <p:sp>
          <p:nvSpPr>
            <p:cNvPr id="1060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spc="20" dirty="0" smtClean="0">
                <a:solidFill>
                  <a:srgbClr val="472F92"/>
                </a:solidFill>
                <a:cs typeface="Arial" panose="020B0604020202020204" pitchFamily="34" charset="0"/>
              </a:rPr>
              <a:t>Les implantations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2783" y="2235546"/>
            <a:ext cx="2904078" cy="4238400"/>
          </a:xfrm>
        </p:spPr>
        <p:txBody>
          <a:bodyPr/>
          <a:lstStyle/>
          <a:p>
            <a:r>
              <a:rPr lang="fr-FR" sz="2000" dirty="0" smtClean="0"/>
              <a:t>372 établissements </a:t>
            </a:r>
            <a:br>
              <a:rPr lang="fr-FR" sz="2000" dirty="0" smtClean="0"/>
            </a:br>
            <a:r>
              <a:rPr lang="fr-FR" sz="2000" dirty="0" smtClean="0"/>
              <a:t>et services</a:t>
            </a:r>
            <a:endParaRPr lang="fr-FR" sz="2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9706747" y="4689526"/>
            <a:ext cx="135909" cy="143955"/>
            <a:chOff x="9706747" y="4689526"/>
            <a:chExt cx="135909" cy="143955"/>
          </a:xfrm>
        </p:grpSpPr>
        <p:sp>
          <p:nvSpPr>
            <p:cNvPr id="947" name="Rectangle 38">
              <a:extLst>
                <a:ext uri="{FF2B5EF4-FFF2-40B4-BE49-F238E27FC236}">
                  <a16:creationId xmlns:a16="http://schemas.microsoft.com/office/drawing/2014/main" id="{18E69623-6365-9449-8728-818DD8454BE1}"/>
                </a:ext>
              </a:extLst>
            </p:cNvPr>
            <p:cNvSpPr/>
            <p:nvPr/>
          </p:nvSpPr>
          <p:spPr>
            <a:xfrm>
              <a:off x="9706747" y="4697572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8" name="TextBox 84">
              <a:extLst>
                <a:ext uri="{FF2B5EF4-FFF2-40B4-BE49-F238E27FC236}">
                  <a16:creationId xmlns:a16="http://schemas.microsoft.com/office/drawing/2014/main" id="{136EB7B4-1DCA-AA4A-ACB7-1390B6D67CB6}"/>
                </a:ext>
              </a:extLst>
            </p:cNvPr>
            <p:cNvSpPr txBox="1"/>
            <p:nvPr/>
          </p:nvSpPr>
          <p:spPr>
            <a:xfrm>
              <a:off x="9745790" y="4689526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49" name="Free Form 8">
            <a:extLst>
              <a:ext uri="{FF2B5EF4-FFF2-40B4-BE49-F238E27FC236}">
                <a16:creationId xmlns:a16="http://schemas.microsoft.com/office/drawing/2014/main" id="{6A4B341F-19F1-F347-9965-9398363CE3AF}"/>
              </a:ext>
            </a:extLst>
          </p:cNvPr>
          <p:cNvSpPr/>
          <p:nvPr/>
        </p:nvSpPr>
        <p:spPr>
          <a:xfrm>
            <a:off x="10887272" y="4967989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40" name="TextBox 88">
            <a:extLst>
              <a:ext uri="{FF2B5EF4-FFF2-40B4-BE49-F238E27FC236}">
                <a16:creationId xmlns:a16="http://schemas.microsoft.com/office/drawing/2014/main" id="{FA52A2F4-321A-AB4D-952F-ABAAECAA18EB}"/>
              </a:ext>
            </a:extLst>
          </p:cNvPr>
          <p:cNvSpPr txBox="1"/>
          <p:nvPr/>
        </p:nvSpPr>
        <p:spPr>
          <a:xfrm>
            <a:off x="10953980" y="4888633"/>
            <a:ext cx="1327286" cy="1038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066"/>
              </a:lnSpc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Saint-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Barthélémy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d’Anjou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1105" name="Groupe 1104"/>
          <p:cNvGrpSpPr/>
          <p:nvPr/>
        </p:nvGrpSpPr>
        <p:grpSpPr>
          <a:xfrm>
            <a:off x="12064995" y="4877810"/>
            <a:ext cx="135909" cy="143955"/>
            <a:chOff x="9706747" y="4689526"/>
            <a:chExt cx="135909" cy="143955"/>
          </a:xfrm>
        </p:grpSpPr>
        <p:sp>
          <p:nvSpPr>
            <p:cNvPr id="1109" name="Rectangle 38">
              <a:extLst>
                <a:ext uri="{FF2B5EF4-FFF2-40B4-BE49-F238E27FC236}">
                  <a16:creationId xmlns:a16="http://schemas.microsoft.com/office/drawing/2014/main" id="{18E69623-6365-9449-8728-818DD8454BE1}"/>
                </a:ext>
              </a:extLst>
            </p:cNvPr>
            <p:cNvSpPr/>
            <p:nvPr/>
          </p:nvSpPr>
          <p:spPr>
            <a:xfrm>
              <a:off x="9706747" y="4697572"/>
              <a:ext cx="135909" cy="135909"/>
            </a:xfrm>
            <a:prstGeom prst="rect">
              <a:avLst/>
            </a:prstGeom>
            <a:solidFill>
              <a:srgbClr val="48268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0" name="TextBox 84">
              <a:extLst>
                <a:ext uri="{FF2B5EF4-FFF2-40B4-BE49-F238E27FC236}">
                  <a16:creationId xmlns:a16="http://schemas.microsoft.com/office/drawing/2014/main" id="{136EB7B4-1DCA-AA4A-ACB7-1390B6D67CB6}"/>
                </a:ext>
              </a:extLst>
            </p:cNvPr>
            <p:cNvSpPr txBox="1"/>
            <p:nvPr/>
          </p:nvSpPr>
          <p:spPr>
            <a:xfrm>
              <a:off x="9745790" y="4689526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111" name="Groupe 1110"/>
          <p:cNvGrpSpPr/>
          <p:nvPr/>
        </p:nvGrpSpPr>
        <p:grpSpPr>
          <a:xfrm>
            <a:off x="3683709" y="1677048"/>
            <a:ext cx="135909" cy="143955"/>
            <a:chOff x="5486085" y="1690611"/>
            <a:chExt cx="135909" cy="143955"/>
          </a:xfrm>
        </p:grpSpPr>
        <p:sp>
          <p:nvSpPr>
            <p:cNvPr id="1130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5486085" y="1698657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1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5525128" y="1690611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132" name="Free Form 8">
            <a:extLst>
              <a:ext uri="{FF2B5EF4-FFF2-40B4-BE49-F238E27FC236}">
                <a16:creationId xmlns:a16="http://schemas.microsoft.com/office/drawing/2014/main" id="{53344C87-E978-AA48-9821-673BF033325F}"/>
              </a:ext>
            </a:extLst>
          </p:cNvPr>
          <p:cNvSpPr/>
          <p:nvPr/>
        </p:nvSpPr>
        <p:spPr>
          <a:xfrm>
            <a:off x="7595255" y="312936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681203" y="3073902"/>
            <a:ext cx="135909" cy="135909"/>
            <a:chOff x="7681203" y="3073902"/>
            <a:chExt cx="135909" cy="135909"/>
          </a:xfrm>
        </p:grpSpPr>
        <p:sp>
          <p:nvSpPr>
            <p:cNvPr id="1135" name="Rectangle 80">
              <a:extLst>
                <a:ext uri="{FF2B5EF4-FFF2-40B4-BE49-F238E27FC236}">
                  <a16:creationId xmlns:a16="http://schemas.microsoft.com/office/drawing/2014/main" id="{8A6EF743-7052-AB4C-B0D0-EA84E11F665E}"/>
                </a:ext>
              </a:extLst>
            </p:cNvPr>
            <p:cNvSpPr/>
            <p:nvPr/>
          </p:nvSpPr>
          <p:spPr>
            <a:xfrm>
              <a:off x="7681203" y="3073902"/>
              <a:ext cx="135909" cy="135909"/>
            </a:xfrm>
            <a:prstGeom prst="rect">
              <a:avLst/>
            </a:prstGeom>
            <a:solidFill>
              <a:srgbClr val="8778B6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6" name="TextBox 129">
              <a:extLst>
                <a:ext uri="{FF2B5EF4-FFF2-40B4-BE49-F238E27FC236}">
                  <a16:creationId xmlns:a16="http://schemas.microsoft.com/office/drawing/2014/main" id="{3CFF9393-D598-9142-8129-AEE08AD49C85}"/>
                </a:ext>
              </a:extLst>
            </p:cNvPr>
            <p:cNvSpPr txBox="1"/>
            <p:nvPr/>
          </p:nvSpPr>
          <p:spPr>
            <a:xfrm>
              <a:off x="7710110" y="3076186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13" name="Groupe 1012"/>
          <p:cNvGrpSpPr/>
          <p:nvPr/>
        </p:nvGrpSpPr>
        <p:grpSpPr>
          <a:xfrm>
            <a:off x="523870" y="2894815"/>
            <a:ext cx="4797558" cy="3090436"/>
            <a:chOff x="629479" y="2432633"/>
            <a:chExt cx="4797558" cy="3090436"/>
          </a:xfrm>
        </p:grpSpPr>
        <p:grpSp>
          <p:nvGrpSpPr>
            <p:cNvPr id="1014" name="Groupe 1013">
              <a:extLst>
                <a:ext uri="{FF2B5EF4-FFF2-40B4-BE49-F238E27FC236}">
                  <a16:creationId xmlns:a16="http://schemas.microsoft.com/office/drawing/2014/main" id="{215CF0DD-48CD-DE07-CB5C-E71B50CF714B}"/>
                </a:ext>
              </a:extLst>
            </p:cNvPr>
            <p:cNvGrpSpPr/>
            <p:nvPr/>
          </p:nvGrpSpPr>
          <p:grpSpPr>
            <a:xfrm>
              <a:off x="629479" y="2454178"/>
              <a:ext cx="4797558" cy="3068891"/>
              <a:chOff x="568720" y="1832687"/>
              <a:chExt cx="6044702" cy="3866662"/>
            </a:xfrm>
          </p:grpSpPr>
          <p:sp>
            <p:nvSpPr>
              <p:cNvPr id="1052" name="object 57">
                <a:extLst>
                  <a:ext uri="{FF2B5EF4-FFF2-40B4-BE49-F238E27FC236}">
                    <a16:creationId xmlns:a16="http://schemas.microsoft.com/office/drawing/2014/main" id="{1FD424E4-573E-CD9A-A9E0-4878F69EA434}"/>
                  </a:ext>
                </a:extLst>
              </p:cNvPr>
              <p:cNvSpPr/>
              <p:nvPr/>
            </p:nvSpPr>
            <p:spPr>
              <a:xfrm>
                <a:off x="726066" y="1832687"/>
                <a:ext cx="363003" cy="157480"/>
              </a:xfrm>
              <a:custGeom>
                <a:avLst/>
                <a:gdLst/>
                <a:ahLst/>
                <a:cxnLst/>
                <a:rect l="l" t="t" r="r" b="b"/>
                <a:pathLst>
                  <a:path w="403859" h="157480">
                    <a:moveTo>
                      <a:pt x="403136" y="0"/>
                    </a:moveTo>
                    <a:lnTo>
                      <a:pt x="0" y="1206"/>
                    </a:lnTo>
                    <a:lnTo>
                      <a:pt x="457" y="157175"/>
                    </a:lnTo>
                    <a:lnTo>
                      <a:pt x="403593" y="155968"/>
                    </a:lnTo>
                    <a:lnTo>
                      <a:pt x="403136" y="0"/>
                    </a:lnTo>
                    <a:close/>
                  </a:path>
                </a:pathLst>
              </a:custGeom>
              <a:solidFill>
                <a:srgbClr val="E681BB"/>
              </a:solidFill>
            </p:spPr>
            <p:txBody>
              <a:bodyPr wrap="square" lIns="0" tIns="0" rIns="0" bIns="0" rtlCol="0"/>
              <a:lstStyle/>
              <a:p>
                <a:endParaRPr sz="1429"/>
              </a:p>
            </p:txBody>
          </p:sp>
          <p:sp>
            <p:nvSpPr>
              <p:cNvPr id="1103" name="object 56">
                <a:extLst>
                  <a:ext uri="{FF2B5EF4-FFF2-40B4-BE49-F238E27FC236}">
                    <a16:creationId xmlns:a16="http://schemas.microsoft.com/office/drawing/2014/main" id="{F7296A33-BD00-CE96-4FF6-BA9F2D1761EB}"/>
                  </a:ext>
                </a:extLst>
              </p:cNvPr>
              <p:cNvSpPr txBox="1"/>
              <p:nvPr/>
            </p:nvSpPr>
            <p:spPr>
              <a:xfrm>
                <a:off x="1183735" y="2363218"/>
                <a:ext cx="2562322" cy="167938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L="10080">
                  <a:spcBef>
                    <a:spcPts val="79"/>
                  </a:spcBef>
                </a:pP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fr-FR"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spc="-8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santé</a:t>
                </a:r>
                <a:r>
                  <a:rPr sz="800" spc="-95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dentaire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4" name="object 51">
                <a:extLst>
                  <a:ext uri="{FF2B5EF4-FFF2-40B4-BE49-F238E27FC236}">
                    <a16:creationId xmlns:a16="http://schemas.microsoft.com/office/drawing/2014/main" id="{C1500952-A891-3669-C5FF-D2258C3229D2}"/>
                  </a:ext>
                </a:extLst>
              </p:cNvPr>
              <p:cNvSpPr/>
              <p:nvPr/>
            </p:nvSpPr>
            <p:spPr>
              <a:xfrm>
                <a:off x="655750" y="2363516"/>
                <a:ext cx="440363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419734" h="156210">
                    <a:moveTo>
                      <a:pt x="419353" y="155956"/>
                    </a:moveTo>
                    <a:lnTo>
                      <a:pt x="0" y="155956"/>
                    </a:lnTo>
                    <a:lnTo>
                      <a:pt x="0" y="0"/>
                    </a:lnTo>
                    <a:lnTo>
                      <a:pt x="419353" y="0"/>
                    </a:lnTo>
                    <a:lnTo>
                      <a:pt x="419353" y="155956"/>
                    </a:lnTo>
                    <a:close/>
                  </a:path>
                </a:pathLst>
              </a:custGeom>
              <a:solidFill>
                <a:srgbClr val="93CDDD"/>
              </a:solidFill>
            </p:spPr>
            <p:txBody>
              <a:bodyPr wrap="square" lIns="0" tIns="0" rIns="0" bIns="0" rtlCol="0"/>
              <a:lstStyle/>
              <a:p>
                <a:endParaRPr sz="1429"/>
              </a:p>
            </p:txBody>
          </p:sp>
          <p:sp>
            <p:nvSpPr>
              <p:cNvPr id="1133" name="object 53">
                <a:extLst>
                  <a:ext uri="{FF2B5EF4-FFF2-40B4-BE49-F238E27FC236}">
                    <a16:creationId xmlns:a16="http://schemas.microsoft.com/office/drawing/2014/main" id="{9BD3A33C-C97C-F1CA-9C44-D3D7838401CF}"/>
                  </a:ext>
                </a:extLst>
              </p:cNvPr>
              <p:cNvSpPr txBox="1"/>
              <p:nvPr/>
            </p:nvSpPr>
            <p:spPr>
              <a:xfrm>
                <a:off x="921728" y="2361904"/>
                <a:ext cx="178224" cy="151295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R="23688" algn="r">
                  <a:spcBef>
                    <a:spcPts val="79"/>
                  </a:spcBef>
                </a:pPr>
                <a:r>
                  <a:rPr lang="fr-FR" sz="714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sz="714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4" name="object 48">
                <a:extLst>
                  <a:ext uri="{FF2B5EF4-FFF2-40B4-BE49-F238E27FC236}">
                    <a16:creationId xmlns:a16="http://schemas.microsoft.com/office/drawing/2014/main" id="{76E89085-E772-6B54-8FBD-915A6A24ADBE}"/>
                  </a:ext>
                </a:extLst>
              </p:cNvPr>
              <p:cNvSpPr txBox="1"/>
              <p:nvPr/>
            </p:nvSpPr>
            <p:spPr>
              <a:xfrm>
                <a:off x="1193359" y="1836083"/>
                <a:ext cx="1762366" cy="167938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L="10080">
                  <a:spcBef>
                    <a:spcPts val="79"/>
                  </a:spcBef>
                </a:pP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fr-FR"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sz="800" spc="-60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spc="-16" dirty="0" err="1" smtClean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</a:t>
                </a:r>
                <a:endParaRPr sz="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3" name="object 61">
                <a:extLst>
                  <a:ext uri="{FF2B5EF4-FFF2-40B4-BE49-F238E27FC236}">
                    <a16:creationId xmlns:a16="http://schemas.microsoft.com/office/drawing/2014/main" id="{07FCED85-4E77-BD8F-42C0-E511240CC504}"/>
                  </a:ext>
                </a:extLst>
              </p:cNvPr>
              <p:cNvSpPr txBox="1"/>
              <p:nvPr/>
            </p:nvSpPr>
            <p:spPr>
              <a:xfrm>
                <a:off x="1190365" y="2100778"/>
                <a:ext cx="2017009" cy="167938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L="10080">
                  <a:spcBef>
                    <a:spcPts val="79"/>
                  </a:spcBef>
                </a:pPr>
                <a:r>
                  <a:rPr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fr-FR" sz="800" spc="-16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sz="800" spc="-60" dirty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spc="-16" dirty="0" smtClean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audition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4" name="object 58">
                <a:extLst>
                  <a:ext uri="{FF2B5EF4-FFF2-40B4-BE49-F238E27FC236}">
                    <a16:creationId xmlns:a16="http://schemas.microsoft.com/office/drawing/2014/main" id="{ACA8A822-280E-C1B7-9AA9-C5BD55B15BA0}"/>
                  </a:ext>
                </a:extLst>
              </p:cNvPr>
              <p:cNvSpPr txBox="1"/>
              <p:nvPr/>
            </p:nvSpPr>
            <p:spPr>
              <a:xfrm rot="60000">
                <a:off x="897283" y="1865949"/>
                <a:ext cx="168048" cy="11310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r">
                  <a:lnSpc>
                    <a:spcPts val="714"/>
                  </a:lnSpc>
                </a:pPr>
                <a:r>
                  <a:rPr lang="fr-FR" sz="714" b="1" spc="-16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endParaRPr sz="714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5" name="object 66">
                <a:extLst>
                  <a:ext uri="{FF2B5EF4-FFF2-40B4-BE49-F238E27FC236}">
                    <a16:creationId xmlns:a16="http://schemas.microsoft.com/office/drawing/2014/main" id="{E99CE697-A6C8-BC43-AAB3-1EABCAC6F59A}"/>
                  </a:ext>
                </a:extLst>
              </p:cNvPr>
              <p:cNvSpPr/>
              <p:nvPr/>
            </p:nvSpPr>
            <p:spPr>
              <a:xfrm>
                <a:off x="665370" y="2098626"/>
                <a:ext cx="430743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419734" h="156210">
                    <a:moveTo>
                      <a:pt x="419353" y="155955"/>
                    </a:moveTo>
                    <a:lnTo>
                      <a:pt x="0" y="155955"/>
                    </a:lnTo>
                    <a:lnTo>
                      <a:pt x="0" y="0"/>
                    </a:lnTo>
                    <a:lnTo>
                      <a:pt x="419353" y="0"/>
                    </a:lnTo>
                    <a:lnTo>
                      <a:pt x="419353" y="155955"/>
                    </a:lnTo>
                    <a:close/>
                  </a:path>
                </a:pathLst>
              </a:custGeom>
              <a:solidFill>
                <a:srgbClr val="B3D7A9"/>
              </a:solidFill>
            </p:spPr>
            <p:txBody>
              <a:bodyPr wrap="square" lIns="0" tIns="0" rIns="0" bIns="0" rtlCol="0"/>
              <a:lstStyle/>
              <a:p>
                <a:endParaRPr sz="1429"/>
              </a:p>
            </p:txBody>
          </p:sp>
          <p:sp>
            <p:nvSpPr>
              <p:cNvPr id="1156" name="object 67">
                <a:extLst>
                  <a:ext uri="{FF2B5EF4-FFF2-40B4-BE49-F238E27FC236}">
                    <a16:creationId xmlns:a16="http://schemas.microsoft.com/office/drawing/2014/main" id="{A736F267-089B-8A7D-7338-AE7E9D4E107C}"/>
                  </a:ext>
                </a:extLst>
              </p:cNvPr>
              <p:cNvSpPr txBox="1"/>
              <p:nvPr/>
            </p:nvSpPr>
            <p:spPr>
              <a:xfrm>
                <a:off x="889454" y="2091442"/>
                <a:ext cx="162503" cy="151295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L="10080" algn="r">
                  <a:spcBef>
                    <a:spcPts val="79"/>
                  </a:spcBef>
                </a:pPr>
                <a:r>
                  <a:rPr lang="fr-FR" sz="714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</a:t>
                </a:r>
                <a:endParaRPr sz="714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9" name="object 20">
                <a:extLst>
                  <a:ext uri="{FF2B5EF4-FFF2-40B4-BE49-F238E27FC236}">
                    <a16:creationId xmlns:a16="http://schemas.microsoft.com/office/drawing/2014/main" id="{D0C7A399-C1BC-80FD-9FCE-866DB56CE4E6}"/>
                  </a:ext>
                </a:extLst>
              </p:cNvPr>
              <p:cNvSpPr txBox="1"/>
              <p:nvPr/>
            </p:nvSpPr>
            <p:spPr>
              <a:xfrm>
                <a:off x="1208799" y="2661568"/>
                <a:ext cx="2529317" cy="168579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>
                  <a:spcBef>
                    <a:spcPts val="83"/>
                  </a:spcBef>
                </a:pP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Structures petite </a:t>
                </a: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enfance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1170" name="object 22">
                <a:extLst>
                  <a:ext uri="{FF2B5EF4-FFF2-40B4-BE49-F238E27FC236}">
                    <a16:creationId xmlns:a16="http://schemas.microsoft.com/office/drawing/2014/main" id="{CC8F0970-EEB3-2064-BB7E-A1019F9CF0C3}"/>
                  </a:ext>
                </a:extLst>
              </p:cNvPr>
              <p:cNvSpPr txBox="1"/>
              <p:nvPr/>
            </p:nvSpPr>
            <p:spPr>
              <a:xfrm>
                <a:off x="1212816" y="2868794"/>
                <a:ext cx="2739693" cy="323694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>
                  <a:spcBef>
                    <a:spcPts val="83"/>
                  </a:spcBef>
                </a:pPr>
                <a:r>
                  <a:rPr lang="fr-FR"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Services médicaux de proximité et c</a:t>
                </a:r>
                <a:r>
                  <a:rPr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entre</a:t>
                </a:r>
                <a:r>
                  <a:rPr lang="fr-FR"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s</a:t>
                </a:r>
                <a:r>
                  <a:rPr sz="800" spc="-2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de</a:t>
                </a:r>
                <a:r>
                  <a:rPr sz="800" spc="-4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lang="fr-FR"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s</a:t>
                </a:r>
                <a:r>
                  <a:rPr sz="800" dirty="0" err="1" smtClean="0">
                    <a:solidFill>
                      <a:srgbClr val="57585B"/>
                    </a:solidFill>
                    <a:latin typeface="Arial"/>
                    <a:cs typeface="Arial"/>
                  </a:rPr>
                  <a:t>oins</a:t>
                </a:r>
                <a:r>
                  <a:rPr sz="800" spc="-24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lang="fr-FR"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médicaux </a:t>
                </a:r>
                <a:r>
                  <a:rPr sz="800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et</a:t>
                </a:r>
                <a:r>
                  <a:rPr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sz="800" dirty="0">
                    <a:solidFill>
                      <a:srgbClr val="57585B"/>
                    </a:solidFill>
                    <a:latin typeface="Arial"/>
                    <a:cs typeface="Arial"/>
                  </a:rPr>
                  <a:t>de</a:t>
                </a:r>
                <a:r>
                  <a:rPr sz="800" spc="-16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r</a:t>
                </a:r>
                <a:r>
                  <a:rPr sz="800" spc="-8" dirty="0" err="1" smtClean="0">
                    <a:solidFill>
                      <a:srgbClr val="57585B"/>
                    </a:solidFill>
                    <a:latin typeface="Arial"/>
                    <a:cs typeface="Arial"/>
                  </a:rPr>
                  <a:t>éadaptation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1171" name="object 23">
                <a:extLst>
                  <a:ext uri="{FF2B5EF4-FFF2-40B4-BE49-F238E27FC236}">
                    <a16:creationId xmlns:a16="http://schemas.microsoft.com/office/drawing/2014/main" id="{E7990410-AC88-5DD0-C1E8-5B2E068A1E76}"/>
                  </a:ext>
                </a:extLst>
              </p:cNvPr>
              <p:cNvSpPr txBox="1"/>
              <p:nvPr/>
            </p:nvSpPr>
            <p:spPr>
              <a:xfrm>
                <a:off x="647560" y="2969110"/>
                <a:ext cx="446404" cy="147449"/>
              </a:xfrm>
              <a:prstGeom prst="rect">
                <a:avLst/>
              </a:prstGeom>
              <a:solidFill>
                <a:srgbClr val="007A3D"/>
              </a:solidFill>
            </p:spPr>
            <p:txBody>
              <a:bodyPr vert="horz" wrap="square" lIns="0" tIns="7056" rIns="0" bIns="0" rtlCol="0">
                <a:spAutoFit/>
              </a:bodyPr>
              <a:lstStyle/>
              <a:p>
                <a:pPr marR="19152" algn="r">
                  <a:spcBef>
                    <a:spcPts val="56"/>
                  </a:spcBef>
                </a:pPr>
                <a:r>
                  <a:rPr lang="fr-FR" sz="714" b="1" spc="-4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5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188" name="object 25">
                <a:extLst>
                  <a:ext uri="{FF2B5EF4-FFF2-40B4-BE49-F238E27FC236}">
                    <a16:creationId xmlns:a16="http://schemas.microsoft.com/office/drawing/2014/main" id="{B21BC0A5-BCC2-BEF1-6433-826AABAD7D84}"/>
                  </a:ext>
                </a:extLst>
              </p:cNvPr>
              <p:cNvSpPr txBox="1"/>
              <p:nvPr/>
            </p:nvSpPr>
            <p:spPr>
              <a:xfrm>
                <a:off x="647560" y="4388904"/>
                <a:ext cx="450851" cy="144242"/>
              </a:xfrm>
              <a:prstGeom prst="rect">
                <a:avLst/>
              </a:prstGeom>
              <a:solidFill>
                <a:srgbClr val="FF2C5E"/>
              </a:solidFill>
            </p:spPr>
            <p:txBody>
              <a:bodyPr vert="horz" wrap="square" lIns="0" tIns="4536" rIns="0" bIns="0" rtlCol="0">
                <a:spAutoFit/>
              </a:bodyPr>
              <a:lstStyle/>
              <a:p>
                <a:pPr marR="22176" algn="r">
                  <a:spcBef>
                    <a:spcPts val="36"/>
                  </a:spcBef>
                </a:pPr>
                <a:r>
                  <a:rPr lang="fr-FR" sz="714" b="1" spc="-4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14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189" name="object 26">
                <a:extLst>
                  <a:ext uri="{FF2B5EF4-FFF2-40B4-BE49-F238E27FC236}">
                    <a16:creationId xmlns:a16="http://schemas.microsoft.com/office/drawing/2014/main" id="{9C64F2E2-4234-5D05-F59D-8CDBCEBC9ADE}"/>
                  </a:ext>
                </a:extLst>
              </p:cNvPr>
              <p:cNvSpPr txBox="1"/>
              <p:nvPr/>
            </p:nvSpPr>
            <p:spPr>
              <a:xfrm>
                <a:off x="650609" y="4103240"/>
                <a:ext cx="447676" cy="146807"/>
              </a:xfrm>
              <a:prstGeom prst="rect">
                <a:avLst/>
              </a:prstGeom>
              <a:solidFill>
                <a:srgbClr val="3CBCD7"/>
              </a:solidFill>
            </p:spPr>
            <p:txBody>
              <a:bodyPr vert="horz" wrap="square" lIns="0" tIns="6552" rIns="0" bIns="0" rtlCol="0">
                <a:spAutoFit/>
              </a:bodyPr>
              <a:lstStyle/>
              <a:p>
                <a:pPr marL="225288">
                  <a:spcBef>
                    <a:spcPts val="52"/>
                  </a:spcBef>
                </a:pPr>
                <a:r>
                  <a:rPr lang="fr-FR" sz="714" b="1" spc="-2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52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190" name="object 27">
                <a:extLst>
                  <a:ext uri="{FF2B5EF4-FFF2-40B4-BE49-F238E27FC236}">
                    <a16:creationId xmlns:a16="http://schemas.microsoft.com/office/drawing/2014/main" id="{974A37F2-C6A8-63D5-1B68-10CA35A3B64B}"/>
                  </a:ext>
                </a:extLst>
              </p:cNvPr>
              <p:cNvSpPr txBox="1"/>
              <p:nvPr/>
            </p:nvSpPr>
            <p:spPr>
              <a:xfrm>
                <a:off x="1168791" y="4359204"/>
                <a:ext cx="5444631" cy="339851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>
                  <a:spcBef>
                    <a:spcPts val="83"/>
                  </a:spcBef>
                </a:pP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Emploi, formation et dispositifs d’accompagnement </a:t>
                </a:r>
                <a:endParaRPr lang="fr-FR" sz="800" spc="-8" dirty="0" smtClean="0">
                  <a:solidFill>
                    <a:srgbClr val="57585B"/>
                  </a:solidFill>
                  <a:latin typeface="Arial"/>
                  <a:cs typeface="Arial"/>
                </a:endParaRPr>
              </a:p>
              <a:p>
                <a:pPr marL="10080">
                  <a:spcBef>
                    <a:spcPts val="83"/>
                  </a:spcBef>
                </a:pP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à </a:t>
                </a: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la perte d’autonomie *</a:t>
                </a:r>
              </a:p>
            </p:txBody>
          </p:sp>
          <p:sp>
            <p:nvSpPr>
              <p:cNvPr id="1202" name="object 30">
                <a:extLst>
                  <a:ext uri="{FF2B5EF4-FFF2-40B4-BE49-F238E27FC236}">
                    <a16:creationId xmlns:a16="http://schemas.microsoft.com/office/drawing/2014/main" id="{A8E9389A-0DE5-5D78-AF12-EB0CC6D5E11C}"/>
                  </a:ext>
                </a:extLst>
              </p:cNvPr>
              <p:cNvSpPr txBox="1"/>
              <p:nvPr/>
            </p:nvSpPr>
            <p:spPr>
              <a:xfrm>
                <a:off x="656366" y="3835349"/>
                <a:ext cx="446405" cy="145525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vert="horz" wrap="square" lIns="0" tIns="5544" rIns="0" bIns="0" rtlCol="0">
                <a:spAutoFit/>
              </a:bodyPr>
              <a:lstStyle/>
              <a:p>
                <a:pPr marR="17640" algn="r">
                  <a:spcBef>
                    <a:spcPts val="44"/>
                  </a:spcBef>
                </a:pPr>
                <a:r>
                  <a:rPr lang="fr-FR" sz="714" b="1" spc="-4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10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203" name="object 33">
                <a:extLst>
                  <a:ext uri="{FF2B5EF4-FFF2-40B4-BE49-F238E27FC236}">
                    <a16:creationId xmlns:a16="http://schemas.microsoft.com/office/drawing/2014/main" id="{F6932D16-89E9-D165-72F7-FCEB1882AA39}"/>
                  </a:ext>
                </a:extLst>
              </p:cNvPr>
              <p:cNvSpPr txBox="1"/>
              <p:nvPr/>
            </p:nvSpPr>
            <p:spPr>
              <a:xfrm>
                <a:off x="650609" y="2665225"/>
                <a:ext cx="449581" cy="145525"/>
              </a:xfrm>
              <a:prstGeom prst="rect">
                <a:avLst/>
              </a:prstGeom>
              <a:solidFill>
                <a:srgbClr val="482683"/>
              </a:solidFill>
            </p:spPr>
            <p:txBody>
              <a:bodyPr vert="horz" wrap="square" lIns="0" tIns="5544" rIns="0" bIns="0" rtlCol="0">
                <a:spAutoFit/>
              </a:bodyPr>
              <a:lstStyle/>
              <a:p>
                <a:pPr marL="231336">
                  <a:spcBef>
                    <a:spcPts val="44"/>
                  </a:spcBef>
                </a:pPr>
                <a:r>
                  <a:rPr lang="fr-FR" sz="714" b="1" spc="-2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67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204" name="object 34">
                <a:extLst>
                  <a:ext uri="{FF2B5EF4-FFF2-40B4-BE49-F238E27FC236}">
                    <a16:creationId xmlns:a16="http://schemas.microsoft.com/office/drawing/2014/main" id="{7499D75B-51C3-9AFA-A098-5B2487223415}"/>
                  </a:ext>
                </a:extLst>
              </p:cNvPr>
              <p:cNvSpPr txBox="1"/>
              <p:nvPr/>
            </p:nvSpPr>
            <p:spPr>
              <a:xfrm>
                <a:off x="1208798" y="3802381"/>
                <a:ext cx="2508438" cy="168579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>
                  <a:spcBef>
                    <a:spcPts val="83"/>
                  </a:spcBef>
                </a:pP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Handicap enfants / </a:t>
                </a: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p</a:t>
                </a:r>
                <a:r>
                  <a:rPr sz="800" spc="-8" dirty="0" err="1" smtClean="0">
                    <a:solidFill>
                      <a:srgbClr val="57585B"/>
                    </a:solidFill>
                    <a:latin typeface="Arial"/>
                    <a:cs typeface="Arial"/>
                  </a:rPr>
                  <a:t>rotection</a:t>
                </a:r>
                <a:r>
                  <a:rPr sz="800" spc="-36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  <a:r>
                  <a:rPr sz="800" dirty="0">
                    <a:solidFill>
                      <a:srgbClr val="57585B"/>
                    </a:solidFill>
                    <a:latin typeface="Arial"/>
                    <a:cs typeface="Arial"/>
                  </a:rPr>
                  <a:t>de </a:t>
                </a:r>
                <a:r>
                  <a:rPr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l’Enfance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1250" name="object 200">
                <a:extLst>
                  <a:ext uri="{FF2B5EF4-FFF2-40B4-BE49-F238E27FC236}">
                    <a16:creationId xmlns:a16="http://schemas.microsoft.com/office/drawing/2014/main" id="{A04B711A-350D-E19F-431A-EC767F1ABFE9}"/>
                  </a:ext>
                </a:extLst>
              </p:cNvPr>
              <p:cNvSpPr txBox="1"/>
              <p:nvPr/>
            </p:nvSpPr>
            <p:spPr>
              <a:xfrm>
                <a:off x="1176599" y="3568885"/>
                <a:ext cx="3992686" cy="168579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>
                  <a:spcBef>
                    <a:spcPts val="83"/>
                  </a:spcBef>
                </a:pP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Services de </a:t>
                </a: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soins </a:t>
                </a: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i</a:t>
                </a: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nfirmiers </a:t>
                </a: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à </a:t>
                </a:r>
                <a:r>
                  <a:rPr lang="fr-FR" sz="800" spc="-8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domicile</a:t>
                </a:r>
                <a:endParaRPr lang="fr-FR" sz="800" spc="-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67" name="object 201">
                <a:extLst>
                  <a:ext uri="{FF2B5EF4-FFF2-40B4-BE49-F238E27FC236}">
                    <a16:creationId xmlns:a16="http://schemas.microsoft.com/office/drawing/2014/main" id="{CE986BE5-4F93-FFEA-2951-BFDB4369584F}"/>
                  </a:ext>
                </a:extLst>
              </p:cNvPr>
              <p:cNvSpPr txBox="1"/>
              <p:nvPr/>
            </p:nvSpPr>
            <p:spPr>
              <a:xfrm>
                <a:off x="649082" y="3563307"/>
                <a:ext cx="444881" cy="14039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horz" wrap="square" lIns="0" tIns="1512" rIns="28572" bIns="0" rtlCol="0">
                <a:spAutoFit/>
              </a:bodyPr>
              <a:lstStyle/>
              <a:p>
                <a:pPr marL="196056" algn="r">
                  <a:spcBef>
                    <a:spcPts val="12"/>
                  </a:spcBef>
                </a:pPr>
                <a:r>
                  <a:rPr lang="fr-FR" sz="714" b="1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7</a:t>
                </a:r>
                <a:endParaRPr sz="714" dirty="0">
                  <a:latin typeface="Arial"/>
                  <a:cs typeface="Arial"/>
                </a:endParaRPr>
              </a:p>
            </p:txBody>
          </p:sp>
          <p:sp>
            <p:nvSpPr>
              <p:cNvPr id="1278" name="object 209">
                <a:extLst>
                  <a:ext uri="{FF2B5EF4-FFF2-40B4-BE49-F238E27FC236}">
                    <a16:creationId xmlns:a16="http://schemas.microsoft.com/office/drawing/2014/main" id="{50F627A0-46D2-755B-FF4C-1698223BE719}"/>
                  </a:ext>
                </a:extLst>
              </p:cNvPr>
              <p:cNvSpPr txBox="1"/>
              <p:nvPr/>
            </p:nvSpPr>
            <p:spPr>
              <a:xfrm>
                <a:off x="1182890" y="4105651"/>
                <a:ext cx="2142760" cy="168579"/>
              </a:xfrm>
              <a:prstGeom prst="rect">
                <a:avLst/>
              </a:prstGeom>
            </p:spPr>
            <p:txBody>
              <a:bodyPr vert="horz" wrap="square" lIns="0" tIns="10584" rIns="0" bIns="0" rtlCol="0">
                <a:spAutoFit/>
              </a:bodyPr>
              <a:lstStyle/>
              <a:p>
                <a:pPr marL="10080" marR="4032">
                  <a:spcBef>
                    <a:spcPts val="83"/>
                  </a:spcBef>
                </a:pPr>
                <a:r>
                  <a:rPr lang="fr-FR" sz="800" spc="-8" dirty="0">
                    <a:solidFill>
                      <a:srgbClr val="57585B"/>
                    </a:solidFill>
                    <a:latin typeface="Arial"/>
                    <a:cs typeface="Arial"/>
                  </a:rPr>
                  <a:t>Handicap adultes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1279" name="object 56">
                <a:extLst>
                  <a:ext uri="{FF2B5EF4-FFF2-40B4-BE49-F238E27FC236}">
                    <a16:creationId xmlns:a16="http://schemas.microsoft.com/office/drawing/2014/main" id="{22454885-8541-BBEA-3925-6657B01ED982}"/>
                  </a:ext>
                </a:extLst>
              </p:cNvPr>
              <p:cNvSpPr txBox="1"/>
              <p:nvPr/>
            </p:nvSpPr>
            <p:spPr>
              <a:xfrm>
                <a:off x="592172" y="4775459"/>
                <a:ext cx="3269514" cy="566328"/>
              </a:xfrm>
              <a:prstGeom prst="rect">
                <a:avLst/>
              </a:prstGeom>
            </p:spPr>
            <p:txBody>
              <a:bodyPr vert="horz" wrap="square" lIns="0" tIns="7560" rIns="0" bIns="0" rtlCol="0">
                <a:noAutofit/>
              </a:bodyPr>
              <a:lstStyle/>
              <a:p>
                <a:pPr marL="7560">
                  <a:spcBef>
                    <a:spcPts val="60"/>
                  </a:spcBef>
                </a:pPr>
                <a:r>
                  <a:rPr lang="fr-FR" sz="800" spc="-12" baseline="30000" dirty="0" smtClean="0">
                    <a:solidFill>
                      <a:srgbClr val="5757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800" spc="-3" dirty="0" smtClean="0">
                    <a:solidFill>
                      <a:srgbClr val="585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dont trois </a:t>
                </a:r>
                <a:r>
                  <a:rPr lang="fr-FR" sz="800" spc="-3" dirty="0">
                    <a:solidFill>
                      <a:srgbClr val="585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services en région Centre</a:t>
                </a:r>
              </a:p>
              <a:p>
                <a:pPr marL="7560">
                  <a:spcBef>
                    <a:spcPts val="60"/>
                  </a:spcBef>
                </a:pPr>
                <a:endParaRPr lang="fr-FR" sz="800" spc="-12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" name="object 60">
                <a:extLst>
                  <a:ext uri="{FF2B5EF4-FFF2-40B4-BE49-F238E27FC236}">
                    <a16:creationId xmlns:a16="http://schemas.microsoft.com/office/drawing/2014/main" id="{3FED3131-7581-9520-80EB-4ECB55FDDFDF}"/>
                  </a:ext>
                </a:extLst>
              </p:cNvPr>
              <p:cNvSpPr txBox="1"/>
              <p:nvPr/>
            </p:nvSpPr>
            <p:spPr>
              <a:xfrm>
                <a:off x="966807" y="5548054"/>
                <a:ext cx="88900" cy="151295"/>
              </a:xfrm>
              <a:prstGeom prst="rect">
                <a:avLst/>
              </a:prstGeom>
            </p:spPr>
            <p:txBody>
              <a:bodyPr vert="horz" wrap="square" lIns="0" tIns="10080" rIns="0" bIns="0" rtlCol="0">
                <a:spAutoFit/>
              </a:bodyPr>
              <a:lstStyle/>
              <a:p>
                <a:pPr marL="10080" algn="r">
                  <a:spcBef>
                    <a:spcPts val="79"/>
                  </a:spcBef>
                </a:pPr>
                <a:r>
                  <a:rPr lang="fr-FR" sz="714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sz="714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81" name="Groupe 1280">
                <a:extLst>
                  <a:ext uri="{FF2B5EF4-FFF2-40B4-BE49-F238E27FC236}">
                    <a16:creationId xmlns:a16="http://schemas.microsoft.com/office/drawing/2014/main" id="{C00EA8CC-03D7-8333-1D56-4366993F2643}"/>
                  </a:ext>
                </a:extLst>
              </p:cNvPr>
              <p:cNvGrpSpPr/>
              <p:nvPr/>
            </p:nvGrpSpPr>
            <p:grpSpPr>
              <a:xfrm>
                <a:off x="574535" y="2337552"/>
                <a:ext cx="208406" cy="208406"/>
                <a:chOff x="573930" y="4638506"/>
                <a:chExt cx="208406" cy="208406"/>
              </a:xfrm>
            </p:grpSpPr>
            <p:sp>
              <p:nvSpPr>
                <p:cNvPr id="1379" name="Free Form 174">
                  <a:extLst>
                    <a:ext uri="{FF2B5EF4-FFF2-40B4-BE49-F238E27FC236}">
                      <a16:creationId xmlns:a16="http://schemas.microsoft.com/office/drawing/2014/main" id="{2355B579-8E2A-829C-CC6F-CE954B45745D}"/>
                    </a:ext>
                  </a:extLst>
                </p:cNvPr>
                <p:cNvSpPr/>
                <p:nvPr/>
              </p:nvSpPr>
              <p:spPr>
                <a:xfrm>
                  <a:off x="576332" y="4640923"/>
                  <a:ext cx="203576" cy="2035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576" h="203563">
                      <a:moveTo>
                        <a:pt x="101794" y="203563"/>
                      </a:moveTo>
                      <a:cubicBezTo>
                        <a:pt x="45667" y="203563"/>
                        <a:pt x="0" y="157909"/>
                        <a:pt x="0" y="101781"/>
                      </a:cubicBezTo>
                      <a:cubicBezTo>
                        <a:pt x="0" y="45654"/>
                        <a:pt x="45667" y="0"/>
                        <a:pt x="101794" y="0"/>
                      </a:cubicBezTo>
                      <a:cubicBezTo>
                        <a:pt x="157921" y="0"/>
                        <a:pt x="203576" y="45654"/>
                        <a:pt x="203576" y="101781"/>
                      </a:cubicBezTo>
                      <a:cubicBezTo>
                        <a:pt x="203576" y="157909"/>
                        <a:pt x="157921" y="203563"/>
                        <a:pt x="101794" y="203563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80" name="Free Form 175">
                  <a:extLst>
                    <a:ext uri="{FF2B5EF4-FFF2-40B4-BE49-F238E27FC236}">
                      <a16:creationId xmlns:a16="http://schemas.microsoft.com/office/drawing/2014/main" id="{6E87F64C-2A17-FD42-FADC-FC1978F0E50A}"/>
                    </a:ext>
                  </a:extLst>
                </p:cNvPr>
                <p:cNvSpPr/>
                <p:nvPr/>
              </p:nvSpPr>
              <p:spPr>
                <a:xfrm>
                  <a:off x="573930" y="4638506"/>
                  <a:ext cx="208406" cy="208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405" h="208405">
                      <a:moveTo>
                        <a:pt x="104196" y="0"/>
                      </a:moveTo>
                      <a:cubicBezTo>
                        <a:pt x="46645" y="0"/>
                        <a:pt x="0" y="46658"/>
                        <a:pt x="0" y="104196"/>
                      </a:cubicBezTo>
                      <a:cubicBezTo>
                        <a:pt x="0" y="161760"/>
                        <a:pt x="46645" y="208405"/>
                        <a:pt x="104196" y="208405"/>
                      </a:cubicBezTo>
                      <a:cubicBezTo>
                        <a:pt x="161747" y="208405"/>
                        <a:pt x="208405" y="161760"/>
                        <a:pt x="208405" y="104196"/>
                      </a:cubicBezTo>
                      <a:cubicBezTo>
                        <a:pt x="208405" y="46658"/>
                        <a:pt x="161747" y="0"/>
                        <a:pt x="104196" y="0"/>
                      </a:cubicBezTo>
                      <a:close/>
                      <a:moveTo>
                        <a:pt x="104196" y="4829"/>
                      </a:moveTo>
                      <a:cubicBezTo>
                        <a:pt x="159002" y="4829"/>
                        <a:pt x="203576" y="49416"/>
                        <a:pt x="203576" y="104196"/>
                      </a:cubicBezTo>
                      <a:cubicBezTo>
                        <a:pt x="203576" y="159002"/>
                        <a:pt x="159002" y="203588"/>
                        <a:pt x="104196" y="203588"/>
                      </a:cubicBezTo>
                      <a:cubicBezTo>
                        <a:pt x="49403" y="203588"/>
                        <a:pt x="4829" y="159002"/>
                        <a:pt x="4829" y="104196"/>
                      </a:cubicBezTo>
                      <a:cubicBezTo>
                        <a:pt x="4829" y="49416"/>
                        <a:pt x="49403" y="4829"/>
                        <a:pt x="104196" y="4829"/>
                      </a:cubicBezTo>
                      <a:close/>
                    </a:path>
                  </a:pathLst>
                </a:custGeom>
                <a:solidFill>
                  <a:srgbClr val="93CDDD"/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81" name="Free Form 176">
                  <a:extLst>
                    <a:ext uri="{FF2B5EF4-FFF2-40B4-BE49-F238E27FC236}">
                      <a16:creationId xmlns:a16="http://schemas.microsoft.com/office/drawing/2014/main" id="{D6794721-56FD-50B8-83F1-A8768B8AF5E6}"/>
                    </a:ext>
                  </a:extLst>
                </p:cNvPr>
                <p:cNvSpPr/>
                <p:nvPr/>
              </p:nvSpPr>
              <p:spPr>
                <a:xfrm>
                  <a:off x="627625" y="4686961"/>
                  <a:ext cx="101019" cy="1107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19" h="110704">
                      <a:moveTo>
                        <a:pt x="100002" y="24987"/>
                      </a:moveTo>
                      <a:cubicBezTo>
                        <a:pt x="100002" y="10053"/>
                        <a:pt x="88970" y="0"/>
                        <a:pt x="72421" y="0"/>
                      </a:cubicBezTo>
                      <a:cubicBezTo>
                        <a:pt x="66473" y="0"/>
                        <a:pt x="62444" y="889"/>
                        <a:pt x="58389" y="2758"/>
                      </a:cubicBezTo>
                      <a:lnTo>
                        <a:pt x="57500" y="3266"/>
                      </a:lnTo>
                      <a:lnTo>
                        <a:pt x="73870" y="13485"/>
                      </a:lnTo>
                      <a:cubicBezTo>
                        <a:pt x="74556" y="14158"/>
                        <a:pt x="64058" y="17374"/>
                        <a:pt x="61808" y="16078"/>
                      </a:cubicBezTo>
                      <a:lnTo>
                        <a:pt x="35816" y="876"/>
                      </a:lnTo>
                      <a:cubicBezTo>
                        <a:pt x="33617" y="355"/>
                        <a:pt x="31266" y="0"/>
                        <a:pt x="28584" y="0"/>
                      </a:cubicBezTo>
                      <a:cubicBezTo>
                        <a:pt x="12036" y="0"/>
                        <a:pt x="1004" y="10053"/>
                        <a:pt x="1004" y="24987"/>
                      </a:cubicBezTo>
                      <a:cubicBezTo>
                        <a:pt x="1004" y="26309"/>
                        <a:pt x="0" y="38130"/>
                        <a:pt x="5084" y="58351"/>
                      </a:cubicBezTo>
                      <a:cubicBezTo>
                        <a:pt x="12239" y="83136"/>
                        <a:pt x="24644" y="110704"/>
                        <a:pt x="30694" y="108683"/>
                      </a:cubicBezTo>
                      <a:cubicBezTo>
                        <a:pt x="36757" y="106662"/>
                        <a:pt x="39909" y="81712"/>
                        <a:pt x="41167" y="75891"/>
                      </a:cubicBezTo>
                      <a:cubicBezTo>
                        <a:pt x="42413" y="70171"/>
                        <a:pt x="45984" y="66765"/>
                        <a:pt x="50496" y="66765"/>
                      </a:cubicBezTo>
                      <a:cubicBezTo>
                        <a:pt x="55021" y="66765"/>
                        <a:pt x="58987" y="70273"/>
                        <a:pt x="59838" y="75891"/>
                      </a:cubicBezTo>
                      <a:cubicBezTo>
                        <a:pt x="60728" y="81788"/>
                        <a:pt x="64249" y="106662"/>
                        <a:pt x="70311" y="108683"/>
                      </a:cubicBezTo>
                      <a:cubicBezTo>
                        <a:pt x="76374" y="110704"/>
                        <a:pt x="88766" y="83136"/>
                        <a:pt x="95935" y="58351"/>
                      </a:cubicBezTo>
                      <a:cubicBezTo>
                        <a:pt x="101019" y="38130"/>
                        <a:pt x="100002" y="26309"/>
                        <a:pt x="100002" y="24987"/>
                      </a:cubicBezTo>
                      <a:close/>
                    </a:path>
                  </a:pathLst>
                </a:custGeom>
                <a:solidFill>
                  <a:srgbClr val="93CDDD"/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</p:grpSp>
          <p:grpSp>
            <p:nvGrpSpPr>
              <p:cNvPr id="1282" name="Graphique 759">
                <a:extLst>
                  <a:ext uri="{FF2B5EF4-FFF2-40B4-BE49-F238E27FC236}">
                    <a16:creationId xmlns:a16="http://schemas.microsoft.com/office/drawing/2014/main" id="{F189DF44-1893-958D-F9C8-6A66321D5A70}"/>
                  </a:ext>
                </a:extLst>
              </p:cNvPr>
              <p:cNvGrpSpPr/>
              <p:nvPr/>
            </p:nvGrpSpPr>
            <p:grpSpPr>
              <a:xfrm>
                <a:off x="568720" y="2061973"/>
                <a:ext cx="220101" cy="220101"/>
                <a:chOff x="-649989" y="5689855"/>
                <a:chExt cx="220101" cy="220101"/>
              </a:xfrm>
              <a:solidFill>
                <a:srgbClr val="000000"/>
              </a:solidFill>
            </p:grpSpPr>
            <p:sp>
              <p:nvSpPr>
                <p:cNvPr id="1375" name="Forme libre 1374">
                  <a:extLst>
                    <a:ext uri="{FF2B5EF4-FFF2-40B4-BE49-F238E27FC236}">
                      <a16:creationId xmlns:a16="http://schemas.microsoft.com/office/drawing/2014/main" id="{F2FD6867-4671-B10C-F637-FCF9EE3A0B2B}"/>
                    </a:ext>
                  </a:extLst>
                </p:cNvPr>
                <p:cNvSpPr/>
                <p:nvPr/>
              </p:nvSpPr>
              <p:spPr>
                <a:xfrm>
                  <a:off x="-646570" y="5693143"/>
                  <a:ext cx="213527" cy="213527"/>
                </a:xfrm>
                <a:custGeom>
                  <a:avLst/>
                  <a:gdLst>
                    <a:gd name="connsiteX0" fmla="*/ 213527 w 213527"/>
                    <a:gd name="connsiteY0" fmla="*/ 106764 h 213527"/>
                    <a:gd name="connsiteX1" fmla="*/ 106764 w 213527"/>
                    <a:gd name="connsiteY1" fmla="*/ 213527 h 213527"/>
                    <a:gd name="connsiteX2" fmla="*/ 0 w 213527"/>
                    <a:gd name="connsiteY2" fmla="*/ 106764 h 213527"/>
                    <a:gd name="connsiteX3" fmla="*/ 106764 w 213527"/>
                    <a:gd name="connsiteY3" fmla="*/ 0 h 213527"/>
                    <a:gd name="connsiteX4" fmla="*/ 213527 w 213527"/>
                    <a:gd name="connsiteY4" fmla="*/ 106764 h 213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527" h="213527">
                      <a:moveTo>
                        <a:pt x="213527" y="106764"/>
                      </a:moveTo>
                      <a:cubicBezTo>
                        <a:pt x="213527" y="165728"/>
                        <a:pt x="165728" y="213527"/>
                        <a:pt x="106764" y="213527"/>
                      </a:cubicBezTo>
                      <a:cubicBezTo>
                        <a:pt x="47800" y="213527"/>
                        <a:pt x="0" y="165728"/>
                        <a:pt x="0" y="106764"/>
                      </a:cubicBezTo>
                      <a:cubicBezTo>
                        <a:pt x="0" y="47800"/>
                        <a:pt x="47800" y="0"/>
                        <a:pt x="106764" y="0"/>
                      </a:cubicBezTo>
                      <a:cubicBezTo>
                        <a:pt x="165728" y="0"/>
                        <a:pt x="213527" y="47800"/>
                        <a:pt x="213527" y="1067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8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429"/>
                </a:p>
              </p:txBody>
            </p:sp>
            <p:sp>
              <p:nvSpPr>
                <p:cNvPr id="1376" name="Forme libre 1375">
                  <a:extLst>
                    <a:ext uri="{FF2B5EF4-FFF2-40B4-BE49-F238E27FC236}">
                      <a16:creationId xmlns:a16="http://schemas.microsoft.com/office/drawing/2014/main" id="{2A91DC51-D90F-6057-9411-50AE0AB523B1}"/>
                    </a:ext>
                  </a:extLst>
                </p:cNvPr>
                <p:cNvSpPr/>
                <p:nvPr/>
              </p:nvSpPr>
              <p:spPr>
                <a:xfrm>
                  <a:off x="-649989" y="5689855"/>
                  <a:ext cx="220101" cy="220101"/>
                </a:xfrm>
                <a:custGeom>
                  <a:avLst/>
                  <a:gdLst>
                    <a:gd name="connsiteX0" fmla="*/ 110182 w 220101"/>
                    <a:gd name="connsiteY0" fmla="*/ 6574 h 220101"/>
                    <a:gd name="connsiteX1" fmla="*/ 213659 w 220101"/>
                    <a:gd name="connsiteY1" fmla="*/ 110051 h 220101"/>
                    <a:gd name="connsiteX2" fmla="*/ 110182 w 220101"/>
                    <a:gd name="connsiteY2" fmla="*/ 213527 h 220101"/>
                    <a:gd name="connsiteX3" fmla="*/ 6706 w 220101"/>
                    <a:gd name="connsiteY3" fmla="*/ 110051 h 220101"/>
                    <a:gd name="connsiteX4" fmla="*/ 110182 w 220101"/>
                    <a:gd name="connsiteY4" fmla="*/ 6574 h 220101"/>
                    <a:gd name="connsiteX5" fmla="*/ 110182 w 220101"/>
                    <a:gd name="connsiteY5" fmla="*/ 0 h 220101"/>
                    <a:gd name="connsiteX6" fmla="*/ 0 w 220101"/>
                    <a:gd name="connsiteY6" fmla="*/ 109919 h 220101"/>
                    <a:gd name="connsiteX7" fmla="*/ 109919 w 220101"/>
                    <a:gd name="connsiteY7" fmla="*/ 220102 h 220101"/>
                    <a:gd name="connsiteX8" fmla="*/ 220101 w 220101"/>
                    <a:gd name="connsiteY8" fmla="*/ 110182 h 220101"/>
                    <a:gd name="connsiteX9" fmla="*/ 220101 w 220101"/>
                    <a:gd name="connsiteY9" fmla="*/ 110051 h 220101"/>
                    <a:gd name="connsiteX10" fmla="*/ 110182 w 220101"/>
                    <a:gd name="connsiteY10" fmla="*/ 0 h 220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0101" h="220101">
                      <a:moveTo>
                        <a:pt x="110182" y="6574"/>
                      </a:moveTo>
                      <a:cubicBezTo>
                        <a:pt x="167331" y="6574"/>
                        <a:pt x="213659" y="52902"/>
                        <a:pt x="213659" y="110051"/>
                      </a:cubicBezTo>
                      <a:cubicBezTo>
                        <a:pt x="213659" y="167200"/>
                        <a:pt x="167331" y="213527"/>
                        <a:pt x="110182" y="213527"/>
                      </a:cubicBezTo>
                      <a:cubicBezTo>
                        <a:pt x="53034" y="213527"/>
                        <a:pt x="6706" y="167200"/>
                        <a:pt x="6706" y="110051"/>
                      </a:cubicBezTo>
                      <a:cubicBezTo>
                        <a:pt x="6706" y="52902"/>
                        <a:pt x="53034" y="6574"/>
                        <a:pt x="110182" y="6574"/>
                      </a:cubicBezTo>
                      <a:moveTo>
                        <a:pt x="110182" y="0"/>
                      </a:moveTo>
                      <a:cubicBezTo>
                        <a:pt x="49403" y="-73"/>
                        <a:pt x="73" y="49140"/>
                        <a:pt x="0" y="109919"/>
                      </a:cubicBezTo>
                      <a:cubicBezTo>
                        <a:pt x="-73" y="170698"/>
                        <a:pt x="49140" y="220029"/>
                        <a:pt x="109919" y="220102"/>
                      </a:cubicBezTo>
                      <a:cubicBezTo>
                        <a:pt x="170698" y="220174"/>
                        <a:pt x="220029" y="170961"/>
                        <a:pt x="220101" y="110182"/>
                      </a:cubicBezTo>
                      <a:cubicBezTo>
                        <a:pt x="220101" y="110138"/>
                        <a:pt x="220101" y="110095"/>
                        <a:pt x="220101" y="110051"/>
                      </a:cubicBezTo>
                      <a:cubicBezTo>
                        <a:pt x="220101" y="49323"/>
                        <a:pt x="170910" y="73"/>
                        <a:pt x="110182" y="0"/>
                      </a:cubicBezTo>
                      <a:close/>
                    </a:path>
                  </a:pathLst>
                </a:custGeom>
                <a:solidFill>
                  <a:srgbClr val="B3D7A9"/>
                </a:solidFill>
                <a:ln w="128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429" dirty="0"/>
                </a:p>
              </p:txBody>
            </p:sp>
            <p:sp>
              <p:nvSpPr>
                <p:cNvPr id="1377" name="Forme libre 1376">
                  <a:extLst>
                    <a:ext uri="{FF2B5EF4-FFF2-40B4-BE49-F238E27FC236}">
                      <a16:creationId xmlns:a16="http://schemas.microsoft.com/office/drawing/2014/main" id="{6C221766-082C-32AD-F2AE-7F2FC28E85E5}"/>
                    </a:ext>
                  </a:extLst>
                </p:cNvPr>
                <p:cNvSpPr/>
                <p:nvPr/>
              </p:nvSpPr>
              <p:spPr>
                <a:xfrm>
                  <a:off x="-564343" y="5759128"/>
                  <a:ext cx="49316" cy="65605"/>
                </a:xfrm>
                <a:custGeom>
                  <a:avLst/>
                  <a:gdLst>
                    <a:gd name="connsiteX0" fmla="*/ 28481 w 49316"/>
                    <a:gd name="connsiteY0" fmla="*/ 59580 h 65605"/>
                    <a:gd name="connsiteX1" fmla="*/ 29401 w 49316"/>
                    <a:gd name="connsiteY1" fmla="*/ 60895 h 65605"/>
                    <a:gd name="connsiteX2" fmla="*/ 40577 w 49316"/>
                    <a:gd name="connsiteY2" fmla="*/ 65234 h 65605"/>
                    <a:gd name="connsiteX3" fmla="*/ 49252 w 49316"/>
                    <a:gd name="connsiteY3" fmla="*/ 54315 h 65605"/>
                    <a:gd name="connsiteX4" fmla="*/ 48729 w 49316"/>
                    <a:gd name="connsiteY4" fmla="*/ 52086 h 65605"/>
                    <a:gd name="connsiteX5" fmla="*/ 37947 w 49316"/>
                    <a:gd name="connsiteY5" fmla="*/ 43540 h 65605"/>
                    <a:gd name="connsiteX6" fmla="*/ 37947 w 49316"/>
                    <a:gd name="connsiteY6" fmla="*/ 42093 h 65605"/>
                    <a:gd name="connsiteX7" fmla="*/ 39394 w 49316"/>
                    <a:gd name="connsiteY7" fmla="*/ 33284 h 65605"/>
                    <a:gd name="connsiteX8" fmla="*/ 38605 w 49316"/>
                    <a:gd name="connsiteY8" fmla="*/ 13562 h 65605"/>
                    <a:gd name="connsiteX9" fmla="*/ 14844 w 49316"/>
                    <a:gd name="connsiteY9" fmla="*/ 818 h 65605"/>
                    <a:gd name="connsiteX10" fmla="*/ 13360 w 49316"/>
                    <a:gd name="connsiteY10" fmla="*/ 1334 h 65605"/>
                    <a:gd name="connsiteX11" fmla="*/ 212 w 49316"/>
                    <a:gd name="connsiteY11" fmla="*/ 16191 h 65605"/>
                    <a:gd name="connsiteX12" fmla="*/ 212 w 49316"/>
                    <a:gd name="connsiteY12" fmla="*/ 16191 h 65605"/>
                    <a:gd name="connsiteX13" fmla="*/ 1264 w 49316"/>
                    <a:gd name="connsiteY13" fmla="*/ 26447 h 65605"/>
                    <a:gd name="connsiteX14" fmla="*/ 7443 w 49316"/>
                    <a:gd name="connsiteY14" fmla="*/ 29471 h 65605"/>
                    <a:gd name="connsiteX15" fmla="*/ 10341 w 49316"/>
                    <a:gd name="connsiteY15" fmla="*/ 23437 h 65605"/>
                    <a:gd name="connsiteX16" fmla="*/ 10336 w 49316"/>
                    <a:gd name="connsiteY16" fmla="*/ 23423 h 65605"/>
                    <a:gd name="connsiteX17" fmla="*/ 10336 w 49316"/>
                    <a:gd name="connsiteY17" fmla="*/ 17638 h 65605"/>
                    <a:gd name="connsiteX18" fmla="*/ 10336 w 49316"/>
                    <a:gd name="connsiteY18" fmla="*/ 17638 h 65605"/>
                    <a:gd name="connsiteX19" fmla="*/ 17173 w 49316"/>
                    <a:gd name="connsiteY19" fmla="*/ 10275 h 65605"/>
                    <a:gd name="connsiteX20" fmla="*/ 29621 w 49316"/>
                    <a:gd name="connsiteY20" fmla="*/ 14672 h 65605"/>
                    <a:gd name="connsiteX21" fmla="*/ 30321 w 49316"/>
                    <a:gd name="connsiteY21" fmla="*/ 16717 h 65605"/>
                    <a:gd name="connsiteX22" fmla="*/ 30321 w 49316"/>
                    <a:gd name="connsiteY22" fmla="*/ 16717 h 65605"/>
                    <a:gd name="connsiteX23" fmla="*/ 30321 w 49316"/>
                    <a:gd name="connsiteY23" fmla="*/ 32232 h 65605"/>
                    <a:gd name="connsiteX24" fmla="*/ 29006 w 49316"/>
                    <a:gd name="connsiteY24" fmla="*/ 39727 h 65605"/>
                    <a:gd name="connsiteX25" fmla="*/ 28481 w 49316"/>
                    <a:gd name="connsiteY25" fmla="*/ 59580 h 65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9316" h="65605">
                      <a:moveTo>
                        <a:pt x="28481" y="59580"/>
                      </a:moveTo>
                      <a:cubicBezTo>
                        <a:pt x="28743" y="60048"/>
                        <a:pt x="29051" y="60489"/>
                        <a:pt x="29401" y="60895"/>
                      </a:cubicBezTo>
                      <a:cubicBezTo>
                        <a:pt x="31748" y="64664"/>
                        <a:pt x="36301" y="66432"/>
                        <a:pt x="40577" y="65234"/>
                      </a:cubicBezTo>
                      <a:cubicBezTo>
                        <a:pt x="45987" y="64615"/>
                        <a:pt x="49871" y="59725"/>
                        <a:pt x="49252" y="54315"/>
                      </a:cubicBezTo>
                      <a:cubicBezTo>
                        <a:pt x="49164" y="53554"/>
                        <a:pt x="48989" y="52806"/>
                        <a:pt x="48729" y="52086"/>
                      </a:cubicBezTo>
                      <a:cubicBezTo>
                        <a:pt x="47981" y="46823"/>
                        <a:pt x="43242" y="43067"/>
                        <a:pt x="37947" y="43540"/>
                      </a:cubicBezTo>
                      <a:lnTo>
                        <a:pt x="37947" y="42093"/>
                      </a:lnTo>
                      <a:cubicBezTo>
                        <a:pt x="37947" y="39332"/>
                        <a:pt x="38999" y="36308"/>
                        <a:pt x="39394" y="33284"/>
                      </a:cubicBezTo>
                      <a:cubicBezTo>
                        <a:pt x="40734" y="26743"/>
                        <a:pt x="40464" y="19974"/>
                        <a:pt x="38605" y="13562"/>
                      </a:cubicBezTo>
                      <a:cubicBezTo>
                        <a:pt x="35562" y="3481"/>
                        <a:pt x="24925" y="-2224"/>
                        <a:pt x="14844" y="818"/>
                      </a:cubicBezTo>
                      <a:cubicBezTo>
                        <a:pt x="14343" y="970"/>
                        <a:pt x="13848" y="1142"/>
                        <a:pt x="13360" y="1334"/>
                      </a:cubicBezTo>
                      <a:cubicBezTo>
                        <a:pt x="6491" y="3355"/>
                        <a:pt x="1383" y="9127"/>
                        <a:pt x="212" y="16191"/>
                      </a:cubicBezTo>
                      <a:lnTo>
                        <a:pt x="212" y="16191"/>
                      </a:lnTo>
                      <a:cubicBezTo>
                        <a:pt x="-277" y="19645"/>
                        <a:pt x="84" y="23165"/>
                        <a:pt x="1264" y="26447"/>
                      </a:cubicBezTo>
                      <a:cubicBezTo>
                        <a:pt x="2191" y="28938"/>
                        <a:pt x="4907" y="30268"/>
                        <a:pt x="7443" y="29471"/>
                      </a:cubicBezTo>
                      <a:cubicBezTo>
                        <a:pt x="9910" y="28605"/>
                        <a:pt x="11207" y="25903"/>
                        <a:pt x="10341" y="23437"/>
                      </a:cubicBezTo>
                      <a:cubicBezTo>
                        <a:pt x="10339" y="23432"/>
                        <a:pt x="10338" y="23427"/>
                        <a:pt x="10336" y="23423"/>
                      </a:cubicBezTo>
                      <a:cubicBezTo>
                        <a:pt x="9906" y="21518"/>
                        <a:pt x="9906" y="19542"/>
                        <a:pt x="10336" y="17638"/>
                      </a:cubicBezTo>
                      <a:lnTo>
                        <a:pt x="10336" y="17638"/>
                      </a:lnTo>
                      <a:cubicBezTo>
                        <a:pt x="11073" y="14105"/>
                        <a:pt x="13705" y="11271"/>
                        <a:pt x="17173" y="10275"/>
                      </a:cubicBezTo>
                      <a:cubicBezTo>
                        <a:pt x="21825" y="8051"/>
                        <a:pt x="27398" y="10020"/>
                        <a:pt x="29621" y="14672"/>
                      </a:cubicBezTo>
                      <a:cubicBezTo>
                        <a:pt x="29933" y="15324"/>
                        <a:pt x="30168" y="16011"/>
                        <a:pt x="30321" y="16717"/>
                      </a:cubicBezTo>
                      <a:cubicBezTo>
                        <a:pt x="30321" y="16717"/>
                        <a:pt x="30321" y="16717"/>
                        <a:pt x="30321" y="16717"/>
                      </a:cubicBezTo>
                      <a:cubicBezTo>
                        <a:pt x="31487" y="21823"/>
                        <a:pt x="31487" y="27126"/>
                        <a:pt x="30321" y="32232"/>
                      </a:cubicBezTo>
                      <a:cubicBezTo>
                        <a:pt x="30321" y="34730"/>
                        <a:pt x="29401" y="37228"/>
                        <a:pt x="29006" y="39727"/>
                      </a:cubicBezTo>
                      <a:cubicBezTo>
                        <a:pt x="26762" y="46127"/>
                        <a:pt x="26578" y="53070"/>
                        <a:pt x="28481" y="59580"/>
                      </a:cubicBezTo>
                      <a:close/>
                    </a:path>
                  </a:pathLst>
                </a:custGeom>
                <a:solidFill>
                  <a:srgbClr val="B3D7A9"/>
                </a:solidFill>
                <a:ln w="128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429"/>
                </a:p>
              </p:txBody>
            </p:sp>
            <p:sp>
              <p:nvSpPr>
                <p:cNvPr id="1378" name="Forme libre 1377">
                  <a:extLst>
                    <a:ext uri="{FF2B5EF4-FFF2-40B4-BE49-F238E27FC236}">
                      <a16:creationId xmlns:a16="http://schemas.microsoft.com/office/drawing/2014/main" id="{2F496FB4-2570-D15B-7B43-C370FC9FF6E9}"/>
                    </a:ext>
                  </a:extLst>
                </p:cNvPr>
                <p:cNvSpPr/>
                <p:nvPr/>
              </p:nvSpPr>
              <p:spPr>
                <a:xfrm>
                  <a:off x="-596317" y="5730387"/>
                  <a:ext cx="103322" cy="136671"/>
                </a:xfrm>
                <a:custGeom>
                  <a:avLst/>
                  <a:gdLst>
                    <a:gd name="connsiteX0" fmla="*/ 103318 w 103322"/>
                    <a:gd name="connsiteY0" fmla="*/ 52689 h 136671"/>
                    <a:gd name="connsiteX1" fmla="*/ 103318 w 103322"/>
                    <a:gd name="connsiteY1" fmla="*/ 50586 h 136671"/>
                    <a:gd name="connsiteX2" fmla="*/ 102661 w 103322"/>
                    <a:gd name="connsiteY2" fmla="*/ 44012 h 136671"/>
                    <a:gd name="connsiteX3" fmla="*/ 82413 w 103322"/>
                    <a:gd name="connsiteY3" fmla="*/ 9300 h 136671"/>
                    <a:gd name="connsiteX4" fmla="*/ 42968 w 103322"/>
                    <a:gd name="connsiteY4" fmla="*/ 1017 h 136671"/>
                    <a:gd name="connsiteX5" fmla="*/ 9045 w 103322"/>
                    <a:gd name="connsiteY5" fmla="*/ 21265 h 136671"/>
                    <a:gd name="connsiteX6" fmla="*/ 1025 w 103322"/>
                    <a:gd name="connsiteY6" fmla="*/ 60710 h 136671"/>
                    <a:gd name="connsiteX7" fmla="*/ 24166 w 103322"/>
                    <a:gd name="connsiteY7" fmla="*/ 96473 h 136671"/>
                    <a:gd name="connsiteX8" fmla="*/ 37314 w 103322"/>
                    <a:gd name="connsiteY8" fmla="*/ 113171 h 136671"/>
                    <a:gd name="connsiteX9" fmla="*/ 37314 w 103322"/>
                    <a:gd name="connsiteY9" fmla="*/ 113171 h 136671"/>
                    <a:gd name="connsiteX10" fmla="*/ 64794 w 103322"/>
                    <a:gd name="connsiteY10" fmla="*/ 136575 h 136671"/>
                    <a:gd name="connsiteX11" fmla="*/ 70316 w 103322"/>
                    <a:gd name="connsiteY11" fmla="*/ 136575 h 136671"/>
                    <a:gd name="connsiteX12" fmla="*/ 87672 w 103322"/>
                    <a:gd name="connsiteY12" fmla="*/ 127897 h 136671"/>
                    <a:gd name="connsiteX13" fmla="*/ 92931 w 103322"/>
                    <a:gd name="connsiteY13" fmla="*/ 120008 h 136671"/>
                    <a:gd name="connsiteX14" fmla="*/ 94114 w 103322"/>
                    <a:gd name="connsiteY14" fmla="*/ 116853 h 136671"/>
                    <a:gd name="connsiteX15" fmla="*/ 94114 w 103322"/>
                    <a:gd name="connsiteY15" fmla="*/ 114881 h 136671"/>
                    <a:gd name="connsiteX16" fmla="*/ 94114 w 103322"/>
                    <a:gd name="connsiteY16" fmla="*/ 114092 h 136671"/>
                    <a:gd name="connsiteX17" fmla="*/ 85831 w 103322"/>
                    <a:gd name="connsiteY17" fmla="*/ 102653 h 136671"/>
                    <a:gd name="connsiteX18" fmla="*/ 81624 w 103322"/>
                    <a:gd name="connsiteY18" fmla="*/ 101864 h 136671"/>
                    <a:gd name="connsiteX19" fmla="*/ 79783 w 103322"/>
                    <a:gd name="connsiteY19" fmla="*/ 110147 h 136671"/>
                    <a:gd name="connsiteX20" fmla="*/ 76233 w 103322"/>
                    <a:gd name="connsiteY20" fmla="*/ 117379 h 136671"/>
                    <a:gd name="connsiteX21" fmla="*/ 67424 w 103322"/>
                    <a:gd name="connsiteY21" fmla="*/ 121586 h 136671"/>
                    <a:gd name="connsiteX22" fmla="*/ 51782 w 103322"/>
                    <a:gd name="connsiteY22" fmla="*/ 111532 h 136671"/>
                    <a:gd name="connsiteX23" fmla="*/ 51646 w 103322"/>
                    <a:gd name="connsiteY23" fmla="*/ 110805 h 136671"/>
                    <a:gd name="connsiteX24" fmla="*/ 51646 w 103322"/>
                    <a:gd name="connsiteY24" fmla="*/ 110805 h 136671"/>
                    <a:gd name="connsiteX25" fmla="*/ 32318 w 103322"/>
                    <a:gd name="connsiteY25" fmla="*/ 84508 h 136671"/>
                    <a:gd name="connsiteX26" fmla="*/ 15357 w 103322"/>
                    <a:gd name="connsiteY26" fmla="*/ 58212 h 136671"/>
                    <a:gd name="connsiteX27" fmla="*/ 21405 w 103322"/>
                    <a:gd name="connsiteY27" fmla="*/ 30074 h 136671"/>
                    <a:gd name="connsiteX28" fmla="*/ 45729 w 103322"/>
                    <a:gd name="connsiteY28" fmla="*/ 16006 h 136671"/>
                    <a:gd name="connsiteX29" fmla="*/ 73340 w 103322"/>
                    <a:gd name="connsiteY29" fmla="*/ 21528 h 136671"/>
                    <a:gd name="connsiteX30" fmla="*/ 87540 w 103322"/>
                    <a:gd name="connsiteY30" fmla="*/ 46510 h 136671"/>
                    <a:gd name="connsiteX31" fmla="*/ 87540 w 103322"/>
                    <a:gd name="connsiteY31" fmla="*/ 53084 h 136671"/>
                    <a:gd name="connsiteX32" fmla="*/ 87540 w 103322"/>
                    <a:gd name="connsiteY32" fmla="*/ 53084 h 136671"/>
                    <a:gd name="connsiteX33" fmla="*/ 88198 w 103322"/>
                    <a:gd name="connsiteY33" fmla="*/ 59263 h 136671"/>
                    <a:gd name="connsiteX34" fmla="*/ 98453 w 103322"/>
                    <a:gd name="connsiteY34" fmla="*/ 64786 h 136671"/>
                    <a:gd name="connsiteX35" fmla="*/ 102661 w 103322"/>
                    <a:gd name="connsiteY35" fmla="*/ 64786 h 136671"/>
                    <a:gd name="connsiteX36" fmla="*/ 103318 w 103322"/>
                    <a:gd name="connsiteY36" fmla="*/ 52689 h 13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3322" h="136671">
                      <a:moveTo>
                        <a:pt x="103318" y="52689"/>
                      </a:moveTo>
                      <a:cubicBezTo>
                        <a:pt x="103318" y="52689"/>
                        <a:pt x="103318" y="51243"/>
                        <a:pt x="103318" y="50586"/>
                      </a:cubicBezTo>
                      <a:cubicBezTo>
                        <a:pt x="103224" y="48384"/>
                        <a:pt x="103004" y="46189"/>
                        <a:pt x="102661" y="44012"/>
                      </a:cubicBezTo>
                      <a:cubicBezTo>
                        <a:pt x="100773" y="30217"/>
                        <a:pt x="93490" y="17734"/>
                        <a:pt x="82413" y="9300"/>
                      </a:cubicBezTo>
                      <a:cubicBezTo>
                        <a:pt x="70965" y="1227"/>
                        <a:pt x="56696" y="-1769"/>
                        <a:pt x="42968" y="1017"/>
                      </a:cubicBezTo>
                      <a:cubicBezTo>
                        <a:pt x="29395" y="2922"/>
                        <a:pt x="17164" y="10222"/>
                        <a:pt x="9045" y="21265"/>
                      </a:cubicBezTo>
                      <a:cubicBezTo>
                        <a:pt x="1150" y="32789"/>
                        <a:pt x="-1743" y="47018"/>
                        <a:pt x="1025" y="60710"/>
                      </a:cubicBezTo>
                      <a:cubicBezTo>
                        <a:pt x="3221" y="75410"/>
                        <a:pt x="11656" y="88446"/>
                        <a:pt x="24166" y="96473"/>
                      </a:cubicBezTo>
                      <a:cubicBezTo>
                        <a:pt x="30563" y="100106"/>
                        <a:pt x="35283" y="106100"/>
                        <a:pt x="37314" y="113171"/>
                      </a:cubicBezTo>
                      <a:lnTo>
                        <a:pt x="37314" y="113171"/>
                      </a:lnTo>
                      <a:cubicBezTo>
                        <a:pt x="39453" y="126680"/>
                        <a:pt x="51117" y="136613"/>
                        <a:pt x="64794" y="136575"/>
                      </a:cubicBezTo>
                      <a:cubicBezTo>
                        <a:pt x="66632" y="136704"/>
                        <a:pt x="68478" y="136704"/>
                        <a:pt x="70316" y="136575"/>
                      </a:cubicBezTo>
                      <a:cubicBezTo>
                        <a:pt x="76895" y="135659"/>
                        <a:pt x="82991" y="132610"/>
                        <a:pt x="87672" y="127897"/>
                      </a:cubicBezTo>
                      <a:cubicBezTo>
                        <a:pt x="89889" y="125608"/>
                        <a:pt x="91670" y="122935"/>
                        <a:pt x="92931" y="120008"/>
                      </a:cubicBezTo>
                      <a:cubicBezTo>
                        <a:pt x="92931" y="119045"/>
                        <a:pt x="93326" y="117993"/>
                        <a:pt x="94114" y="116853"/>
                      </a:cubicBezTo>
                      <a:cubicBezTo>
                        <a:pt x="94114" y="116853"/>
                        <a:pt x="94114" y="115538"/>
                        <a:pt x="94114" y="114881"/>
                      </a:cubicBezTo>
                      <a:lnTo>
                        <a:pt x="94114" y="114092"/>
                      </a:lnTo>
                      <a:cubicBezTo>
                        <a:pt x="95298" y="107386"/>
                        <a:pt x="93194" y="104888"/>
                        <a:pt x="85831" y="102653"/>
                      </a:cubicBezTo>
                      <a:lnTo>
                        <a:pt x="81624" y="101864"/>
                      </a:lnTo>
                      <a:cubicBezTo>
                        <a:pt x="81170" y="104658"/>
                        <a:pt x="80555" y="107424"/>
                        <a:pt x="79783" y="110147"/>
                      </a:cubicBezTo>
                      <a:cubicBezTo>
                        <a:pt x="79212" y="112814"/>
                        <a:pt x="77993" y="115297"/>
                        <a:pt x="76233" y="117379"/>
                      </a:cubicBezTo>
                      <a:cubicBezTo>
                        <a:pt x="73860" y="119741"/>
                        <a:pt x="70753" y="121226"/>
                        <a:pt x="67424" y="121586"/>
                      </a:cubicBezTo>
                      <a:cubicBezTo>
                        <a:pt x="60328" y="123128"/>
                        <a:pt x="53325" y="118626"/>
                        <a:pt x="51782" y="111532"/>
                      </a:cubicBezTo>
                      <a:cubicBezTo>
                        <a:pt x="51730" y="111290"/>
                        <a:pt x="51684" y="111048"/>
                        <a:pt x="51646" y="110805"/>
                      </a:cubicBezTo>
                      <a:lnTo>
                        <a:pt x="51646" y="110805"/>
                      </a:lnTo>
                      <a:cubicBezTo>
                        <a:pt x="48896" y="99846"/>
                        <a:pt x="41956" y="90403"/>
                        <a:pt x="32318" y="84508"/>
                      </a:cubicBezTo>
                      <a:cubicBezTo>
                        <a:pt x="23035" y="78701"/>
                        <a:pt x="16818" y="69063"/>
                        <a:pt x="15357" y="58212"/>
                      </a:cubicBezTo>
                      <a:cubicBezTo>
                        <a:pt x="13532" y="48401"/>
                        <a:pt x="15710" y="38269"/>
                        <a:pt x="21405" y="30074"/>
                      </a:cubicBezTo>
                      <a:cubicBezTo>
                        <a:pt x="27233" y="22239"/>
                        <a:pt x="36031" y="17150"/>
                        <a:pt x="45729" y="16006"/>
                      </a:cubicBezTo>
                      <a:cubicBezTo>
                        <a:pt x="55300" y="13962"/>
                        <a:pt x="65291" y="15960"/>
                        <a:pt x="73340" y="21528"/>
                      </a:cubicBezTo>
                      <a:cubicBezTo>
                        <a:pt x="81262" y="27588"/>
                        <a:pt x="86386" y="36603"/>
                        <a:pt x="87540" y="46510"/>
                      </a:cubicBezTo>
                      <a:cubicBezTo>
                        <a:pt x="87815" y="48692"/>
                        <a:pt x="87815" y="50901"/>
                        <a:pt x="87540" y="53084"/>
                      </a:cubicBezTo>
                      <a:lnTo>
                        <a:pt x="87540" y="53084"/>
                      </a:lnTo>
                      <a:cubicBezTo>
                        <a:pt x="87447" y="55165"/>
                        <a:pt x="87668" y="57249"/>
                        <a:pt x="88198" y="59263"/>
                      </a:cubicBezTo>
                      <a:cubicBezTo>
                        <a:pt x="89381" y="63208"/>
                        <a:pt x="92274" y="64523"/>
                        <a:pt x="98453" y="64786"/>
                      </a:cubicBezTo>
                      <a:cubicBezTo>
                        <a:pt x="99854" y="64910"/>
                        <a:pt x="101261" y="64910"/>
                        <a:pt x="102661" y="64786"/>
                      </a:cubicBezTo>
                      <a:cubicBezTo>
                        <a:pt x="103135" y="60772"/>
                        <a:pt x="103355" y="56731"/>
                        <a:pt x="103318" y="52689"/>
                      </a:cubicBezTo>
                      <a:close/>
                    </a:path>
                  </a:pathLst>
                </a:custGeom>
                <a:solidFill>
                  <a:srgbClr val="B3D7A9"/>
                </a:solidFill>
                <a:ln w="128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429" dirty="0"/>
                </a:p>
              </p:txBody>
            </p:sp>
          </p:grpSp>
          <p:grpSp>
            <p:nvGrpSpPr>
              <p:cNvPr id="1283" name="Groupe 1282">
                <a:extLst>
                  <a:ext uri="{FF2B5EF4-FFF2-40B4-BE49-F238E27FC236}">
                    <a16:creationId xmlns:a16="http://schemas.microsoft.com/office/drawing/2014/main" id="{9E2EFFBC-8951-782A-DAA6-C30CAFE0B448}"/>
                  </a:ext>
                </a:extLst>
              </p:cNvPr>
              <p:cNvGrpSpPr/>
              <p:nvPr/>
            </p:nvGrpSpPr>
            <p:grpSpPr>
              <a:xfrm>
                <a:off x="573605" y="2627400"/>
                <a:ext cx="212522" cy="212522"/>
                <a:chOff x="3373523" y="1739248"/>
                <a:chExt cx="212521" cy="212521"/>
              </a:xfrm>
            </p:grpSpPr>
            <p:sp>
              <p:nvSpPr>
                <p:cNvPr id="1371" name="Ellipse 1370">
                  <a:extLst>
                    <a:ext uri="{FF2B5EF4-FFF2-40B4-BE49-F238E27FC236}">
                      <a16:creationId xmlns:a16="http://schemas.microsoft.com/office/drawing/2014/main" id="{0505868A-98DC-5F68-78B6-AD115FFD5619}"/>
                    </a:ext>
                  </a:extLst>
                </p:cNvPr>
                <p:cNvSpPr/>
                <p:nvPr/>
              </p:nvSpPr>
              <p:spPr>
                <a:xfrm>
                  <a:off x="3373523" y="1739248"/>
                  <a:ext cx="212521" cy="21252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826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29"/>
                </a:p>
              </p:txBody>
            </p:sp>
            <p:grpSp>
              <p:nvGrpSpPr>
                <p:cNvPr id="1372" name="Graphique 1078">
                  <a:extLst>
                    <a:ext uri="{FF2B5EF4-FFF2-40B4-BE49-F238E27FC236}">
                      <a16:creationId xmlns:a16="http://schemas.microsoft.com/office/drawing/2014/main" id="{8A0FEFE9-4E5B-05A0-5572-ECED171245E0}"/>
                    </a:ext>
                  </a:extLst>
                </p:cNvPr>
                <p:cNvGrpSpPr/>
                <p:nvPr/>
              </p:nvGrpSpPr>
              <p:grpSpPr>
                <a:xfrm>
                  <a:off x="3435875" y="1759726"/>
                  <a:ext cx="84983" cy="166812"/>
                  <a:chOff x="3435875" y="1759726"/>
                  <a:chExt cx="84983" cy="166812"/>
                </a:xfrm>
                <a:solidFill>
                  <a:srgbClr val="EE7402"/>
                </a:solidFill>
              </p:grpSpPr>
              <p:sp>
                <p:nvSpPr>
                  <p:cNvPr id="1373" name="Forme libre 1372">
                    <a:extLst>
                      <a:ext uri="{FF2B5EF4-FFF2-40B4-BE49-F238E27FC236}">
                        <a16:creationId xmlns:a16="http://schemas.microsoft.com/office/drawing/2014/main" id="{61AC8069-AC76-BAB3-55E1-746187F5EF5F}"/>
                      </a:ext>
                    </a:extLst>
                  </p:cNvPr>
                  <p:cNvSpPr/>
                  <p:nvPr/>
                </p:nvSpPr>
                <p:spPr>
                  <a:xfrm>
                    <a:off x="3435875" y="1830572"/>
                    <a:ext cx="84983" cy="95966"/>
                  </a:xfrm>
                  <a:custGeom>
                    <a:avLst/>
                    <a:gdLst>
                      <a:gd name="connsiteX0" fmla="*/ 74896 w 84983"/>
                      <a:gd name="connsiteY0" fmla="*/ 26747 h 95966"/>
                      <a:gd name="connsiteX1" fmla="*/ 58132 w 84983"/>
                      <a:gd name="connsiteY1" fmla="*/ 5792 h 95966"/>
                      <a:gd name="connsiteX2" fmla="*/ 30954 w 84983"/>
                      <a:gd name="connsiteY2" fmla="*/ 2871 h 95966"/>
                      <a:gd name="connsiteX3" fmla="*/ 16095 w 84983"/>
                      <a:gd name="connsiteY3" fmla="*/ 15571 h 95966"/>
                      <a:gd name="connsiteX4" fmla="*/ 220 w 84983"/>
                      <a:gd name="connsiteY4" fmla="*/ 47956 h 95966"/>
                      <a:gd name="connsiteX5" fmla="*/ 1490 w 84983"/>
                      <a:gd name="connsiteY5" fmla="*/ 51512 h 95966"/>
                      <a:gd name="connsiteX6" fmla="*/ 6570 w 84983"/>
                      <a:gd name="connsiteY6" fmla="*/ 53290 h 95966"/>
                      <a:gd name="connsiteX7" fmla="*/ 8729 w 84983"/>
                      <a:gd name="connsiteY7" fmla="*/ 55195 h 95966"/>
                      <a:gd name="connsiteX8" fmla="*/ 18127 w 84983"/>
                      <a:gd name="connsiteY8" fmla="*/ 79071 h 95966"/>
                      <a:gd name="connsiteX9" fmla="*/ 23842 w 84983"/>
                      <a:gd name="connsiteY9" fmla="*/ 87072 h 95966"/>
                      <a:gd name="connsiteX10" fmla="*/ 41876 w 84983"/>
                      <a:gd name="connsiteY10" fmla="*/ 95962 h 95966"/>
                      <a:gd name="connsiteX11" fmla="*/ 57116 w 84983"/>
                      <a:gd name="connsiteY11" fmla="*/ 90501 h 95966"/>
                      <a:gd name="connsiteX12" fmla="*/ 69816 w 84983"/>
                      <a:gd name="connsiteY12" fmla="*/ 74499 h 95966"/>
                      <a:gd name="connsiteX13" fmla="*/ 76293 w 84983"/>
                      <a:gd name="connsiteY13" fmla="*/ 55449 h 95966"/>
                      <a:gd name="connsiteX14" fmla="*/ 78579 w 84983"/>
                      <a:gd name="connsiteY14" fmla="*/ 53290 h 95966"/>
                      <a:gd name="connsiteX15" fmla="*/ 82896 w 84983"/>
                      <a:gd name="connsiteY15" fmla="*/ 52020 h 95966"/>
                      <a:gd name="connsiteX16" fmla="*/ 84709 w 84983"/>
                      <a:gd name="connsiteY16" fmla="*/ 47522 h 95966"/>
                      <a:gd name="connsiteX17" fmla="*/ 84547 w 84983"/>
                      <a:gd name="connsiteY17" fmla="*/ 47194 h 95966"/>
                      <a:gd name="connsiteX18" fmla="*/ 74896 w 84983"/>
                      <a:gd name="connsiteY18" fmla="*/ 26747 h 95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983" h="95966">
                        <a:moveTo>
                          <a:pt x="74896" y="26747"/>
                        </a:moveTo>
                        <a:cubicBezTo>
                          <a:pt x="71050" y="18531"/>
                          <a:pt x="65303" y="11348"/>
                          <a:pt x="58132" y="5792"/>
                        </a:cubicBezTo>
                        <a:cubicBezTo>
                          <a:pt x="50536" y="-679"/>
                          <a:pt x="39751" y="-1838"/>
                          <a:pt x="30954" y="2871"/>
                        </a:cubicBezTo>
                        <a:cubicBezTo>
                          <a:pt x="25136" y="5974"/>
                          <a:pt x="20065" y="10308"/>
                          <a:pt x="16095" y="15571"/>
                        </a:cubicBezTo>
                        <a:cubicBezTo>
                          <a:pt x="9123" y="25458"/>
                          <a:pt x="3764" y="36389"/>
                          <a:pt x="220" y="47956"/>
                        </a:cubicBezTo>
                        <a:cubicBezTo>
                          <a:pt x="-343" y="49291"/>
                          <a:pt x="208" y="50835"/>
                          <a:pt x="1490" y="51512"/>
                        </a:cubicBezTo>
                        <a:cubicBezTo>
                          <a:pt x="3103" y="52312"/>
                          <a:pt x="4810" y="52909"/>
                          <a:pt x="6570" y="53290"/>
                        </a:cubicBezTo>
                        <a:cubicBezTo>
                          <a:pt x="7840" y="53290"/>
                          <a:pt x="8348" y="54052"/>
                          <a:pt x="8729" y="55195"/>
                        </a:cubicBezTo>
                        <a:cubicBezTo>
                          <a:pt x="10433" y="63644"/>
                          <a:pt x="13614" y="71727"/>
                          <a:pt x="18127" y="79071"/>
                        </a:cubicBezTo>
                        <a:cubicBezTo>
                          <a:pt x="19843" y="81868"/>
                          <a:pt x="21753" y="84541"/>
                          <a:pt x="23842" y="87072"/>
                        </a:cubicBezTo>
                        <a:cubicBezTo>
                          <a:pt x="28182" y="92632"/>
                          <a:pt x="34823" y="95905"/>
                          <a:pt x="41876" y="95962"/>
                        </a:cubicBezTo>
                        <a:cubicBezTo>
                          <a:pt x="47454" y="96074"/>
                          <a:pt x="52878" y="94129"/>
                          <a:pt x="57116" y="90501"/>
                        </a:cubicBezTo>
                        <a:cubicBezTo>
                          <a:pt x="62477" y="86169"/>
                          <a:pt x="66815" y="80704"/>
                          <a:pt x="69816" y="74499"/>
                        </a:cubicBezTo>
                        <a:cubicBezTo>
                          <a:pt x="72599" y="68379"/>
                          <a:pt x="74769" y="61997"/>
                          <a:pt x="76293" y="55449"/>
                        </a:cubicBezTo>
                        <a:cubicBezTo>
                          <a:pt x="76293" y="53925"/>
                          <a:pt x="77309" y="53544"/>
                          <a:pt x="78579" y="53290"/>
                        </a:cubicBezTo>
                        <a:cubicBezTo>
                          <a:pt x="80068" y="53062"/>
                          <a:pt x="81520" y="52635"/>
                          <a:pt x="82896" y="52020"/>
                        </a:cubicBezTo>
                        <a:cubicBezTo>
                          <a:pt x="84639" y="51278"/>
                          <a:pt x="85450" y="49264"/>
                          <a:pt x="84709" y="47522"/>
                        </a:cubicBezTo>
                        <a:cubicBezTo>
                          <a:pt x="84661" y="47410"/>
                          <a:pt x="84607" y="47301"/>
                          <a:pt x="84547" y="47194"/>
                        </a:cubicBezTo>
                        <a:cubicBezTo>
                          <a:pt x="80992" y="40844"/>
                          <a:pt x="78198" y="33986"/>
                          <a:pt x="74896" y="26747"/>
                        </a:cubicBezTo>
                        <a:close/>
                      </a:path>
                    </a:pathLst>
                  </a:custGeom>
                  <a:solidFill>
                    <a:srgbClr val="482683"/>
                  </a:solidFill>
                  <a:ln w="123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 sz="1429"/>
                  </a:p>
                </p:txBody>
              </p:sp>
              <p:sp>
                <p:nvSpPr>
                  <p:cNvPr id="1374" name="Forme libre 1373">
                    <a:extLst>
                      <a:ext uri="{FF2B5EF4-FFF2-40B4-BE49-F238E27FC236}">
                        <a16:creationId xmlns:a16="http://schemas.microsoft.com/office/drawing/2014/main" id="{7E6F8CF8-5AF0-6CAA-B804-972A51CE53F8}"/>
                      </a:ext>
                    </a:extLst>
                  </p:cNvPr>
                  <p:cNvSpPr/>
                  <p:nvPr/>
                </p:nvSpPr>
                <p:spPr>
                  <a:xfrm>
                    <a:off x="3447849" y="1759726"/>
                    <a:ext cx="61117" cy="66180"/>
                  </a:xfrm>
                  <a:custGeom>
                    <a:avLst/>
                    <a:gdLst>
                      <a:gd name="connsiteX0" fmla="*/ 12884 w 61117"/>
                      <a:gd name="connsiteY0" fmla="*/ 61652 h 66180"/>
                      <a:gd name="connsiteX1" fmla="*/ 41713 w 61117"/>
                      <a:gd name="connsiteY1" fmla="*/ 64319 h 66180"/>
                      <a:gd name="connsiteX2" fmla="*/ 57842 w 61117"/>
                      <a:gd name="connsiteY2" fmla="*/ 51619 h 66180"/>
                      <a:gd name="connsiteX3" fmla="*/ 60889 w 61117"/>
                      <a:gd name="connsiteY3" fmla="*/ 41332 h 66180"/>
                      <a:gd name="connsiteX4" fmla="*/ 54413 w 61117"/>
                      <a:gd name="connsiteY4" fmla="*/ 19996 h 66180"/>
                      <a:gd name="connsiteX5" fmla="*/ 38284 w 61117"/>
                      <a:gd name="connsiteY5" fmla="*/ 11487 h 66180"/>
                      <a:gd name="connsiteX6" fmla="*/ 35841 w 61117"/>
                      <a:gd name="connsiteY6" fmla="*/ 9104 h 66180"/>
                      <a:gd name="connsiteX7" fmla="*/ 35871 w 61117"/>
                      <a:gd name="connsiteY7" fmla="*/ 8693 h 66180"/>
                      <a:gd name="connsiteX8" fmla="*/ 35871 w 61117"/>
                      <a:gd name="connsiteY8" fmla="*/ 7169 h 66180"/>
                      <a:gd name="connsiteX9" fmla="*/ 40189 w 61117"/>
                      <a:gd name="connsiteY9" fmla="*/ 565 h 66180"/>
                      <a:gd name="connsiteX10" fmla="*/ 22536 w 61117"/>
                      <a:gd name="connsiteY10" fmla="*/ 4248 h 66180"/>
                      <a:gd name="connsiteX11" fmla="*/ 19996 w 61117"/>
                      <a:gd name="connsiteY11" fmla="*/ 10344 h 66180"/>
                      <a:gd name="connsiteX12" fmla="*/ 18345 w 61117"/>
                      <a:gd name="connsiteY12" fmla="*/ 12503 h 66180"/>
                      <a:gd name="connsiteX13" fmla="*/ 2851 w 61117"/>
                      <a:gd name="connsiteY13" fmla="*/ 25203 h 66180"/>
                      <a:gd name="connsiteX14" fmla="*/ 184 w 61117"/>
                      <a:gd name="connsiteY14" fmla="*/ 36506 h 66180"/>
                      <a:gd name="connsiteX15" fmla="*/ 12884 w 61117"/>
                      <a:gd name="connsiteY15" fmla="*/ 61652 h 66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1117" h="66180">
                        <a:moveTo>
                          <a:pt x="12884" y="61652"/>
                        </a:moveTo>
                        <a:cubicBezTo>
                          <a:pt x="21690" y="66559"/>
                          <a:pt x="32156" y="67527"/>
                          <a:pt x="41713" y="64319"/>
                        </a:cubicBezTo>
                        <a:cubicBezTo>
                          <a:pt x="48636" y="62543"/>
                          <a:pt x="54491" y="57933"/>
                          <a:pt x="57842" y="51619"/>
                        </a:cubicBezTo>
                        <a:cubicBezTo>
                          <a:pt x="59613" y="48460"/>
                          <a:pt x="60655" y="44945"/>
                          <a:pt x="60889" y="41332"/>
                        </a:cubicBezTo>
                        <a:cubicBezTo>
                          <a:pt x="61898" y="33619"/>
                          <a:pt x="59538" y="25846"/>
                          <a:pt x="54413" y="19996"/>
                        </a:cubicBezTo>
                        <a:cubicBezTo>
                          <a:pt x="50139" y="15436"/>
                          <a:pt x="44460" y="12440"/>
                          <a:pt x="38284" y="11487"/>
                        </a:cubicBezTo>
                        <a:cubicBezTo>
                          <a:pt x="36951" y="11504"/>
                          <a:pt x="35857" y="10437"/>
                          <a:pt x="35841" y="9104"/>
                        </a:cubicBezTo>
                        <a:cubicBezTo>
                          <a:pt x="35839" y="8967"/>
                          <a:pt x="35849" y="8829"/>
                          <a:pt x="35871" y="8693"/>
                        </a:cubicBezTo>
                        <a:cubicBezTo>
                          <a:pt x="35808" y="8187"/>
                          <a:pt x="35808" y="7675"/>
                          <a:pt x="35871" y="7169"/>
                        </a:cubicBezTo>
                        <a:cubicBezTo>
                          <a:pt x="36255" y="4434"/>
                          <a:pt x="37838" y="2013"/>
                          <a:pt x="40189" y="565"/>
                        </a:cubicBezTo>
                        <a:cubicBezTo>
                          <a:pt x="34049" y="-877"/>
                          <a:pt x="27587" y="472"/>
                          <a:pt x="22536" y="4248"/>
                        </a:cubicBezTo>
                        <a:cubicBezTo>
                          <a:pt x="20864" y="5829"/>
                          <a:pt x="19941" y="8044"/>
                          <a:pt x="19996" y="10344"/>
                        </a:cubicBezTo>
                        <a:cubicBezTo>
                          <a:pt x="19996" y="11614"/>
                          <a:pt x="19996" y="12122"/>
                          <a:pt x="18345" y="12503"/>
                        </a:cubicBezTo>
                        <a:cubicBezTo>
                          <a:pt x="11739" y="14586"/>
                          <a:pt x="6190" y="19134"/>
                          <a:pt x="2851" y="25203"/>
                        </a:cubicBezTo>
                        <a:cubicBezTo>
                          <a:pt x="1045" y="28694"/>
                          <a:pt x="129" y="32576"/>
                          <a:pt x="184" y="36506"/>
                        </a:cubicBezTo>
                        <a:cubicBezTo>
                          <a:pt x="-1045" y="46683"/>
                          <a:pt x="3964" y="56600"/>
                          <a:pt x="12884" y="61652"/>
                        </a:cubicBezTo>
                        <a:close/>
                      </a:path>
                    </a:pathLst>
                  </a:custGeom>
                  <a:solidFill>
                    <a:srgbClr val="482683"/>
                  </a:solidFill>
                  <a:ln w="123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 sz="1429"/>
                  </a:p>
                </p:txBody>
              </p:sp>
            </p:grpSp>
          </p:grpSp>
          <p:grpSp>
            <p:nvGrpSpPr>
              <p:cNvPr id="1327" name="Groupe 1326">
                <a:extLst>
                  <a:ext uri="{FF2B5EF4-FFF2-40B4-BE49-F238E27FC236}">
                    <a16:creationId xmlns:a16="http://schemas.microsoft.com/office/drawing/2014/main" id="{589AF582-8174-5657-6CE4-C4A0BA472A06}"/>
                  </a:ext>
                </a:extLst>
              </p:cNvPr>
              <p:cNvGrpSpPr/>
              <p:nvPr/>
            </p:nvGrpSpPr>
            <p:grpSpPr>
              <a:xfrm>
                <a:off x="576511" y="2943199"/>
                <a:ext cx="206188" cy="206188"/>
                <a:chOff x="741014" y="3268539"/>
                <a:chExt cx="283568" cy="283568"/>
              </a:xfrm>
            </p:grpSpPr>
            <p:sp>
              <p:nvSpPr>
                <p:cNvPr id="1369" name="Ellipse 1368">
                  <a:extLst>
                    <a:ext uri="{FF2B5EF4-FFF2-40B4-BE49-F238E27FC236}">
                      <a16:creationId xmlns:a16="http://schemas.microsoft.com/office/drawing/2014/main" id="{86543401-1DE3-31F7-113E-DFC6BDF52D46}"/>
                    </a:ext>
                  </a:extLst>
                </p:cNvPr>
                <p:cNvSpPr/>
                <p:nvPr/>
              </p:nvSpPr>
              <p:spPr>
                <a:xfrm>
                  <a:off x="741014" y="3268539"/>
                  <a:ext cx="283568" cy="28356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007A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29"/>
                </a:p>
              </p:txBody>
            </p:sp>
            <p:sp>
              <p:nvSpPr>
                <p:cNvPr id="1370" name="Forme libre 1369">
                  <a:extLst>
                    <a:ext uri="{FF2B5EF4-FFF2-40B4-BE49-F238E27FC236}">
                      <a16:creationId xmlns:a16="http://schemas.microsoft.com/office/drawing/2014/main" id="{22DC5EBD-FA44-E462-B331-571E077F06AD}"/>
                    </a:ext>
                  </a:extLst>
                </p:cNvPr>
                <p:cNvSpPr/>
                <p:nvPr/>
              </p:nvSpPr>
              <p:spPr>
                <a:xfrm>
                  <a:off x="784916" y="3308869"/>
                  <a:ext cx="190574" cy="191195"/>
                </a:xfrm>
                <a:custGeom>
                  <a:avLst/>
                  <a:gdLst>
                    <a:gd name="connsiteX0" fmla="*/ 188383 w 190574"/>
                    <a:gd name="connsiteY0" fmla="*/ 61346 h 191196"/>
                    <a:gd name="connsiteX1" fmla="*/ 126026 w 190574"/>
                    <a:gd name="connsiteY1" fmla="*/ 21909 h 191196"/>
                    <a:gd name="connsiteX2" fmla="*/ 95185 w 190574"/>
                    <a:gd name="connsiteY2" fmla="*/ 0 h 191196"/>
                    <a:gd name="connsiteX3" fmla="*/ 75129 w 190574"/>
                    <a:gd name="connsiteY3" fmla="*/ 14494 h 191196"/>
                    <a:gd name="connsiteX4" fmla="*/ 5188 w 190574"/>
                    <a:gd name="connsiteY4" fmla="*/ 59324 h 191196"/>
                    <a:gd name="connsiteX5" fmla="*/ 301 w 190574"/>
                    <a:gd name="connsiteY5" fmla="*/ 68930 h 191196"/>
                    <a:gd name="connsiteX6" fmla="*/ 14795 w 190574"/>
                    <a:gd name="connsiteY6" fmla="*/ 83592 h 191196"/>
                    <a:gd name="connsiteX7" fmla="*/ 26760 w 190574"/>
                    <a:gd name="connsiteY7" fmla="*/ 80559 h 191196"/>
                    <a:gd name="connsiteX8" fmla="*/ 30131 w 190574"/>
                    <a:gd name="connsiteY8" fmla="*/ 78368 h 191196"/>
                    <a:gd name="connsiteX9" fmla="*/ 30131 w 190574"/>
                    <a:gd name="connsiteY9" fmla="*/ 191116 h 191196"/>
                    <a:gd name="connsiteX10" fmla="*/ 68557 w 190574"/>
                    <a:gd name="connsiteY10" fmla="*/ 191116 h 191196"/>
                    <a:gd name="connsiteX11" fmla="*/ 78777 w 190574"/>
                    <a:gd name="connsiteY11" fmla="*/ 183295 h 191196"/>
                    <a:gd name="connsiteX12" fmla="*/ 78837 w 190574"/>
                    <a:gd name="connsiteY12" fmla="*/ 182690 h 191196"/>
                    <a:gd name="connsiteX13" fmla="*/ 78837 w 190574"/>
                    <a:gd name="connsiteY13" fmla="*/ 169713 h 191196"/>
                    <a:gd name="connsiteX14" fmla="*/ 78837 w 190574"/>
                    <a:gd name="connsiteY14" fmla="*/ 145612 h 191196"/>
                    <a:gd name="connsiteX15" fmla="*/ 85366 w 190574"/>
                    <a:gd name="connsiteY15" fmla="*/ 138342 h 191196"/>
                    <a:gd name="connsiteX16" fmla="*/ 86421 w 190574"/>
                    <a:gd name="connsiteY16" fmla="*/ 138366 h 191196"/>
                    <a:gd name="connsiteX17" fmla="*/ 107488 w 190574"/>
                    <a:gd name="connsiteY17" fmla="*/ 138366 h 191196"/>
                    <a:gd name="connsiteX18" fmla="*/ 108836 w 190574"/>
                    <a:gd name="connsiteY18" fmla="*/ 139882 h 191196"/>
                    <a:gd name="connsiteX19" fmla="*/ 108836 w 190574"/>
                    <a:gd name="connsiteY19" fmla="*/ 145275 h 191196"/>
                    <a:gd name="connsiteX20" fmla="*/ 108836 w 190574"/>
                    <a:gd name="connsiteY20" fmla="*/ 189263 h 191196"/>
                    <a:gd name="connsiteX21" fmla="*/ 108836 w 190574"/>
                    <a:gd name="connsiteY21" fmla="*/ 191116 h 191196"/>
                    <a:gd name="connsiteX22" fmla="*/ 108836 w 190574"/>
                    <a:gd name="connsiteY22" fmla="*/ 191116 h 191196"/>
                    <a:gd name="connsiteX23" fmla="*/ 138161 w 190574"/>
                    <a:gd name="connsiteY23" fmla="*/ 191116 h 191196"/>
                    <a:gd name="connsiteX24" fmla="*/ 155995 w 190574"/>
                    <a:gd name="connsiteY24" fmla="*/ 175305 h 191196"/>
                    <a:gd name="connsiteX25" fmla="*/ 156025 w 190574"/>
                    <a:gd name="connsiteY25" fmla="*/ 174263 h 191196"/>
                    <a:gd name="connsiteX26" fmla="*/ 157373 w 190574"/>
                    <a:gd name="connsiteY26" fmla="*/ 161117 h 191196"/>
                    <a:gd name="connsiteX27" fmla="*/ 157373 w 190574"/>
                    <a:gd name="connsiteY27" fmla="*/ 101120 h 191196"/>
                    <a:gd name="connsiteX28" fmla="*/ 157373 w 190574"/>
                    <a:gd name="connsiteY28" fmla="*/ 78368 h 191196"/>
                    <a:gd name="connsiteX29" fmla="*/ 159564 w 190574"/>
                    <a:gd name="connsiteY29" fmla="*/ 79885 h 191196"/>
                    <a:gd name="connsiteX30" fmla="*/ 169845 w 190574"/>
                    <a:gd name="connsiteY30" fmla="*/ 83424 h 191196"/>
                    <a:gd name="connsiteX31" fmla="*/ 185013 w 190574"/>
                    <a:gd name="connsiteY31" fmla="*/ 75334 h 191196"/>
                    <a:gd name="connsiteX32" fmla="*/ 190574 w 190574"/>
                    <a:gd name="connsiteY32" fmla="*/ 63200 h 191196"/>
                    <a:gd name="connsiteX33" fmla="*/ 188383 w 190574"/>
                    <a:gd name="connsiteY33" fmla="*/ 61346 h 191196"/>
                    <a:gd name="connsiteX34" fmla="*/ 124509 w 190574"/>
                    <a:gd name="connsiteY34" fmla="*/ 67245 h 191196"/>
                    <a:gd name="connsiteX35" fmla="*/ 116606 w 190574"/>
                    <a:gd name="connsiteY35" fmla="*/ 76164 h 191196"/>
                    <a:gd name="connsiteX36" fmla="*/ 115914 w 190574"/>
                    <a:gd name="connsiteY36" fmla="*/ 76177 h 191196"/>
                    <a:gd name="connsiteX37" fmla="*/ 106476 w 190574"/>
                    <a:gd name="connsiteY37" fmla="*/ 76177 h 191196"/>
                    <a:gd name="connsiteX38" fmla="*/ 102600 w 190574"/>
                    <a:gd name="connsiteY38" fmla="*/ 76177 h 191196"/>
                    <a:gd name="connsiteX39" fmla="*/ 102600 w 190574"/>
                    <a:gd name="connsiteY39" fmla="*/ 84098 h 191196"/>
                    <a:gd name="connsiteX40" fmla="*/ 102600 w 190574"/>
                    <a:gd name="connsiteY40" fmla="*/ 91008 h 191196"/>
                    <a:gd name="connsiteX41" fmla="*/ 95690 w 190574"/>
                    <a:gd name="connsiteY41" fmla="*/ 97918 h 191196"/>
                    <a:gd name="connsiteX42" fmla="*/ 88781 w 190574"/>
                    <a:gd name="connsiteY42" fmla="*/ 97918 h 191196"/>
                    <a:gd name="connsiteX43" fmla="*/ 88781 w 190574"/>
                    <a:gd name="connsiteY43" fmla="*/ 77188 h 191196"/>
                    <a:gd name="connsiteX44" fmla="*/ 66703 w 190574"/>
                    <a:gd name="connsiteY44" fmla="*/ 77188 h 191196"/>
                    <a:gd name="connsiteX45" fmla="*/ 72075 w 190574"/>
                    <a:gd name="connsiteY45" fmla="*/ 63935 h 191196"/>
                    <a:gd name="connsiteX46" fmla="*/ 77152 w 190574"/>
                    <a:gd name="connsiteY46" fmla="*/ 63200 h 191196"/>
                    <a:gd name="connsiteX47" fmla="*/ 88275 w 190574"/>
                    <a:gd name="connsiteY47" fmla="*/ 63200 h 191196"/>
                    <a:gd name="connsiteX48" fmla="*/ 88275 w 190574"/>
                    <a:gd name="connsiteY48" fmla="*/ 54942 h 191196"/>
                    <a:gd name="connsiteX49" fmla="*/ 88275 w 190574"/>
                    <a:gd name="connsiteY49" fmla="*/ 47863 h 191196"/>
                    <a:gd name="connsiteX50" fmla="*/ 94848 w 190574"/>
                    <a:gd name="connsiteY50" fmla="*/ 41291 h 191196"/>
                    <a:gd name="connsiteX51" fmla="*/ 102095 w 190574"/>
                    <a:gd name="connsiteY51" fmla="*/ 41291 h 191196"/>
                    <a:gd name="connsiteX52" fmla="*/ 102095 w 190574"/>
                    <a:gd name="connsiteY52" fmla="*/ 63200 h 191196"/>
                    <a:gd name="connsiteX53" fmla="*/ 120633 w 190574"/>
                    <a:gd name="connsiteY53" fmla="*/ 63200 h 191196"/>
                    <a:gd name="connsiteX54" fmla="*/ 124509 w 190574"/>
                    <a:gd name="connsiteY54" fmla="*/ 67245 h 191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0574" h="191196">
                      <a:moveTo>
                        <a:pt x="188383" y="61346"/>
                      </a:moveTo>
                      <a:cubicBezTo>
                        <a:pt x="166811" y="49380"/>
                        <a:pt x="146250" y="35898"/>
                        <a:pt x="126026" y="21909"/>
                      </a:cubicBezTo>
                      <a:cubicBezTo>
                        <a:pt x="115746" y="14662"/>
                        <a:pt x="106308" y="7247"/>
                        <a:pt x="95185" y="0"/>
                      </a:cubicBezTo>
                      <a:lnTo>
                        <a:pt x="75129" y="14494"/>
                      </a:lnTo>
                      <a:cubicBezTo>
                        <a:pt x="52681" y="30746"/>
                        <a:pt x="29330" y="45713"/>
                        <a:pt x="5188" y="59324"/>
                      </a:cubicBezTo>
                      <a:cubicBezTo>
                        <a:pt x="806" y="61852"/>
                        <a:pt x="-710" y="64211"/>
                        <a:pt x="301" y="68930"/>
                      </a:cubicBezTo>
                      <a:cubicBezTo>
                        <a:pt x="1986" y="78536"/>
                        <a:pt x="6368" y="82918"/>
                        <a:pt x="14795" y="83592"/>
                      </a:cubicBezTo>
                      <a:cubicBezTo>
                        <a:pt x="19002" y="83853"/>
                        <a:pt x="23185" y="82792"/>
                        <a:pt x="26760" y="80559"/>
                      </a:cubicBezTo>
                      <a:lnTo>
                        <a:pt x="30131" y="78368"/>
                      </a:lnTo>
                      <a:lnTo>
                        <a:pt x="30131" y="191116"/>
                      </a:lnTo>
                      <a:cubicBezTo>
                        <a:pt x="42940" y="191116"/>
                        <a:pt x="55748" y="191116"/>
                        <a:pt x="68557" y="191116"/>
                      </a:cubicBezTo>
                      <a:cubicBezTo>
                        <a:pt x="73539" y="191779"/>
                        <a:pt x="78115" y="188277"/>
                        <a:pt x="78777" y="183295"/>
                      </a:cubicBezTo>
                      <a:cubicBezTo>
                        <a:pt x="78804" y="183094"/>
                        <a:pt x="78824" y="182892"/>
                        <a:pt x="78837" y="182690"/>
                      </a:cubicBezTo>
                      <a:cubicBezTo>
                        <a:pt x="79178" y="178370"/>
                        <a:pt x="79178" y="174032"/>
                        <a:pt x="78837" y="169713"/>
                      </a:cubicBezTo>
                      <a:cubicBezTo>
                        <a:pt x="78837" y="161623"/>
                        <a:pt x="78837" y="152859"/>
                        <a:pt x="78837" y="145612"/>
                      </a:cubicBezTo>
                      <a:cubicBezTo>
                        <a:pt x="78632" y="141802"/>
                        <a:pt x="81555" y="138546"/>
                        <a:pt x="85366" y="138342"/>
                      </a:cubicBezTo>
                      <a:cubicBezTo>
                        <a:pt x="85718" y="138323"/>
                        <a:pt x="86071" y="138330"/>
                        <a:pt x="86421" y="138366"/>
                      </a:cubicBezTo>
                      <a:cubicBezTo>
                        <a:pt x="93331" y="138366"/>
                        <a:pt x="100409" y="138366"/>
                        <a:pt x="107488" y="138366"/>
                      </a:cubicBezTo>
                      <a:cubicBezTo>
                        <a:pt x="107488" y="138366"/>
                        <a:pt x="108836" y="139377"/>
                        <a:pt x="108836" y="139882"/>
                      </a:cubicBezTo>
                      <a:cubicBezTo>
                        <a:pt x="108836" y="140388"/>
                        <a:pt x="108836" y="143422"/>
                        <a:pt x="108836" y="145275"/>
                      </a:cubicBezTo>
                      <a:cubicBezTo>
                        <a:pt x="108836" y="159938"/>
                        <a:pt x="108836" y="174600"/>
                        <a:pt x="108836" y="189263"/>
                      </a:cubicBezTo>
                      <a:cubicBezTo>
                        <a:pt x="108836" y="189263"/>
                        <a:pt x="108836" y="190611"/>
                        <a:pt x="108836" y="191116"/>
                      </a:cubicBezTo>
                      <a:lnTo>
                        <a:pt x="108836" y="191116"/>
                      </a:lnTo>
                      <a:cubicBezTo>
                        <a:pt x="118611" y="191116"/>
                        <a:pt x="128554" y="191116"/>
                        <a:pt x="138161" y="191116"/>
                      </a:cubicBezTo>
                      <a:cubicBezTo>
                        <a:pt x="147452" y="191674"/>
                        <a:pt x="155437" y="184596"/>
                        <a:pt x="155995" y="175305"/>
                      </a:cubicBezTo>
                      <a:cubicBezTo>
                        <a:pt x="156015" y="174957"/>
                        <a:pt x="156025" y="174610"/>
                        <a:pt x="156025" y="174263"/>
                      </a:cubicBezTo>
                      <a:cubicBezTo>
                        <a:pt x="156890" y="169933"/>
                        <a:pt x="157341" y="165531"/>
                        <a:pt x="157373" y="161117"/>
                      </a:cubicBezTo>
                      <a:cubicBezTo>
                        <a:pt x="157373" y="141062"/>
                        <a:pt x="157373" y="121175"/>
                        <a:pt x="157373" y="101120"/>
                      </a:cubicBezTo>
                      <a:lnTo>
                        <a:pt x="157373" y="78368"/>
                      </a:lnTo>
                      <a:lnTo>
                        <a:pt x="159564" y="79885"/>
                      </a:lnTo>
                      <a:cubicBezTo>
                        <a:pt x="162655" y="81878"/>
                        <a:pt x="166183" y="83092"/>
                        <a:pt x="169845" y="83424"/>
                      </a:cubicBezTo>
                      <a:cubicBezTo>
                        <a:pt x="176118" y="84285"/>
                        <a:pt x="182234" y="81023"/>
                        <a:pt x="185013" y="75334"/>
                      </a:cubicBezTo>
                      <a:cubicBezTo>
                        <a:pt x="187935" y="71870"/>
                        <a:pt x="189858" y="67675"/>
                        <a:pt x="190574" y="63200"/>
                      </a:cubicBezTo>
                      <a:cubicBezTo>
                        <a:pt x="190300" y="62187"/>
                        <a:pt x="189428" y="61449"/>
                        <a:pt x="188383" y="61346"/>
                      </a:cubicBezTo>
                      <a:close/>
                      <a:moveTo>
                        <a:pt x="124509" y="67245"/>
                      </a:moveTo>
                      <a:cubicBezTo>
                        <a:pt x="124789" y="71890"/>
                        <a:pt x="121251" y="75883"/>
                        <a:pt x="116606" y="76164"/>
                      </a:cubicBezTo>
                      <a:cubicBezTo>
                        <a:pt x="116376" y="76178"/>
                        <a:pt x="116145" y="76182"/>
                        <a:pt x="115914" y="76177"/>
                      </a:cubicBezTo>
                      <a:cubicBezTo>
                        <a:pt x="112712" y="76177"/>
                        <a:pt x="109510" y="76177"/>
                        <a:pt x="106476" y="76177"/>
                      </a:cubicBezTo>
                      <a:lnTo>
                        <a:pt x="102600" y="76177"/>
                      </a:lnTo>
                      <a:lnTo>
                        <a:pt x="102600" y="84098"/>
                      </a:lnTo>
                      <a:cubicBezTo>
                        <a:pt x="102600" y="86457"/>
                        <a:pt x="102600" y="88817"/>
                        <a:pt x="102600" y="91008"/>
                      </a:cubicBezTo>
                      <a:cubicBezTo>
                        <a:pt x="102286" y="94686"/>
                        <a:pt x="99368" y="97603"/>
                        <a:pt x="95690" y="97918"/>
                      </a:cubicBezTo>
                      <a:lnTo>
                        <a:pt x="88781" y="97918"/>
                      </a:lnTo>
                      <a:lnTo>
                        <a:pt x="88781" y="77188"/>
                      </a:lnTo>
                      <a:lnTo>
                        <a:pt x="66703" y="77188"/>
                      </a:lnTo>
                      <a:cubicBezTo>
                        <a:pt x="64527" y="72045"/>
                        <a:pt x="66932" y="66111"/>
                        <a:pt x="72075" y="63935"/>
                      </a:cubicBezTo>
                      <a:cubicBezTo>
                        <a:pt x="73676" y="63258"/>
                        <a:pt x="75424" y="63005"/>
                        <a:pt x="77152" y="63200"/>
                      </a:cubicBezTo>
                      <a:lnTo>
                        <a:pt x="88275" y="63200"/>
                      </a:lnTo>
                      <a:cubicBezTo>
                        <a:pt x="88275" y="60335"/>
                        <a:pt x="88275" y="57638"/>
                        <a:pt x="88275" y="54942"/>
                      </a:cubicBezTo>
                      <a:cubicBezTo>
                        <a:pt x="88110" y="52585"/>
                        <a:pt x="88110" y="50220"/>
                        <a:pt x="88275" y="47863"/>
                      </a:cubicBezTo>
                      <a:cubicBezTo>
                        <a:pt x="88709" y="44429"/>
                        <a:pt x="91414" y="41725"/>
                        <a:pt x="94848" y="41291"/>
                      </a:cubicBezTo>
                      <a:cubicBezTo>
                        <a:pt x="97039" y="41291"/>
                        <a:pt x="99398" y="41291"/>
                        <a:pt x="102095" y="41291"/>
                      </a:cubicBezTo>
                      <a:lnTo>
                        <a:pt x="102095" y="63200"/>
                      </a:lnTo>
                      <a:lnTo>
                        <a:pt x="120633" y="63200"/>
                      </a:lnTo>
                      <a:cubicBezTo>
                        <a:pt x="124847" y="63200"/>
                        <a:pt x="124509" y="62357"/>
                        <a:pt x="124509" y="67245"/>
                      </a:cubicBezTo>
                      <a:close/>
                    </a:path>
                  </a:pathLst>
                </a:custGeom>
                <a:solidFill>
                  <a:srgbClr val="007A3D"/>
                </a:solidFill>
                <a:ln w="117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429"/>
                </a:p>
              </p:txBody>
            </p:sp>
          </p:grpSp>
          <p:sp>
            <p:nvSpPr>
              <p:cNvPr id="1338" name="Ellipse 1337">
                <a:extLst>
                  <a:ext uri="{FF2B5EF4-FFF2-40B4-BE49-F238E27FC236}">
                    <a16:creationId xmlns:a16="http://schemas.microsoft.com/office/drawing/2014/main" id="{B1B7ED3D-F8A3-B83A-D7FA-BF4EEB6A9131}"/>
                  </a:ext>
                </a:extLst>
              </p:cNvPr>
              <p:cNvSpPr/>
              <p:nvPr/>
            </p:nvSpPr>
            <p:spPr>
              <a:xfrm>
                <a:off x="588249" y="4358549"/>
                <a:ext cx="204987" cy="204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29"/>
              </a:p>
            </p:txBody>
          </p:sp>
          <p:pic>
            <p:nvPicPr>
              <p:cNvPr id="1339" name="Graphique 704">
                <a:extLst>
                  <a:ext uri="{FF2B5EF4-FFF2-40B4-BE49-F238E27FC236}">
                    <a16:creationId xmlns:a16="http://schemas.microsoft.com/office/drawing/2014/main" id="{C233E7AD-2210-7D02-B347-BBF6BA201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2792" y="4353092"/>
                <a:ext cx="215901" cy="215901"/>
              </a:xfrm>
              <a:prstGeom prst="rect">
                <a:avLst/>
              </a:prstGeom>
            </p:spPr>
          </p:pic>
          <p:sp>
            <p:nvSpPr>
              <p:cNvPr id="1340" name="Free Form 178">
                <a:extLst>
                  <a:ext uri="{FF2B5EF4-FFF2-40B4-BE49-F238E27FC236}">
                    <a16:creationId xmlns:a16="http://schemas.microsoft.com/office/drawing/2014/main" id="{24D1B027-51F3-2D0A-A4CB-052E0AFF4E46}"/>
                  </a:ext>
                </a:extLst>
              </p:cNvPr>
              <p:cNvSpPr/>
              <p:nvPr/>
            </p:nvSpPr>
            <p:spPr>
              <a:xfrm>
                <a:off x="576832" y="3811007"/>
                <a:ext cx="205546" cy="205546"/>
              </a:xfrm>
              <a:custGeom>
                <a:avLst/>
                <a:gdLst/>
                <a:ahLst/>
                <a:cxnLst/>
                <a:rect l="0" t="0" r="0" b="0"/>
                <a:pathLst>
                  <a:path w="205546" h="205546">
                    <a:moveTo>
                      <a:pt x="205546" y="102773"/>
                    </a:moveTo>
                    <a:cubicBezTo>
                      <a:pt x="205546" y="159536"/>
                      <a:pt x="159536" y="205546"/>
                      <a:pt x="102773" y="205546"/>
                    </a:cubicBezTo>
                    <a:cubicBezTo>
                      <a:pt x="46010" y="205546"/>
                      <a:pt x="0" y="159536"/>
                      <a:pt x="0" y="102773"/>
                    </a:cubicBezTo>
                    <a:cubicBezTo>
                      <a:pt x="0" y="46010"/>
                      <a:pt x="46010" y="0"/>
                      <a:pt x="102773" y="0"/>
                    </a:cubicBezTo>
                    <a:cubicBezTo>
                      <a:pt x="159536" y="0"/>
                      <a:pt x="205546" y="46010"/>
                      <a:pt x="205546" y="102773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6350" cap="flat" cmpd="sng">
                <a:solidFill>
                  <a:srgbClr val="FF6600"/>
                </a:solidFill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41" name="Free Form 181">
                <a:extLst>
                  <a:ext uri="{FF2B5EF4-FFF2-40B4-BE49-F238E27FC236}">
                    <a16:creationId xmlns:a16="http://schemas.microsoft.com/office/drawing/2014/main" id="{C4392D42-8FF5-10C0-E22D-1F83949F11DB}"/>
                  </a:ext>
                </a:extLst>
              </p:cNvPr>
              <p:cNvSpPr/>
              <p:nvPr/>
            </p:nvSpPr>
            <p:spPr>
              <a:xfrm>
                <a:off x="616254" y="3868174"/>
                <a:ext cx="115814" cy="118521"/>
              </a:xfrm>
              <a:custGeom>
                <a:avLst/>
                <a:gdLst/>
                <a:ahLst/>
                <a:cxnLst/>
                <a:rect l="0" t="0" r="0" b="0"/>
                <a:pathLst>
                  <a:path w="115813" h="118520">
                    <a:moveTo>
                      <a:pt x="96697" y="74836"/>
                    </a:moveTo>
                    <a:lnTo>
                      <a:pt x="85296" y="74836"/>
                    </a:lnTo>
                    <a:cubicBezTo>
                      <a:pt x="85106" y="77467"/>
                      <a:pt x="84991" y="80009"/>
                      <a:pt x="84712" y="82538"/>
                    </a:cubicBezTo>
                    <a:cubicBezTo>
                      <a:pt x="82716" y="100523"/>
                      <a:pt x="68900" y="114580"/>
                      <a:pt x="50954" y="117110"/>
                    </a:cubicBezTo>
                    <a:cubicBezTo>
                      <a:pt x="40964" y="118520"/>
                      <a:pt x="31292" y="117669"/>
                      <a:pt x="22217" y="113042"/>
                    </a:cubicBezTo>
                    <a:cubicBezTo>
                      <a:pt x="9850" y="106751"/>
                      <a:pt x="3088" y="96379"/>
                      <a:pt x="1220" y="82780"/>
                    </a:cubicBezTo>
                    <a:cubicBezTo>
                      <a:pt x="0" y="73984"/>
                      <a:pt x="826" y="65316"/>
                      <a:pt x="4448" y="57106"/>
                    </a:cubicBezTo>
                    <a:cubicBezTo>
                      <a:pt x="10066" y="44370"/>
                      <a:pt x="20018" y="36973"/>
                      <a:pt x="33579" y="34329"/>
                    </a:cubicBezTo>
                    <a:cubicBezTo>
                      <a:pt x="34672" y="34113"/>
                      <a:pt x="35206" y="33808"/>
                      <a:pt x="35155" y="32575"/>
                    </a:cubicBezTo>
                    <a:cubicBezTo>
                      <a:pt x="34876" y="25725"/>
                      <a:pt x="34672" y="18861"/>
                      <a:pt x="34431" y="11680"/>
                    </a:cubicBezTo>
                    <a:cubicBezTo>
                      <a:pt x="33630" y="11680"/>
                      <a:pt x="32906" y="11705"/>
                      <a:pt x="32181" y="11680"/>
                    </a:cubicBezTo>
                    <a:cubicBezTo>
                      <a:pt x="27873" y="11502"/>
                      <a:pt x="23551" y="11553"/>
                      <a:pt x="19293" y="11019"/>
                    </a:cubicBezTo>
                    <a:cubicBezTo>
                      <a:pt x="14985" y="10498"/>
                      <a:pt x="11693" y="6494"/>
                      <a:pt x="11400" y="2186"/>
                    </a:cubicBezTo>
                    <a:cubicBezTo>
                      <a:pt x="11324" y="902"/>
                      <a:pt x="11947" y="0"/>
                      <a:pt x="13332" y="25"/>
                    </a:cubicBezTo>
                    <a:cubicBezTo>
                      <a:pt x="21607" y="114"/>
                      <a:pt x="29881" y="63"/>
                      <a:pt x="38142" y="419"/>
                    </a:cubicBezTo>
                    <a:cubicBezTo>
                      <a:pt x="43112" y="622"/>
                      <a:pt x="45794" y="3800"/>
                      <a:pt x="45921" y="8795"/>
                    </a:cubicBezTo>
                    <a:cubicBezTo>
                      <a:pt x="46124" y="16306"/>
                      <a:pt x="46289" y="23805"/>
                      <a:pt x="46467" y="31317"/>
                    </a:cubicBezTo>
                    <a:cubicBezTo>
                      <a:pt x="46480" y="32016"/>
                      <a:pt x="46556" y="32702"/>
                      <a:pt x="46607" y="33617"/>
                    </a:cubicBezTo>
                    <a:cubicBezTo>
                      <a:pt x="50280" y="33617"/>
                      <a:pt x="53877" y="33541"/>
                      <a:pt x="57461" y="33656"/>
                    </a:cubicBezTo>
                    <a:cubicBezTo>
                      <a:pt x="59597" y="33706"/>
                      <a:pt x="61783" y="33846"/>
                      <a:pt x="63867" y="34304"/>
                    </a:cubicBezTo>
                    <a:cubicBezTo>
                      <a:pt x="68468" y="35270"/>
                      <a:pt x="71341" y="39947"/>
                      <a:pt x="70349" y="44523"/>
                    </a:cubicBezTo>
                    <a:cubicBezTo>
                      <a:pt x="70070" y="45794"/>
                      <a:pt x="69117" y="46061"/>
                      <a:pt x="67960" y="46048"/>
                    </a:cubicBezTo>
                    <a:cubicBezTo>
                      <a:pt x="61668" y="46035"/>
                      <a:pt x="55364" y="46048"/>
                      <a:pt x="49073" y="46048"/>
                    </a:cubicBezTo>
                    <a:lnTo>
                      <a:pt x="46988" y="46048"/>
                    </a:lnTo>
                    <a:cubicBezTo>
                      <a:pt x="46988" y="48107"/>
                      <a:pt x="46950" y="50064"/>
                      <a:pt x="47001" y="52009"/>
                    </a:cubicBezTo>
                    <a:cubicBezTo>
                      <a:pt x="47077" y="54983"/>
                      <a:pt x="47344" y="57957"/>
                      <a:pt x="47293" y="60919"/>
                    </a:cubicBezTo>
                    <a:cubicBezTo>
                      <a:pt x="47255" y="62736"/>
                      <a:pt x="47916" y="63130"/>
                      <a:pt x="49632" y="63117"/>
                    </a:cubicBezTo>
                    <a:cubicBezTo>
                      <a:pt x="65901" y="63054"/>
                      <a:pt x="82157" y="63079"/>
                      <a:pt x="98426" y="63079"/>
                    </a:cubicBezTo>
                    <a:cubicBezTo>
                      <a:pt x="104806" y="63092"/>
                      <a:pt x="107946" y="65964"/>
                      <a:pt x="108111" y="72383"/>
                    </a:cubicBezTo>
                    <a:cubicBezTo>
                      <a:pt x="108289" y="79424"/>
                      <a:pt x="108213" y="86478"/>
                      <a:pt x="108174" y="93520"/>
                    </a:cubicBezTo>
                    <a:cubicBezTo>
                      <a:pt x="108174" y="94803"/>
                      <a:pt x="108492" y="95604"/>
                      <a:pt x="109674" y="96303"/>
                    </a:cubicBezTo>
                    <a:cubicBezTo>
                      <a:pt x="113932" y="98909"/>
                      <a:pt x="115813" y="103777"/>
                      <a:pt x="114720" y="108912"/>
                    </a:cubicBezTo>
                    <a:cubicBezTo>
                      <a:pt x="113779" y="113271"/>
                      <a:pt x="110055" y="116652"/>
                      <a:pt x="105365" y="117453"/>
                    </a:cubicBezTo>
                    <a:cubicBezTo>
                      <a:pt x="101031" y="118177"/>
                      <a:pt x="96926" y="117681"/>
                      <a:pt x="93520" y="114733"/>
                    </a:cubicBezTo>
                    <a:cubicBezTo>
                      <a:pt x="87813" y="109763"/>
                      <a:pt x="88690" y="100370"/>
                      <a:pt x="95197" y="96265"/>
                    </a:cubicBezTo>
                    <a:cubicBezTo>
                      <a:pt x="96329" y="95553"/>
                      <a:pt x="96748" y="94842"/>
                      <a:pt x="96735" y="93520"/>
                    </a:cubicBezTo>
                    <a:cubicBezTo>
                      <a:pt x="96659" y="87343"/>
                      <a:pt x="96697" y="81166"/>
                      <a:pt x="96697" y="74836"/>
                    </a:cubicBezTo>
                    <a:close/>
                    <a:moveTo>
                      <a:pt x="35473" y="46772"/>
                    </a:moveTo>
                    <a:cubicBezTo>
                      <a:pt x="28368" y="48259"/>
                      <a:pt x="22560" y="51500"/>
                      <a:pt x="18645" y="57411"/>
                    </a:cubicBezTo>
                    <a:cubicBezTo>
                      <a:pt x="12595" y="66575"/>
                      <a:pt x="11820" y="76577"/>
                      <a:pt x="15010" y="86847"/>
                    </a:cubicBezTo>
                    <a:cubicBezTo>
                      <a:pt x="17552" y="95058"/>
                      <a:pt x="23233" y="100485"/>
                      <a:pt x="31342" y="103294"/>
                    </a:cubicBezTo>
                    <a:cubicBezTo>
                      <a:pt x="37253" y="105353"/>
                      <a:pt x="43315" y="105709"/>
                      <a:pt x="49416" y="104577"/>
                    </a:cubicBezTo>
                    <a:cubicBezTo>
                      <a:pt x="60499" y="102544"/>
                      <a:pt x="68112" y="96367"/>
                      <a:pt x="71353" y="85360"/>
                    </a:cubicBezTo>
                    <a:cubicBezTo>
                      <a:pt x="72345" y="81979"/>
                      <a:pt x="72841" y="78471"/>
                      <a:pt x="72459" y="74734"/>
                    </a:cubicBezTo>
                    <a:lnTo>
                      <a:pt x="70260" y="74734"/>
                    </a:lnTo>
                    <a:cubicBezTo>
                      <a:pt x="62215" y="74734"/>
                      <a:pt x="54182" y="74747"/>
                      <a:pt x="46137" y="74722"/>
                    </a:cubicBezTo>
                    <a:cubicBezTo>
                      <a:pt x="44739" y="74709"/>
                      <a:pt x="43341" y="74607"/>
                      <a:pt x="41968" y="74429"/>
                    </a:cubicBezTo>
                    <a:cubicBezTo>
                      <a:pt x="38409" y="73959"/>
                      <a:pt x="36503" y="72065"/>
                      <a:pt x="36210" y="68506"/>
                    </a:cubicBezTo>
                    <a:cubicBezTo>
                      <a:pt x="35956" y="65443"/>
                      <a:pt x="35931" y="62355"/>
                      <a:pt x="35829" y="59254"/>
                    </a:cubicBezTo>
                    <a:cubicBezTo>
                      <a:pt x="35702" y="55148"/>
                      <a:pt x="35588" y="51043"/>
                      <a:pt x="35473" y="46772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42" name="Free Form 182">
                <a:extLst>
                  <a:ext uri="{FF2B5EF4-FFF2-40B4-BE49-F238E27FC236}">
                    <a16:creationId xmlns:a16="http://schemas.microsoft.com/office/drawing/2014/main" id="{46D1063E-92C9-E15F-9EE5-0D7692C58B05}"/>
                  </a:ext>
                </a:extLst>
              </p:cNvPr>
              <p:cNvSpPr/>
              <p:nvPr/>
            </p:nvSpPr>
            <p:spPr>
              <a:xfrm>
                <a:off x="668878" y="3870109"/>
                <a:ext cx="69511" cy="88512"/>
              </a:xfrm>
              <a:custGeom>
                <a:avLst/>
                <a:gdLst/>
                <a:ahLst/>
                <a:cxnLst/>
                <a:rect l="0" t="0" r="0" b="0"/>
                <a:pathLst>
                  <a:path w="69511" h="88512">
                    <a:moveTo>
                      <a:pt x="2821" y="57436"/>
                    </a:moveTo>
                    <a:cubicBezTo>
                      <a:pt x="2376" y="54195"/>
                      <a:pt x="1970" y="51106"/>
                      <a:pt x="1512" y="47776"/>
                    </a:cubicBezTo>
                    <a:lnTo>
                      <a:pt x="10930" y="47776"/>
                    </a:lnTo>
                    <a:cubicBezTo>
                      <a:pt x="12557" y="47776"/>
                      <a:pt x="14197" y="47789"/>
                      <a:pt x="15823" y="47764"/>
                    </a:cubicBezTo>
                    <a:cubicBezTo>
                      <a:pt x="19103" y="47713"/>
                      <a:pt x="21378" y="45425"/>
                      <a:pt x="21454" y="42133"/>
                    </a:cubicBezTo>
                    <a:cubicBezTo>
                      <a:pt x="21632" y="33160"/>
                      <a:pt x="16853" y="28419"/>
                      <a:pt x="7193" y="28063"/>
                    </a:cubicBezTo>
                    <a:cubicBezTo>
                      <a:pt x="4931" y="28000"/>
                      <a:pt x="2656" y="28050"/>
                      <a:pt x="0" y="28050"/>
                    </a:cubicBezTo>
                    <a:cubicBezTo>
                      <a:pt x="228" y="25369"/>
                      <a:pt x="368" y="22827"/>
                      <a:pt x="686" y="20323"/>
                    </a:cubicBezTo>
                    <a:cubicBezTo>
                      <a:pt x="1232" y="16040"/>
                      <a:pt x="2745" y="12112"/>
                      <a:pt x="5185" y="8528"/>
                    </a:cubicBezTo>
                    <a:cubicBezTo>
                      <a:pt x="10968" y="0"/>
                      <a:pt x="22789" y="25"/>
                      <a:pt x="28559" y="8553"/>
                    </a:cubicBezTo>
                    <a:cubicBezTo>
                      <a:pt x="32334" y="14133"/>
                      <a:pt x="33617" y="20374"/>
                      <a:pt x="33528" y="26970"/>
                    </a:cubicBezTo>
                    <a:cubicBezTo>
                      <a:pt x="33452" y="31736"/>
                      <a:pt x="33236" y="36490"/>
                      <a:pt x="33071" y="41460"/>
                    </a:cubicBezTo>
                    <a:cubicBezTo>
                      <a:pt x="33783" y="41485"/>
                      <a:pt x="34571" y="41549"/>
                      <a:pt x="35371" y="41561"/>
                    </a:cubicBezTo>
                    <a:cubicBezTo>
                      <a:pt x="40646" y="41676"/>
                      <a:pt x="45972" y="41155"/>
                      <a:pt x="51183" y="42514"/>
                    </a:cubicBezTo>
                    <a:cubicBezTo>
                      <a:pt x="57144" y="44078"/>
                      <a:pt x="62304" y="46861"/>
                      <a:pt x="65990" y="52009"/>
                    </a:cubicBezTo>
                    <a:cubicBezTo>
                      <a:pt x="68964" y="56178"/>
                      <a:pt x="69511" y="60957"/>
                      <a:pt x="69358" y="65837"/>
                    </a:cubicBezTo>
                    <a:cubicBezTo>
                      <a:pt x="69142" y="73018"/>
                      <a:pt x="67884" y="80047"/>
                      <a:pt x="66130" y="86999"/>
                    </a:cubicBezTo>
                    <a:cubicBezTo>
                      <a:pt x="65837" y="88169"/>
                      <a:pt x="65329" y="88512"/>
                      <a:pt x="64236" y="88461"/>
                    </a:cubicBezTo>
                    <a:cubicBezTo>
                      <a:pt x="62673" y="88410"/>
                      <a:pt x="61122" y="88448"/>
                      <a:pt x="59470" y="88448"/>
                    </a:cubicBezTo>
                    <a:cubicBezTo>
                      <a:pt x="59470" y="85271"/>
                      <a:pt x="59546" y="82373"/>
                      <a:pt x="59444" y="79462"/>
                    </a:cubicBezTo>
                    <a:cubicBezTo>
                      <a:pt x="59304" y="75459"/>
                      <a:pt x="59330" y="71417"/>
                      <a:pt x="58732" y="67464"/>
                    </a:cubicBezTo>
                    <a:cubicBezTo>
                      <a:pt x="57766" y="61084"/>
                      <a:pt x="53153" y="57449"/>
                      <a:pt x="46633" y="57449"/>
                    </a:cubicBezTo>
                    <a:cubicBezTo>
                      <a:pt x="32766" y="57423"/>
                      <a:pt x="18899" y="57436"/>
                      <a:pt x="5033" y="574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43" name="Free Form 183">
                <a:extLst>
                  <a:ext uri="{FF2B5EF4-FFF2-40B4-BE49-F238E27FC236}">
                    <a16:creationId xmlns:a16="http://schemas.microsoft.com/office/drawing/2014/main" id="{5616AD98-A167-A97F-B121-62A9A8ACBAFB}"/>
                  </a:ext>
                </a:extLst>
              </p:cNvPr>
              <p:cNvSpPr/>
              <p:nvPr/>
            </p:nvSpPr>
            <p:spPr>
              <a:xfrm>
                <a:off x="667992" y="3835840"/>
                <a:ext cx="33414" cy="33288"/>
              </a:xfrm>
              <a:custGeom>
                <a:avLst/>
                <a:gdLst/>
                <a:ahLst/>
                <a:cxnLst/>
                <a:rect l="0" t="0" r="0" b="0"/>
                <a:pathLst>
                  <a:path w="33414" h="33287">
                    <a:moveTo>
                      <a:pt x="127" y="16611"/>
                    </a:moveTo>
                    <a:cubicBezTo>
                      <a:pt x="254" y="6494"/>
                      <a:pt x="6837" y="0"/>
                      <a:pt x="16853" y="101"/>
                    </a:cubicBezTo>
                    <a:cubicBezTo>
                      <a:pt x="26932" y="203"/>
                      <a:pt x="33414" y="6990"/>
                      <a:pt x="33287" y="17323"/>
                    </a:cubicBezTo>
                    <a:cubicBezTo>
                      <a:pt x="33160" y="26894"/>
                      <a:pt x="26297" y="33287"/>
                      <a:pt x="16243" y="33173"/>
                    </a:cubicBezTo>
                    <a:cubicBezTo>
                      <a:pt x="6532" y="33071"/>
                      <a:pt x="0" y="26373"/>
                      <a:pt x="127" y="166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grpSp>
            <p:nvGrpSpPr>
              <p:cNvPr id="1344" name="Groupe 1343">
                <a:extLst>
                  <a:ext uri="{FF2B5EF4-FFF2-40B4-BE49-F238E27FC236}">
                    <a16:creationId xmlns:a16="http://schemas.microsoft.com/office/drawing/2014/main" id="{82FD47C6-8594-DFB8-B0B2-663EDD592E2F}"/>
                  </a:ext>
                </a:extLst>
              </p:cNvPr>
              <p:cNvGrpSpPr/>
              <p:nvPr/>
            </p:nvGrpSpPr>
            <p:grpSpPr>
              <a:xfrm>
                <a:off x="576263" y="3523785"/>
                <a:ext cx="212689" cy="212689"/>
                <a:chOff x="544383" y="3131415"/>
                <a:chExt cx="212689" cy="212689"/>
              </a:xfrm>
            </p:grpSpPr>
            <p:sp>
              <p:nvSpPr>
                <p:cNvPr id="1364" name="Free Form 168">
                  <a:extLst>
                    <a:ext uri="{FF2B5EF4-FFF2-40B4-BE49-F238E27FC236}">
                      <a16:creationId xmlns:a16="http://schemas.microsoft.com/office/drawing/2014/main" id="{58929C37-1517-CDA9-F29C-9EDB2AA45849}"/>
                    </a:ext>
                  </a:extLst>
                </p:cNvPr>
                <p:cNvSpPr/>
                <p:nvPr/>
              </p:nvSpPr>
              <p:spPr>
                <a:xfrm>
                  <a:off x="547561" y="3134591"/>
                  <a:ext cx="206335" cy="2063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6334" h="206334">
                      <a:moveTo>
                        <a:pt x="103167" y="206334"/>
                      </a:moveTo>
                      <a:cubicBezTo>
                        <a:pt x="46277" y="206334"/>
                        <a:pt x="0" y="160044"/>
                        <a:pt x="0" y="103167"/>
                      </a:cubicBezTo>
                      <a:cubicBezTo>
                        <a:pt x="0" y="46277"/>
                        <a:pt x="46277" y="0"/>
                        <a:pt x="103167" y="0"/>
                      </a:cubicBezTo>
                      <a:cubicBezTo>
                        <a:pt x="160057" y="0"/>
                        <a:pt x="206334" y="46277"/>
                        <a:pt x="206334" y="103167"/>
                      </a:cubicBezTo>
                      <a:cubicBezTo>
                        <a:pt x="206334" y="160044"/>
                        <a:pt x="160057" y="206334"/>
                        <a:pt x="103167" y="206334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65" name="Free Form 169">
                  <a:extLst>
                    <a:ext uri="{FF2B5EF4-FFF2-40B4-BE49-F238E27FC236}">
                      <a16:creationId xmlns:a16="http://schemas.microsoft.com/office/drawing/2014/main" id="{486951BB-63F6-050F-5526-E99C03FDBD20}"/>
                    </a:ext>
                  </a:extLst>
                </p:cNvPr>
                <p:cNvSpPr/>
                <p:nvPr/>
              </p:nvSpPr>
              <p:spPr>
                <a:xfrm>
                  <a:off x="544383" y="3131415"/>
                  <a:ext cx="212689" cy="2126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2689" h="212689">
                      <a:moveTo>
                        <a:pt x="106344" y="0"/>
                      </a:moveTo>
                      <a:cubicBezTo>
                        <a:pt x="47611" y="0"/>
                        <a:pt x="0" y="47611"/>
                        <a:pt x="0" y="106344"/>
                      </a:cubicBezTo>
                      <a:cubicBezTo>
                        <a:pt x="0" y="165077"/>
                        <a:pt x="47611" y="212689"/>
                        <a:pt x="106344" y="212689"/>
                      </a:cubicBezTo>
                      <a:cubicBezTo>
                        <a:pt x="165077" y="212689"/>
                        <a:pt x="212689" y="165077"/>
                        <a:pt x="212689" y="106344"/>
                      </a:cubicBezTo>
                      <a:cubicBezTo>
                        <a:pt x="212689" y="47611"/>
                        <a:pt x="165077" y="0"/>
                        <a:pt x="106344" y="0"/>
                      </a:cubicBezTo>
                      <a:close/>
                      <a:moveTo>
                        <a:pt x="106344" y="6355"/>
                      </a:moveTo>
                      <a:cubicBezTo>
                        <a:pt x="161480" y="6355"/>
                        <a:pt x="206334" y="51208"/>
                        <a:pt x="206334" y="106344"/>
                      </a:cubicBezTo>
                      <a:cubicBezTo>
                        <a:pt x="206334" y="161480"/>
                        <a:pt x="161480" y="206334"/>
                        <a:pt x="106344" y="206334"/>
                      </a:cubicBezTo>
                      <a:cubicBezTo>
                        <a:pt x="51208" y="206334"/>
                        <a:pt x="6355" y="161480"/>
                        <a:pt x="6355" y="106344"/>
                      </a:cubicBezTo>
                      <a:cubicBezTo>
                        <a:pt x="6355" y="51208"/>
                        <a:pt x="51208" y="6355"/>
                        <a:pt x="106344" y="6355"/>
                      </a:cubicBezTo>
                      <a:close/>
                    </a:path>
                  </a:pathLst>
                </a:custGeom>
                <a:solidFill>
                  <a:srgbClr val="F8AF2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66" name="Free Form 170">
                  <a:extLst>
                    <a:ext uri="{FF2B5EF4-FFF2-40B4-BE49-F238E27FC236}">
                      <a16:creationId xmlns:a16="http://schemas.microsoft.com/office/drawing/2014/main" id="{9E84488D-3DEC-15F4-76EB-018DA027FBB3}"/>
                    </a:ext>
                  </a:extLst>
                </p:cNvPr>
                <p:cNvSpPr/>
                <p:nvPr/>
              </p:nvSpPr>
              <p:spPr>
                <a:xfrm>
                  <a:off x="634468" y="3286449"/>
                  <a:ext cx="30796" cy="104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96" h="10409">
                      <a:moveTo>
                        <a:pt x="0" y="0"/>
                      </a:moveTo>
                      <a:cubicBezTo>
                        <a:pt x="2821" y="6164"/>
                        <a:pt x="8655" y="10409"/>
                        <a:pt x="15404" y="10409"/>
                      </a:cubicBezTo>
                      <a:cubicBezTo>
                        <a:pt x="22153" y="10409"/>
                        <a:pt x="27974" y="6164"/>
                        <a:pt x="30796" y="0"/>
                      </a:cubicBezTo>
                      <a:cubicBezTo>
                        <a:pt x="26614" y="1550"/>
                        <a:pt x="21251" y="2478"/>
                        <a:pt x="15404" y="2478"/>
                      </a:cubicBezTo>
                      <a:cubicBezTo>
                        <a:pt x="9545" y="2478"/>
                        <a:pt x="4181" y="1550"/>
                        <a:pt x="0" y="0"/>
                      </a:cubicBezTo>
                      <a:close/>
                    </a:path>
                  </a:pathLst>
                </a:custGeom>
                <a:solidFill>
                  <a:srgbClr val="F8AF2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67" name="Free Form 171">
                  <a:extLst>
                    <a:ext uri="{FF2B5EF4-FFF2-40B4-BE49-F238E27FC236}">
                      <a16:creationId xmlns:a16="http://schemas.microsoft.com/office/drawing/2014/main" id="{8B854B7A-4106-4EEA-EAD3-3458ABAAD566}"/>
                    </a:ext>
                  </a:extLst>
                </p:cNvPr>
                <p:cNvSpPr/>
                <p:nvPr/>
              </p:nvSpPr>
              <p:spPr>
                <a:xfrm>
                  <a:off x="578826" y="3202065"/>
                  <a:ext cx="142085" cy="981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085" h="98108">
                      <a:moveTo>
                        <a:pt x="116410" y="0"/>
                      </a:moveTo>
                      <a:lnTo>
                        <a:pt x="115889" y="1741"/>
                      </a:lnTo>
                      <a:lnTo>
                        <a:pt x="115330" y="3673"/>
                      </a:lnTo>
                      <a:lnTo>
                        <a:pt x="113449" y="4346"/>
                      </a:lnTo>
                      <a:cubicBezTo>
                        <a:pt x="100968" y="8833"/>
                        <a:pt x="86288" y="11210"/>
                        <a:pt x="71010" y="11210"/>
                      </a:cubicBezTo>
                      <a:cubicBezTo>
                        <a:pt x="55720" y="11210"/>
                        <a:pt x="41040" y="8833"/>
                        <a:pt x="28572" y="4346"/>
                      </a:cubicBezTo>
                      <a:lnTo>
                        <a:pt x="26678" y="3673"/>
                      </a:lnTo>
                      <a:lnTo>
                        <a:pt x="26119" y="1741"/>
                      </a:lnTo>
                      <a:lnTo>
                        <a:pt x="25610" y="38"/>
                      </a:lnTo>
                      <a:cubicBezTo>
                        <a:pt x="9977" y="12760"/>
                        <a:pt x="0" y="31889"/>
                        <a:pt x="0" y="53318"/>
                      </a:cubicBezTo>
                      <a:cubicBezTo>
                        <a:pt x="0" y="70171"/>
                        <a:pt x="7130" y="97409"/>
                        <a:pt x="40125" y="98108"/>
                      </a:cubicBezTo>
                      <a:lnTo>
                        <a:pt x="40150" y="98108"/>
                      </a:lnTo>
                      <a:cubicBezTo>
                        <a:pt x="30097" y="86504"/>
                        <a:pt x="23729" y="69816"/>
                        <a:pt x="23729" y="52644"/>
                      </a:cubicBezTo>
                      <a:cubicBezTo>
                        <a:pt x="23729" y="51500"/>
                        <a:pt x="23755" y="50369"/>
                        <a:pt x="23818" y="49238"/>
                      </a:cubicBezTo>
                      <a:cubicBezTo>
                        <a:pt x="46061" y="47789"/>
                        <a:pt x="61122" y="38968"/>
                        <a:pt x="71036" y="23907"/>
                      </a:cubicBezTo>
                      <a:cubicBezTo>
                        <a:pt x="80962" y="38968"/>
                        <a:pt x="95286" y="48285"/>
                        <a:pt x="118279" y="49238"/>
                      </a:cubicBezTo>
                      <a:cubicBezTo>
                        <a:pt x="118330" y="50369"/>
                        <a:pt x="118381" y="51488"/>
                        <a:pt x="118381" y="52644"/>
                      </a:cubicBezTo>
                      <a:cubicBezTo>
                        <a:pt x="118381" y="69816"/>
                        <a:pt x="112000" y="86504"/>
                        <a:pt x="101959" y="98108"/>
                      </a:cubicBezTo>
                      <a:lnTo>
                        <a:pt x="101959" y="98108"/>
                      </a:lnTo>
                      <a:cubicBezTo>
                        <a:pt x="134942" y="97409"/>
                        <a:pt x="142085" y="70171"/>
                        <a:pt x="142085" y="53318"/>
                      </a:cubicBezTo>
                      <a:cubicBezTo>
                        <a:pt x="142085" y="31863"/>
                        <a:pt x="132069" y="12722"/>
                        <a:pt x="116410" y="0"/>
                      </a:cubicBezTo>
                      <a:close/>
                    </a:path>
                  </a:pathLst>
                </a:custGeom>
                <a:solidFill>
                  <a:srgbClr val="F8AF2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  <p:sp>
              <p:nvSpPr>
                <p:cNvPr id="1368" name="Free Form 172">
                  <a:extLst>
                    <a:ext uri="{FF2B5EF4-FFF2-40B4-BE49-F238E27FC236}">
                      <a16:creationId xmlns:a16="http://schemas.microsoft.com/office/drawing/2014/main" id="{5090FF22-16F1-AB42-D526-31E2FFC26237}"/>
                    </a:ext>
                  </a:extLst>
                </p:cNvPr>
                <p:cNvSpPr/>
                <p:nvPr/>
              </p:nvSpPr>
              <p:spPr>
                <a:xfrm>
                  <a:off x="601500" y="3162101"/>
                  <a:ext cx="96672" cy="47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672" h="47230">
                      <a:moveTo>
                        <a:pt x="48336" y="47230"/>
                      </a:moveTo>
                      <a:cubicBezTo>
                        <a:pt x="63727" y="47230"/>
                        <a:pt x="77899" y="44739"/>
                        <a:pt x="89440" y="40595"/>
                      </a:cubicBezTo>
                      <a:lnTo>
                        <a:pt x="96672" y="15951"/>
                      </a:lnTo>
                      <a:lnTo>
                        <a:pt x="94371" y="14184"/>
                      </a:lnTo>
                      <a:cubicBezTo>
                        <a:pt x="82627" y="5172"/>
                        <a:pt x="65875" y="0"/>
                        <a:pt x="48374" y="0"/>
                      </a:cubicBezTo>
                      <a:cubicBezTo>
                        <a:pt x="30872" y="0"/>
                        <a:pt x="14095" y="5172"/>
                        <a:pt x="2351" y="14184"/>
                      </a:cubicBezTo>
                      <a:lnTo>
                        <a:pt x="0" y="16001"/>
                      </a:lnTo>
                      <a:lnTo>
                        <a:pt x="7231" y="40595"/>
                      </a:lnTo>
                      <a:cubicBezTo>
                        <a:pt x="18772" y="44739"/>
                        <a:pt x="32944" y="47230"/>
                        <a:pt x="48336" y="47230"/>
                      </a:cubicBezTo>
                      <a:close/>
                      <a:moveTo>
                        <a:pt x="34698" y="18149"/>
                      </a:moveTo>
                      <a:lnTo>
                        <a:pt x="43430" y="18149"/>
                      </a:lnTo>
                      <a:lnTo>
                        <a:pt x="43430" y="9418"/>
                      </a:lnTo>
                      <a:lnTo>
                        <a:pt x="53305" y="9418"/>
                      </a:lnTo>
                      <a:lnTo>
                        <a:pt x="53305" y="18149"/>
                      </a:lnTo>
                      <a:lnTo>
                        <a:pt x="62037" y="18149"/>
                      </a:lnTo>
                      <a:lnTo>
                        <a:pt x="62037" y="28012"/>
                      </a:lnTo>
                      <a:lnTo>
                        <a:pt x="53305" y="28012"/>
                      </a:lnTo>
                      <a:lnTo>
                        <a:pt x="53305" y="36770"/>
                      </a:lnTo>
                      <a:lnTo>
                        <a:pt x="43430" y="36770"/>
                      </a:lnTo>
                      <a:lnTo>
                        <a:pt x="43430" y="28012"/>
                      </a:lnTo>
                      <a:lnTo>
                        <a:pt x="34698" y="28012"/>
                      </a:lnTo>
                      <a:close/>
                    </a:path>
                  </a:pathLst>
                </a:custGeom>
                <a:solidFill>
                  <a:srgbClr val="F8AF2F">
                    <a:alpha val="100000"/>
                  </a:srgbClr>
                </a:solidFill>
                <a:ln w="12700" cap="flat" cmpd="sng">
                  <a:noFill/>
                  <a:prstDash val="solid"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en-US" sz="1429"/>
                </a:p>
              </p:txBody>
            </p:sp>
          </p:grpSp>
          <p:sp>
            <p:nvSpPr>
              <p:cNvPr id="1352" name="Free Form 178">
                <a:extLst>
                  <a:ext uri="{FF2B5EF4-FFF2-40B4-BE49-F238E27FC236}">
                    <a16:creationId xmlns:a16="http://schemas.microsoft.com/office/drawing/2014/main" id="{092C7E3C-B75B-04DA-3BB6-D9A1003088A0}"/>
                  </a:ext>
                </a:extLst>
              </p:cNvPr>
              <p:cNvSpPr/>
              <p:nvPr/>
            </p:nvSpPr>
            <p:spPr>
              <a:xfrm>
                <a:off x="576832" y="4078260"/>
                <a:ext cx="205546" cy="205546"/>
              </a:xfrm>
              <a:custGeom>
                <a:avLst/>
                <a:gdLst/>
                <a:ahLst/>
                <a:cxnLst/>
                <a:rect l="0" t="0" r="0" b="0"/>
                <a:pathLst>
                  <a:path w="205546" h="205546">
                    <a:moveTo>
                      <a:pt x="205546" y="102773"/>
                    </a:moveTo>
                    <a:cubicBezTo>
                      <a:pt x="205546" y="159536"/>
                      <a:pt x="159536" y="205546"/>
                      <a:pt x="102773" y="205546"/>
                    </a:cubicBezTo>
                    <a:cubicBezTo>
                      <a:pt x="46010" y="205546"/>
                      <a:pt x="0" y="159536"/>
                      <a:pt x="0" y="102773"/>
                    </a:cubicBezTo>
                    <a:cubicBezTo>
                      <a:pt x="0" y="46010"/>
                      <a:pt x="46010" y="0"/>
                      <a:pt x="102773" y="0"/>
                    </a:cubicBezTo>
                    <a:cubicBezTo>
                      <a:pt x="159536" y="0"/>
                      <a:pt x="205546" y="46010"/>
                      <a:pt x="205546" y="102773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6350" cap="flat" cmpd="sng">
                <a:solidFill>
                  <a:srgbClr val="3CBCD7"/>
                </a:solidFill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53" name="Free Form 181">
                <a:extLst>
                  <a:ext uri="{FF2B5EF4-FFF2-40B4-BE49-F238E27FC236}">
                    <a16:creationId xmlns:a16="http://schemas.microsoft.com/office/drawing/2014/main" id="{D781F17C-D7E5-1670-693C-6CBD0CBA47E5}"/>
                  </a:ext>
                </a:extLst>
              </p:cNvPr>
              <p:cNvSpPr/>
              <p:nvPr/>
            </p:nvSpPr>
            <p:spPr>
              <a:xfrm>
                <a:off x="616254" y="4135427"/>
                <a:ext cx="115814" cy="118521"/>
              </a:xfrm>
              <a:custGeom>
                <a:avLst/>
                <a:gdLst/>
                <a:ahLst/>
                <a:cxnLst/>
                <a:rect l="0" t="0" r="0" b="0"/>
                <a:pathLst>
                  <a:path w="115813" h="118520">
                    <a:moveTo>
                      <a:pt x="96697" y="74836"/>
                    </a:moveTo>
                    <a:lnTo>
                      <a:pt x="85296" y="74836"/>
                    </a:lnTo>
                    <a:cubicBezTo>
                      <a:pt x="85106" y="77467"/>
                      <a:pt x="84991" y="80009"/>
                      <a:pt x="84712" y="82538"/>
                    </a:cubicBezTo>
                    <a:cubicBezTo>
                      <a:pt x="82716" y="100523"/>
                      <a:pt x="68900" y="114580"/>
                      <a:pt x="50954" y="117110"/>
                    </a:cubicBezTo>
                    <a:cubicBezTo>
                      <a:pt x="40964" y="118520"/>
                      <a:pt x="31292" y="117669"/>
                      <a:pt x="22217" y="113042"/>
                    </a:cubicBezTo>
                    <a:cubicBezTo>
                      <a:pt x="9850" y="106751"/>
                      <a:pt x="3088" y="96379"/>
                      <a:pt x="1220" y="82780"/>
                    </a:cubicBezTo>
                    <a:cubicBezTo>
                      <a:pt x="0" y="73984"/>
                      <a:pt x="826" y="65316"/>
                      <a:pt x="4448" y="57106"/>
                    </a:cubicBezTo>
                    <a:cubicBezTo>
                      <a:pt x="10066" y="44370"/>
                      <a:pt x="20018" y="36973"/>
                      <a:pt x="33579" y="34329"/>
                    </a:cubicBezTo>
                    <a:cubicBezTo>
                      <a:pt x="34672" y="34113"/>
                      <a:pt x="35206" y="33808"/>
                      <a:pt x="35155" y="32575"/>
                    </a:cubicBezTo>
                    <a:cubicBezTo>
                      <a:pt x="34876" y="25725"/>
                      <a:pt x="34672" y="18861"/>
                      <a:pt x="34431" y="11680"/>
                    </a:cubicBezTo>
                    <a:cubicBezTo>
                      <a:pt x="33630" y="11680"/>
                      <a:pt x="32906" y="11705"/>
                      <a:pt x="32181" y="11680"/>
                    </a:cubicBezTo>
                    <a:cubicBezTo>
                      <a:pt x="27873" y="11502"/>
                      <a:pt x="23551" y="11553"/>
                      <a:pt x="19293" y="11019"/>
                    </a:cubicBezTo>
                    <a:cubicBezTo>
                      <a:pt x="14985" y="10498"/>
                      <a:pt x="11693" y="6494"/>
                      <a:pt x="11400" y="2186"/>
                    </a:cubicBezTo>
                    <a:cubicBezTo>
                      <a:pt x="11324" y="902"/>
                      <a:pt x="11947" y="0"/>
                      <a:pt x="13332" y="25"/>
                    </a:cubicBezTo>
                    <a:cubicBezTo>
                      <a:pt x="21607" y="114"/>
                      <a:pt x="29881" y="63"/>
                      <a:pt x="38142" y="419"/>
                    </a:cubicBezTo>
                    <a:cubicBezTo>
                      <a:pt x="43112" y="622"/>
                      <a:pt x="45794" y="3800"/>
                      <a:pt x="45921" y="8795"/>
                    </a:cubicBezTo>
                    <a:cubicBezTo>
                      <a:pt x="46124" y="16306"/>
                      <a:pt x="46289" y="23805"/>
                      <a:pt x="46467" y="31317"/>
                    </a:cubicBezTo>
                    <a:cubicBezTo>
                      <a:pt x="46480" y="32016"/>
                      <a:pt x="46556" y="32702"/>
                      <a:pt x="46607" y="33617"/>
                    </a:cubicBezTo>
                    <a:cubicBezTo>
                      <a:pt x="50280" y="33617"/>
                      <a:pt x="53877" y="33541"/>
                      <a:pt x="57461" y="33656"/>
                    </a:cubicBezTo>
                    <a:cubicBezTo>
                      <a:pt x="59597" y="33706"/>
                      <a:pt x="61783" y="33846"/>
                      <a:pt x="63867" y="34304"/>
                    </a:cubicBezTo>
                    <a:cubicBezTo>
                      <a:pt x="68468" y="35270"/>
                      <a:pt x="71341" y="39947"/>
                      <a:pt x="70349" y="44523"/>
                    </a:cubicBezTo>
                    <a:cubicBezTo>
                      <a:pt x="70070" y="45794"/>
                      <a:pt x="69117" y="46061"/>
                      <a:pt x="67960" y="46048"/>
                    </a:cubicBezTo>
                    <a:cubicBezTo>
                      <a:pt x="61668" y="46035"/>
                      <a:pt x="55364" y="46048"/>
                      <a:pt x="49073" y="46048"/>
                    </a:cubicBezTo>
                    <a:lnTo>
                      <a:pt x="46988" y="46048"/>
                    </a:lnTo>
                    <a:cubicBezTo>
                      <a:pt x="46988" y="48107"/>
                      <a:pt x="46950" y="50064"/>
                      <a:pt x="47001" y="52009"/>
                    </a:cubicBezTo>
                    <a:cubicBezTo>
                      <a:pt x="47077" y="54983"/>
                      <a:pt x="47344" y="57957"/>
                      <a:pt x="47293" y="60919"/>
                    </a:cubicBezTo>
                    <a:cubicBezTo>
                      <a:pt x="47255" y="62736"/>
                      <a:pt x="47916" y="63130"/>
                      <a:pt x="49632" y="63117"/>
                    </a:cubicBezTo>
                    <a:cubicBezTo>
                      <a:pt x="65901" y="63054"/>
                      <a:pt x="82157" y="63079"/>
                      <a:pt x="98426" y="63079"/>
                    </a:cubicBezTo>
                    <a:cubicBezTo>
                      <a:pt x="104806" y="63092"/>
                      <a:pt x="107946" y="65964"/>
                      <a:pt x="108111" y="72383"/>
                    </a:cubicBezTo>
                    <a:cubicBezTo>
                      <a:pt x="108289" y="79424"/>
                      <a:pt x="108213" y="86478"/>
                      <a:pt x="108174" y="93520"/>
                    </a:cubicBezTo>
                    <a:cubicBezTo>
                      <a:pt x="108174" y="94803"/>
                      <a:pt x="108492" y="95604"/>
                      <a:pt x="109674" y="96303"/>
                    </a:cubicBezTo>
                    <a:cubicBezTo>
                      <a:pt x="113932" y="98909"/>
                      <a:pt x="115813" y="103777"/>
                      <a:pt x="114720" y="108912"/>
                    </a:cubicBezTo>
                    <a:cubicBezTo>
                      <a:pt x="113779" y="113271"/>
                      <a:pt x="110055" y="116652"/>
                      <a:pt x="105365" y="117453"/>
                    </a:cubicBezTo>
                    <a:cubicBezTo>
                      <a:pt x="101031" y="118177"/>
                      <a:pt x="96926" y="117681"/>
                      <a:pt x="93520" y="114733"/>
                    </a:cubicBezTo>
                    <a:cubicBezTo>
                      <a:pt x="87813" y="109763"/>
                      <a:pt x="88690" y="100370"/>
                      <a:pt x="95197" y="96265"/>
                    </a:cubicBezTo>
                    <a:cubicBezTo>
                      <a:pt x="96329" y="95553"/>
                      <a:pt x="96748" y="94842"/>
                      <a:pt x="96735" y="93520"/>
                    </a:cubicBezTo>
                    <a:cubicBezTo>
                      <a:pt x="96659" y="87343"/>
                      <a:pt x="96697" y="81166"/>
                      <a:pt x="96697" y="74836"/>
                    </a:cubicBezTo>
                    <a:close/>
                    <a:moveTo>
                      <a:pt x="35473" y="46772"/>
                    </a:moveTo>
                    <a:cubicBezTo>
                      <a:pt x="28368" y="48259"/>
                      <a:pt x="22560" y="51500"/>
                      <a:pt x="18645" y="57411"/>
                    </a:cubicBezTo>
                    <a:cubicBezTo>
                      <a:pt x="12595" y="66575"/>
                      <a:pt x="11820" y="76577"/>
                      <a:pt x="15010" y="86847"/>
                    </a:cubicBezTo>
                    <a:cubicBezTo>
                      <a:pt x="17552" y="95058"/>
                      <a:pt x="23233" y="100485"/>
                      <a:pt x="31342" y="103294"/>
                    </a:cubicBezTo>
                    <a:cubicBezTo>
                      <a:pt x="37253" y="105353"/>
                      <a:pt x="43315" y="105709"/>
                      <a:pt x="49416" y="104577"/>
                    </a:cubicBezTo>
                    <a:cubicBezTo>
                      <a:pt x="60499" y="102544"/>
                      <a:pt x="68112" y="96367"/>
                      <a:pt x="71353" y="85360"/>
                    </a:cubicBezTo>
                    <a:cubicBezTo>
                      <a:pt x="72345" y="81979"/>
                      <a:pt x="72841" y="78471"/>
                      <a:pt x="72459" y="74734"/>
                    </a:cubicBezTo>
                    <a:lnTo>
                      <a:pt x="70260" y="74734"/>
                    </a:lnTo>
                    <a:cubicBezTo>
                      <a:pt x="62215" y="74734"/>
                      <a:pt x="54182" y="74747"/>
                      <a:pt x="46137" y="74722"/>
                    </a:cubicBezTo>
                    <a:cubicBezTo>
                      <a:pt x="44739" y="74709"/>
                      <a:pt x="43341" y="74607"/>
                      <a:pt x="41968" y="74429"/>
                    </a:cubicBezTo>
                    <a:cubicBezTo>
                      <a:pt x="38409" y="73959"/>
                      <a:pt x="36503" y="72065"/>
                      <a:pt x="36210" y="68506"/>
                    </a:cubicBezTo>
                    <a:cubicBezTo>
                      <a:pt x="35956" y="65443"/>
                      <a:pt x="35931" y="62355"/>
                      <a:pt x="35829" y="59254"/>
                    </a:cubicBezTo>
                    <a:cubicBezTo>
                      <a:pt x="35702" y="55148"/>
                      <a:pt x="35588" y="51043"/>
                      <a:pt x="35473" y="46772"/>
                    </a:cubicBezTo>
                    <a:close/>
                  </a:path>
                </a:pathLst>
              </a:custGeom>
              <a:solidFill>
                <a:srgbClr val="3CBCD7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54" name="Free Form 182">
                <a:extLst>
                  <a:ext uri="{FF2B5EF4-FFF2-40B4-BE49-F238E27FC236}">
                    <a16:creationId xmlns:a16="http://schemas.microsoft.com/office/drawing/2014/main" id="{B7B95F20-7BE8-36B5-CDA0-69E5338F40F8}"/>
                  </a:ext>
                </a:extLst>
              </p:cNvPr>
              <p:cNvSpPr/>
              <p:nvPr/>
            </p:nvSpPr>
            <p:spPr>
              <a:xfrm>
                <a:off x="668878" y="4137362"/>
                <a:ext cx="69511" cy="88512"/>
              </a:xfrm>
              <a:custGeom>
                <a:avLst/>
                <a:gdLst/>
                <a:ahLst/>
                <a:cxnLst/>
                <a:rect l="0" t="0" r="0" b="0"/>
                <a:pathLst>
                  <a:path w="69511" h="88512">
                    <a:moveTo>
                      <a:pt x="2821" y="57436"/>
                    </a:moveTo>
                    <a:cubicBezTo>
                      <a:pt x="2376" y="54195"/>
                      <a:pt x="1970" y="51106"/>
                      <a:pt x="1512" y="47776"/>
                    </a:cubicBezTo>
                    <a:lnTo>
                      <a:pt x="10930" y="47776"/>
                    </a:lnTo>
                    <a:cubicBezTo>
                      <a:pt x="12557" y="47776"/>
                      <a:pt x="14197" y="47789"/>
                      <a:pt x="15823" y="47764"/>
                    </a:cubicBezTo>
                    <a:cubicBezTo>
                      <a:pt x="19103" y="47713"/>
                      <a:pt x="21378" y="45425"/>
                      <a:pt x="21454" y="42133"/>
                    </a:cubicBezTo>
                    <a:cubicBezTo>
                      <a:pt x="21632" y="33160"/>
                      <a:pt x="16853" y="28419"/>
                      <a:pt x="7193" y="28063"/>
                    </a:cubicBezTo>
                    <a:cubicBezTo>
                      <a:pt x="4931" y="28000"/>
                      <a:pt x="2656" y="28050"/>
                      <a:pt x="0" y="28050"/>
                    </a:cubicBezTo>
                    <a:cubicBezTo>
                      <a:pt x="228" y="25369"/>
                      <a:pt x="368" y="22827"/>
                      <a:pt x="686" y="20323"/>
                    </a:cubicBezTo>
                    <a:cubicBezTo>
                      <a:pt x="1232" y="16040"/>
                      <a:pt x="2745" y="12112"/>
                      <a:pt x="5185" y="8528"/>
                    </a:cubicBezTo>
                    <a:cubicBezTo>
                      <a:pt x="10968" y="0"/>
                      <a:pt x="22789" y="25"/>
                      <a:pt x="28559" y="8553"/>
                    </a:cubicBezTo>
                    <a:cubicBezTo>
                      <a:pt x="32334" y="14133"/>
                      <a:pt x="33617" y="20374"/>
                      <a:pt x="33528" y="26970"/>
                    </a:cubicBezTo>
                    <a:cubicBezTo>
                      <a:pt x="33452" y="31736"/>
                      <a:pt x="33236" y="36490"/>
                      <a:pt x="33071" y="41460"/>
                    </a:cubicBezTo>
                    <a:cubicBezTo>
                      <a:pt x="33783" y="41485"/>
                      <a:pt x="34571" y="41549"/>
                      <a:pt x="35371" y="41561"/>
                    </a:cubicBezTo>
                    <a:cubicBezTo>
                      <a:pt x="40646" y="41676"/>
                      <a:pt x="45972" y="41155"/>
                      <a:pt x="51183" y="42514"/>
                    </a:cubicBezTo>
                    <a:cubicBezTo>
                      <a:pt x="57144" y="44078"/>
                      <a:pt x="62304" y="46861"/>
                      <a:pt x="65990" y="52009"/>
                    </a:cubicBezTo>
                    <a:cubicBezTo>
                      <a:pt x="68964" y="56178"/>
                      <a:pt x="69511" y="60957"/>
                      <a:pt x="69358" y="65837"/>
                    </a:cubicBezTo>
                    <a:cubicBezTo>
                      <a:pt x="69142" y="73018"/>
                      <a:pt x="67884" y="80047"/>
                      <a:pt x="66130" y="86999"/>
                    </a:cubicBezTo>
                    <a:cubicBezTo>
                      <a:pt x="65837" y="88169"/>
                      <a:pt x="65329" y="88512"/>
                      <a:pt x="64236" y="88461"/>
                    </a:cubicBezTo>
                    <a:cubicBezTo>
                      <a:pt x="62673" y="88410"/>
                      <a:pt x="61122" y="88448"/>
                      <a:pt x="59470" y="88448"/>
                    </a:cubicBezTo>
                    <a:cubicBezTo>
                      <a:pt x="59470" y="85271"/>
                      <a:pt x="59546" y="82373"/>
                      <a:pt x="59444" y="79462"/>
                    </a:cubicBezTo>
                    <a:cubicBezTo>
                      <a:pt x="59304" y="75459"/>
                      <a:pt x="59330" y="71417"/>
                      <a:pt x="58732" y="67464"/>
                    </a:cubicBezTo>
                    <a:cubicBezTo>
                      <a:pt x="57766" y="61084"/>
                      <a:pt x="53153" y="57449"/>
                      <a:pt x="46633" y="57449"/>
                    </a:cubicBezTo>
                    <a:cubicBezTo>
                      <a:pt x="32766" y="57423"/>
                      <a:pt x="18899" y="57436"/>
                      <a:pt x="5033" y="57436"/>
                    </a:cubicBezTo>
                    <a:close/>
                  </a:path>
                </a:pathLst>
              </a:custGeom>
              <a:solidFill>
                <a:srgbClr val="3CBCD7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sp>
            <p:nvSpPr>
              <p:cNvPr id="1355" name="Free Form 183">
                <a:extLst>
                  <a:ext uri="{FF2B5EF4-FFF2-40B4-BE49-F238E27FC236}">
                    <a16:creationId xmlns:a16="http://schemas.microsoft.com/office/drawing/2014/main" id="{5FAB8FCA-9254-3CE3-590E-E81E58A72D41}"/>
                  </a:ext>
                </a:extLst>
              </p:cNvPr>
              <p:cNvSpPr/>
              <p:nvPr/>
            </p:nvSpPr>
            <p:spPr>
              <a:xfrm>
                <a:off x="667992" y="4103093"/>
                <a:ext cx="33414" cy="33288"/>
              </a:xfrm>
              <a:custGeom>
                <a:avLst/>
                <a:gdLst/>
                <a:ahLst/>
                <a:cxnLst/>
                <a:rect l="0" t="0" r="0" b="0"/>
                <a:pathLst>
                  <a:path w="33414" h="33287">
                    <a:moveTo>
                      <a:pt x="127" y="16611"/>
                    </a:moveTo>
                    <a:cubicBezTo>
                      <a:pt x="254" y="6494"/>
                      <a:pt x="6837" y="0"/>
                      <a:pt x="16853" y="101"/>
                    </a:cubicBezTo>
                    <a:cubicBezTo>
                      <a:pt x="26932" y="203"/>
                      <a:pt x="33414" y="6990"/>
                      <a:pt x="33287" y="17323"/>
                    </a:cubicBezTo>
                    <a:cubicBezTo>
                      <a:pt x="33160" y="26894"/>
                      <a:pt x="26297" y="33287"/>
                      <a:pt x="16243" y="33173"/>
                    </a:cubicBezTo>
                    <a:cubicBezTo>
                      <a:pt x="6532" y="33071"/>
                      <a:pt x="0" y="26373"/>
                      <a:pt x="127" y="16611"/>
                    </a:cubicBezTo>
                    <a:close/>
                  </a:path>
                </a:pathLst>
              </a:custGeom>
              <a:solidFill>
                <a:srgbClr val="3CBCD7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  <p:grpSp>
            <p:nvGrpSpPr>
              <p:cNvPr id="1356" name="Groupe 1355">
                <a:extLst>
                  <a:ext uri="{FF2B5EF4-FFF2-40B4-BE49-F238E27FC236}">
                    <a16:creationId xmlns:a16="http://schemas.microsoft.com/office/drawing/2014/main" id="{23AA4EE8-5BCD-E3E6-FAAF-DCBA79FBF189}"/>
                  </a:ext>
                </a:extLst>
              </p:cNvPr>
              <p:cNvGrpSpPr/>
              <p:nvPr/>
            </p:nvGrpSpPr>
            <p:grpSpPr>
              <a:xfrm>
                <a:off x="576511" y="3237107"/>
                <a:ext cx="3365993" cy="323694"/>
                <a:chOff x="576511" y="3237107"/>
                <a:chExt cx="3365993" cy="323694"/>
              </a:xfrm>
            </p:grpSpPr>
            <p:sp>
              <p:nvSpPr>
                <p:cNvPr id="1357" name="object 31">
                  <a:extLst>
                    <a:ext uri="{FF2B5EF4-FFF2-40B4-BE49-F238E27FC236}">
                      <a16:creationId xmlns:a16="http://schemas.microsoft.com/office/drawing/2014/main" id="{72C06F47-5AB1-EDD2-4349-E3FAA9F04712}"/>
                    </a:ext>
                  </a:extLst>
                </p:cNvPr>
                <p:cNvSpPr txBox="1"/>
                <p:nvPr/>
              </p:nvSpPr>
              <p:spPr>
                <a:xfrm>
                  <a:off x="650609" y="3288631"/>
                  <a:ext cx="449581" cy="145525"/>
                </a:xfrm>
                <a:prstGeom prst="rect">
                  <a:avLst/>
                </a:prstGeom>
                <a:solidFill>
                  <a:srgbClr val="8678B6"/>
                </a:solidFill>
              </p:spPr>
              <p:txBody>
                <a:bodyPr vert="horz" wrap="square" lIns="0" tIns="5544" rIns="0" bIns="0" rtlCol="0">
                  <a:spAutoFit/>
                </a:bodyPr>
                <a:lstStyle/>
                <a:p>
                  <a:pPr marR="21168" algn="r">
                    <a:spcBef>
                      <a:spcPts val="44"/>
                    </a:spcBef>
                  </a:pPr>
                  <a:r>
                    <a:rPr lang="fr-FR" sz="714" b="1" spc="-4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71</a:t>
                  </a:r>
                  <a:endParaRPr sz="714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358" name="object 109">
                  <a:extLst>
                    <a:ext uri="{FF2B5EF4-FFF2-40B4-BE49-F238E27FC236}">
                      <a16:creationId xmlns:a16="http://schemas.microsoft.com/office/drawing/2014/main" id="{01152A85-DD16-7474-09D4-1C66073311D7}"/>
                    </a:ext>
                  </a:extLst>
                </p:cNvPr>
                <p:cNvSpPr txBox="1"/>
                <p:nvPr/>
              </p:nvSpPr>
              <p:spPr>
                <a:xfrm>
                  <a:off x="1191561" y="3237107"/>
                  <a:ext cx="2750943" cy="323694"/>
                </a:xfrm>
                <a:prstGeom prst="rect">
                  <a:avLst/>
                </a:prstGeom>
              </p:spPr>
              <p:txBody>
                <a:bodyPr vert="horz" wrap="square" lIns="0" tIns="10584" rIns="0" bIns="0" rtlCol="0">
                  <a:spAutoFit/>
                </a:bodyPr>
                <a:lstStyle/>
                <a:p>
                  <a:pPr marL="10080">
                    <a:spcBef>
                      <a:spcPts val="83"/>
                    </a:spcBef>
                  </a:pPr>
                  <a:r>
                    <a:rPr lang="fr-FR" sz="800" spc="-8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Établissements (Ehpad, résidences </a:t>
                  </a:r>
                  <a:r>
                    <a:rPr lang="fr-FR" sz="800" spc="-8" dirty="0" smtClean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autonomie</a:t>
                  </a:r>
                  <a:r>
                    <a:rPr lang="fr-FR" sz="800" spc="-8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, </a:t>
                  </a:r>
                  <a:r>
                    <a:rPr lang="fr-FR" sz="800" spc="-8" dirty="0" smtClean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habitats </a:t>
                  </a:r>
                  <a:r>
                    <a:rPr lang="fr-FR" sz="800" spc="-8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accompagnés…)</a:t>
                  </a:r>
                </a:p>
              </p:txBody>
            </p:sp>
            <p:sp>
              <p:nvSpPr>
                <p:cNvPr id="1362" name="Ellipse 1361">
                  <a:extLst>
                    <a:ext uri="{FF2B5EF4-FFF2-40B4-BE49-F238E27FC236}">
                      <a16:creationId xmlns:a16="http://schemas.microsoft.com/office/drawing/2014/main" id="{8E2E1747-78B4-8692-95D8-9323BDEB6D07}"/>
                    </a:ext>
                  </a:extLst>
                </p:cNvPr>
                <p:cNvSpPr/>
                <p:nvPr/>
              </p:nvSpPr>
              <p:spPr>
                <a:xfrm>
                  <a:off x="576511" y="3257524"/>
                  <a:ext cx="206188" cy="20618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8678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29"/>
                </a:p>
              </p:txBody>
            </p:sp>
            <p:pic>
              <p:nvPicPr>
                <p:cNvPr id="1363" name="Graphique 719">
                  <a:extLst>
                    <a:ext uri="{FF2B5EF4-FFF2-40B4-BE49-F238E27FC236}">
                      <a16:creationId xmlns:a16="http://schemas.microsoft.com/office/drawing/2014/main" id="{00C4F53C-7119-FD15-0BD7-1660E8546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203" y="3265848"/>
                  <a:ext cx="110472" cy="1841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28" name="Groupe 1027"/>
            <p:cNvGrpSpPr/>
            <p:nvPr/>
          </p:nvGrpSpPr>
          <p:grpSpPr>
            <a:xfrm>
              <a:off x="634059" y="2432633"/>
              <a:ext cx="163517" cy="163517"/>
              <a:chOff x="634059" y="2432633"/>
              <a:chExt cx="163517" cy="163517"/>
            </a:xfrm>
          </p:grpSpPr>
          <p:sp>
            <p:nvSpPr>
              <p:cNvPr id="1045" name="Forme libre 1044">
                <a:extLst>
                  <a:ext uri="{FF2B5EF4-FFF2-40B4-BE49-F238E27FC236}">
                    <a16:creationId xmlns:a16="http://schemas.microsoft.com/office/drawing/2014/main" id="{F2FD6867-4671-B10C-F637-FCF9EE3A0B2B}"/>
                  </a:ext>
                </a:extLst>
              </p:cNvPr>
              <p:cNvSpPr/>
              <p:nvPr/>
            </p:nvSpPr>
            <p:spPr>
              <a:xfrm>
                <a:off x="634059" y="2432633"/>
                <a:ext cx="163517" cy="163517"/>
              </a:xfrm>
              <a:custGeom>
                <a:avLst/>
                <a:gdLst>
                  <a:gd name="connsiteX0" fmla="*/ 213527 w 213527"/>
                  <a:gd name="connsiteY0" fmla="*/ 106764 h 213527"/>
                  <a:gd name="connsiteX1" fmla="*/ 106764 w 213527"/>
                  <a:gd name="connsiteY1" fmla="*/ 213527 h 213527"/>
                  <a:gd name="connsiteX2" fmla="*/ 0 w 213527"/>
                  <a:gd name="connsiteY2" fmla="*/ 106764 h 213527"/>
                  <a:gd name="connsiteX3" fmla="*/ 106764 w 213527"/>
                  <a:gd name="connsiteY3" fmla="*/ 0 h 213527"/>
                  <a:gd name="connsiteX4" fmla="*/ 213527 w 213527"/>
                  <a:gd name="connsiteY4" fmla="*/ 106764 h 21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27" h="213527">
                    <a:moveTo>
                      <a:pt x="213527" y="106764"/>
                    </a:moveTo>
                    <a:cubicBezTo>
                      <a:pt x="213527" y="165728"/>
                      <a:pt x="165728" y="213527"/>
                      <a:pt x="106764" y="213527"/>
                    </a:cubicBezTo>
                    <a:cubicBezTo>
                      <a:pt x="47800" y="213527"/>
                      <a:pt x="0" y="165728"/>
                      <a:pt x="0" y="106764"/>
                    </a:cubicBezTo>
                    <a:cubicBezTo>
                      <a:pt x="0" y="47800"/>
                      <a:pt x="47800" y="0"/>
                      <a:pt x="106764" y="0"/>
                    </a:cubicBezTo>
                    <a:cubicBezTo>
                      <a:pt x="165728" y="0"/>
                      <a:pt x="213527" y="47800"/>
                      <a:pt x="213527" y="1067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E681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429"/>
              </a:p>
            </p:txBody>
          </p:sp>
          <p:sp>
            <p:nvSpPr>
              <p:cNvPr id="1046" name="Free Form 224">
                <a:extLst>
                  <a:ext uri="{FF2B5EF4-FFF2-40B4-BE49-F238E27FC236}">
                    <a16:creationId xmlns:a16="http://schemas.microsoft.com/office/drawing/2014/main" id="{61984617-0EA6-6CD7-4C0F-5120D8CC1D78}"/>
                  </a:ext>
                </a:extLst>
              </p:cNvPr>
              <p:cNvSpPr/>
              <p:nvPr/>
            </p:nvSpPr>
            <p:spPr>
              <a:xfrm>
                <a:off x="648652" y="2480242"/>
                <a:ext cx="128890" cy="60233"/>
              </a:xfrm>
              <a:custGeom>
                <a:avLst/>
                <a:gdLst/>
                <a:ahLst/>
                <a:cxnLst/>
                <a:rect l="0" t="0" r="0" b="0"/>
                <a:pathLst>
                  <a:path w="162395" h="75891">
                    <a:moveTo>
                      <a:pt x="157121" y="8719"/>
                    </a:moveTo>
                    <a:cubicBezTo>
                      <a:pt x="150359" y="1080"/>
                      <a:pt x="141525" y="0"/>
                      <a:pt x="134510" y="5884"/>
                    </a:cubicBezTo>
                    <a:lnTo>
                      <a:pt x="134484" y="5859"/>
                    </a:lnTo>
                    <a:lnTo>
                      <a:pt x="134077" y="6215"/>
                    </a:lnTo>
                    <a:lnTo>
                      <a:pt x="133671" y="6571"/>
                    </a:lnTo>
                    <a:lnTo>
                      <a:pt x="114796" y="24174"/>
                    </a:lnTo>
                    <a:cubicBezTo>
                      <a:pt x="110132" y="21619"/>
                      <a:pt x="104387" y="20221"/>
                      <a:pt x="97752" y="20272"/>
                    </a:cubicBezTo>
                    <a:cubicBezTo>
                      <a:pt x="82144" y="20374"/>
                      <a:pt x="71125" y="28699"/>
                      <a:pt x="68570" y="41498"/>
                    </a:cubicBezTo>
                    <a:cubicBezTo>
                      <a:pt x="65494" y="41256"/>
                      <a:pt x="62393" y="41218"/>
                      <a:pt x="59317" y="41358"/>
                    </a:cubicBezTo>
                    <a:cubicBezTo>
                      <a:pt x="56762" y="29703"/>
                      <a:pt x="47319" y="21937"/>
                      <a:pt x="33452" y="20895"/>
                    </a:cubicBezTo>
                    <a:lnTo>
                      <a:pt x="40659" y="14260"/>
                    </a:lnTo>
                    <a:lnTo>
                      <a:pt x="41078" y="13904"/>
                    </a:lnTo>
                    <a:cubicBezTo>
                      <a:pt x="44205" y="11133"/>
                      <a:pt x="47548" y="11705"/>
                      <a:pt x="51017" y="15607"/>
                    </a:cubicBezTo>
                    <a:cubicBezTo>
                      <a:pt x="53178" y="18060"/>
                      <a:pt x="53839" y="20094"/>
                      <a:pt x="53687" y="21772"/>
                    </a:cubicBezTo>
                    <a:lnTo>
                      <a:pt x="53674" y="21924"/>
                    </a:lnTo>
                    <a:cubicBezTo>
                      <a:pt x="53623" y="22178"/>
                      <a:pt x="53598" y="22458"/>
                      <a:pt x="53598" y="22725"/>
                    </a:cubicBezTo>
                    <a:cubicBezTo>
                      <a:pt x="53610" y="25318"/>
                      <a:pt x="55555" y="27072"/>
                      <a:pt x="58313" y="27046"/>
                    </a:cubicBezTo>
                    <a:cubicBezTo>
                      <a:pt x="60486" y="27034"/>
                      <a:pt x="62075" y="25953"/>
                      <a:pt x="62685" y="24276"/>
                    </a:cubicBezTo>
                    <a:cubicBezTo>
                      <a:pt x="62863" y="23780"/>
                      <a:pt x="62965" y="23246"/>
                      <a:pt x="62965" y="22661"/>
                    </a:cubicBezTo>
                    <a:cubicBezTo>
                      <a:pt x="62965" y="22560"/>
                      <a:pt x="62939" y="22471"/>
                      <a:pt x="62939" y="22395"/>
                    </a:cubicBezTo>
                    <a:cubicBezTo>
                      <a:pt x="63232" y="18099"/>
                      <a:pt x="61592" y="13548"/>
                      <a:pt x="57970" y="9456"/>
                    </a:cubicBezTo>
                    <a:cubicBezTo>
                      <a:pt x="51195" y="1804"/>
                      <a:pt x="42375" y="737"/>
                      <a:pt x="35346" y="6609"/>
                    </a:cubicBezTo>
                    <a:lnTo>
                      <a:pt x="35321" y="6583"/>
                    </a:lnTo>
                    <a:lnTo>
                      <a:pt x="34914" y="6952"/>
                    </a:lnTo>
                    <a:lnTo>
                      <a:pt x="34507" y="7320"/>
                    </a:lnTo>
                    <a:lnTo>
                      <a:pt x="18365" y="22585"/>
                    </a:lnTo>
                    <a:cubicBezTo>
                      <a:pt x="7003" y="26335"/>
                      <a:pt x="0" y="35702"/>
                      <a:pt x="101" y="48132"/>
                    </a:cubicBezTo>
                    <a:cubicBezTo>
                      <a:pt x="216" y="64706"/>
                      <a:pt x="12633" y="75891"/>
                      <a:pt x="30262" y="75764"/>
                    </a:cubicBezTo>
                    <a:cubicBezTo>
                      <a:pt x="47408" y="75624"/>
                      <a:pt x="58987" y="65291"/>
                      <a:pt x="59940" y="49963"/>
                    </a:cubicBezTo>
                    <a:cubicBezTo>
                      <a:pt x="62660" y="49848"/>
                      <a:pt x="65418" y="49899"/>
                      <a:pt x="68125" y="50115"/>
                    </a:cubicBezTo>
                    <a:cubicBezTo>
                      <a:pt x="69409" y="65304"/>
                      <a:pt x="81420" y="75383"/>
                      <a:pt x="98146" y="75255"/>
                    </a:cubicBezTo>
                    <a:cubicBezTo>
                      <a:pt x="116131" y="75128"/>
                      <a:pt x="128027" y="63766"/>
                      <a:pt x="127913" y="47192"/>
                    </a:cubicBezTo>
                    <a:cubicBezTo>
                      <a:pt x="127862" y="40239"/>
                      <a:pt x="125663" y="34291"/>
                      <a:pt x="121749" y="29754"/>
                    </a:cubicBezTo>
                    <a:lnTo>
                      <a:pt x="139822" y="13523"/>
                    </a:lnTo>
                    <a:lnTo>
                      <a:pt x="140229" y="13167"/>
                    </a:lnTo>
                    <a:cubicBezTo>
                      <a:pt x="143368" y="10384"/>
                      <a:pt x="146711" y="10968"/>
                      <a:pt x="150181" y="14883"/>
                    </a:cubicBezTo>
                    <a:cubicBezTo>
                      <a:pt x="152342" y="17323"/>
                      <a:pt x="153003" y="19357"/>
                      <a:pt x="152850" y="21035"/>
                    </a:cubicBezTo>
                    <a:cubicBezTo>
                      <a:pt x="152850" y="21085"/>
                      <a:pt x="152837" y="21136"/>
                      <a:pt x="152825" y="21187"/>
                    </a:cubicBezTo>
                    <a:cubicBezTo>
                      <a:pt x="152786" y="21441"/>
                      <a:pt x="152761" y="21721"/>
                      <a:pt x="152761" y="21988"/>
                    </a:cubicBezTo>
                    <a:cubicBezTo>
                      <a:pt x="152774" y="24581"/>
                      <a:pt x="154718" y="26335"/>
                      <a:pt x="157476" y="26309"/>
                    </a:cubicBezTo>
                    <a:cubicBezTo>
                      <a:pt x="159650" y="26297"/>
                      <a:pt x="161239" y="25216"/>
                      <a:pt x="161849" y="23538"/>
                    </a:cubicBezTo>
                    <a:cubicBezTo>
                      <a:pt x="162027" y="23043"/>
                      <a:pt x="162128" y="22509"/>
                      <a:pt x="162128" y="21924"/>
                    </a:cubicBezTo>
                    <a:cubicBezTo>
                      <a:pt x="162128" y="21835"/>
                      <a:pt x="162103" y="21746"/>
                      <a:pt x="162103" y="21657"/>
                    </a:cubicBezTo>
                    <a:cubicBezTo>
                      <a:pt x="162395" y="17361"/>
                      <a:pt x="160756" y="12824"/>
                      <a:pt x="157121" y="8719"/>
                    </a:cubicBezTo>
                    <a:close/>
                    <a:moveTo>
                      <a:pt x="30186" y="64541"/>
                    </a:moveTo>
                    <a:cubicBezTo>
                      <a:pt x="18620" y="64617"/>
                      <a:pt x="11400" y="58300"/>
                      <a:pt x="11311" y="48043"/>
                    </a:cubicBezTo>
                    <a:cubicBezTo>
                      <a:pt x="11248" y="38079"/>
                      <a:pt x="18200" y="32067"/>
                      <a:pt x="29944" y="31991"/>
                    </a:cubicBezTo>
                    <a:cubicBezTo>
                      <a:pt x="35575" y="31952"/>
                      <a:pt x="48692" y="33401"/>
                      <a:pt x="48793" y="47776"/>
                    </a:cubicBezTo>
                    <a:cubicBezTo>
                      <a:pt x="48869" y="58186"/>
                      <a:pt x="41917" y="64452"/>
                      <a:pt x="30186" y="64541"/>
                    </a:cubicBezTo>
                    <a:close/>
                    <a:moveTo>
                      <a:pt x="98070" y="64033"/>
                    </a:moveTo>
                    <a:cubicBezTo>
                      <a:pt x="86517" y="64121"/>
                      <a:pt x="79285" y="57805"/>
                      <a:pt x="79208" y="47548"/>
                    </a:cubicBezTo>
                    <a:cubicBezTo>
                      <a:pt x="79132" y="37583"/>
                      <a:pt x="86097" y="31571"/>
                      <a:pt x="97828" y="31482"/>
                    </a:cubicBezTo>
                    <a:cubicBezTo>
                      <a:pt x="103459" y="31457"/>
                      <a:pt x="116588" y="32906"/>
                      <a:pt x="116690" y="47268"/>
                    </a:cubicBezTo>
                    <a:cubicBezTo>
                      <a:pt x="116766" y="57678"/>
                      <a:pt x="109801" y="63944"/>
                      <a:pt x="98070" y="64033"/>
                    </a:cubicBezTo>
                    <a:close/>
                  </a:path>
                </a:pathLst>
              </a:custGeom>
              <a:solidFill>
                <a:srgbClr val="E681BB"/>
              </a:solidFill>
              <a:ln w="12700" cap="flat" cmpd="sng">
                <a:noFill/>
                <a:prstDash val="solid"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sz="1429"/>
              </a:p>
            </p:txBody>
          </p:sp>
        </p:grpSp>
      </p:grpSp>
      <p:grpSp>
        <p:nvGrpSpPr>
          <p:cNvPr id="946" name="Groupe 945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355890" y="2334448"/>
            <a:ext cx="135897" cy="143945"/>
            <a:chOff x="575195" y="2488543"/>
            <a:chExt cx="135897" cy="143945"/>
          </a:xfrm>
        </p:grpSpPr>
        <p:sp>
          <p:nvSpPr>
            <p:cNvPr id="103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034" name="Groupe 1033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9932860" y="4845103"/>
            <a:ext cx="135897" cy="143945"/>
            <a:chOff x="575195" y="2488543"/>
            <a:chExt cx="135897" cy="143945"/>
          </a:xfrm>
        </p:grpSpPr>
        <p:sp>
          <p:nvSpPr>
            <p:cNvPr id="1035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6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037" name="Free Form 8">
            <a:extLst>
              <a:ext uri="{FF2B5EF4-FFF2-40B4-BE49-F238E27FC236}">
                <a16:creationId xmlns:a16="http://schemas.microsoft.com/office/drawing/2014/main" id="{FF595D18-F79A-0846-802D-96B1E90C65AA}"/>
              </a:ext>
            </a:extLst>
          </p:cNvPr>
          <p:cNvSpPr/>
          <p:nvPr/>
        </p:nvSpPr>
        <p:spPr>
          <a:xfrm>
            <a:off x="8068687" y="1632067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038" name="Groupe 1037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8189604" y="1565427"/>
            <a:ext cx="135897" cy="143945"/>
            <a:chOff x="575195" y="2488543"/>
            <a:chExt cx="135897" cy="143945"/>
          </a:xfrm>
        </p:grpSpPr>
        <p:sp>
          <p:nvSpPr>
            <p:cNvPr id="1039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90" name="Groupe 1389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173836" y="5171016"/>
            <a:ext cx="135897" cy="143945"/>
            <a:chOff x="575195" y="2488543"/>
            <a:chExt cx="135897" cy="143945"/>
          </a:xfrm>
        </p:grpSpPr>
        <p:sp>
          <p:nvSpPr>
            <p:cNvPr id="139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9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393" name="Groupe 139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5325394" y="5167648"/>
            <a:ext cx="135897" cy="143945"/>
            <a:chOff x="575195" y="2488543"/>
            <a:chExt cx="135897" cy="143945"/>
          </a:xfrm>
        </p:grpSpPr>
        <p:sp>
          <p:nvSpPr>
            <p:cNvPr id="1394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95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97" name="Rectangle 38">
            <a:extLst>
              <a:ext uri="{FF2B5EF4-FFF2-40B4-BE49-F238E27FC236}">
                <a16:creationId xmlns:a16="http://schemas.microsoft.com/office/drawing/2014/main" id="{3D360138-028E-C24D-B2A5-AD2D4F45FC05}"/>
              </a:ext>
            </a:extLst>
          </p:cNvPr>
          <p:cNvSpPr/>
          <p:nvPr/>
        </p:nvSpPr>
        <p:spPr>
          <a:xfrm>
            <a:off x="5676076" y="2268699"/>
            <a:ext cx="135909" cy="135909"/>
          </a:xfrm>
          <a:prstGeom prst="rect">
            <a:avLst/>
          </a:prstGeom>
          <a:solidFill>
            <a:srgbClr val="48268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99" name="TextBox 84">
            <a:extLst>
              <a:ext uri="{FF2B5EF4-FFF2-40B4-BE49-F238E27FC236}">
                <a16:creationId xmlns:a16="http://schemas.microsoft.com/office/drawing/2014/main" id="{2D99684D-5E28-5745-8646-9C9118A0CB94}"/>
              </a:ext>
            </a:extLst>
          </p:cNvPr>
          <p:cNvSpPr txBox="1"/>
          <p:nvPr/>
        </p:nvSpPr>
        <p:spPr>
          <a:xfrm>
            <a:off x="5706645" y="2256038"/>
            <a:ext cx="93419" cy="1078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1</a:t>
            </a:r>
            <a: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00" name="Groupe 1399"/>
          <p:cNvGrpSpPr/>
          <p:nvPr/>
        </p:nvGrpSpPr>
        <p:grpSpPr>
          <a:xfrm>
            <a:off x="3533965" y="2258596"/>
            <a:ext cx="135909" cy="143955"/>
            <a:chOff x="5486085" y="1690611"/>
            <a:chExt cx="135909" cy="143955"/>
          </a:xfrm>
        </p:grpSpPr>
        <p:sp>
          <p:nvSpPr>
            <p:cNvPr id="1401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5486085" y="1698657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02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5525128" y="1690611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403" name="Groupe 1402"/>
          <p:cNvGrpSpPr/>
          <p:nvPr/>
        </p:nvGrpSpPr>
        <p:grpSpPr>
          <a:xfrm>
            <a:off x="3716320" y="2392407"/>
            <a:ext cx="135909" cy="143955"/>
            <a:chOff x="5486085" y="1690611"/>
            <a:chExt cx="135909" cy="143955"/>
          </a:xfrm>
        </p:grpSpPr>
        <p:sp>
          <p:nvSpPr>
            <p:cNvPr id="1404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5486085" y="1698657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05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5525128" y="1690611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406" name="Free Form 8">
            <a:extLst>
              <a:ext uri="{FF2B5EF4-FFF2-40B4-BE49-F238E27FC236}">
                <a16:creationId xmlns:a16="http://schemas.microsoft.com/office/drawing/2014/main" id="{125A4DB3-7F29-224C-9156-8F9777A7C3F7}"/>
              </a:ext>
            </a:extLst>
          </p:cNvPr>
          <p:cNvSpPr/>
          <p:nvPr/>
        </p:nvSpPr>
        <p:spPr>
          <a:xfrm>
            <a:off x="6406090" y="3673710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408" name="Groupe 1407">
            <a:extLst>
              <a:ext uri="{FF2B5EF4-FFF2-40B4-BE49-F238E27FC236}">
                <a16:creationId xmlns:a16="http://schemas.microsoft.com/office/drawing/2014/main" id="{EAA5B13B-E10B-BC4B-9B17-1C3C6DF6ECB1}"/>
              </a:ext>
            </a:extLst>
          </p:cNvPr>
          <p:cNvGrpSpPr/>
          <p:nvPr/>
        </p:nvGrpSpPr>
        <p:grpSpPr>
          <a:xfrm>
            <a:off x="6479676" y="3558478"/>
            <a:ext cx="135909" cy="143955"/>
            <a:chOff x="87811" y="2468813"/>
            <a:chExt cx="135909" cy="143955"/>
          </a:xfrm>
        </p:grpSpPr>
        <p:sp>
          <p:nvSpPr>
            <p:cNvPr id="1409" name="Rectangle 38">
              <a:extLst>
                <a:ext uri="{FF2B5EF4-FFF2-40B4-BE49-F238E27FC236}">
                  <a16:creationId xmlns:a16="http://schemas.microsoft.com/office/drawing/2014/main" id="{A9BB20DA-A06E-2549-BA9E-5BDC2F53B645}"/>
                </a:ext>
              </a:extLst>
            </p:cNvPr>
            <p:cNvSpPr/>
            <p:nvPr/>
          </p:nvSpPr>
          <p:spPr>
            <a:xfrm>
              <a:off x="87811" y="2476859"/>
              <a:ext cx="135909" cy="135909"/>
            </a:xfrm>
            <a:prstGeom prst="rect">
              <a:avLst/>
            </a:prstGeom>
            <a:solidFill>
              <a:srgbClr val="2BBCF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10" name="TextBox 84">
              <a:extLst>
                <a:ext uri="{FF2B5EF4-FFF2-40B4-BE49-F238E27FC236}">
                  <a16:creationId xmlns:a16="http://schemas.microsoft.com/office/drawing/2014/main" id="{F9CB6B5E-E8D6-7A4C-AF7E-1AEE3BFEEA5D}"/>
                </a:ext>
              </a:extLst>
            </p:cNvPr>
            <p:cNvSpPr txBox="1"/>
            <p:nvPr/>
          </p:nvSpPr>
          <p:spPr>
            <a:xfrm>
              <a:off x="126854" y="2468813"/>
              <a:ext cx="93419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970" name="Free Form 8">
            <a:extLst>
              <a:ext uri="{FF2B5EF4-FFF2-40B4-BE49-F238E27FC236}">
                <a16:creationId xmlns:a16="http://schemas.microsoft.com/office/drawing/2014/main" id="{01082546-9638-1148-9E76-E8C300333268}"/>
              </a:ext>
            </a:extLst>
          </p:cNvPr>
          <p:cNvSpPr/>
          <p:nvPr/>
        </p:nvSpPr>
        <p:spPr>
          <a:xfrm>
            <a:off x="6508317" y="2311355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364959" y="2245131"/>
            <a:ext cx="135897" cy="140707"/>
            <a:chOff x="575195" y="2491781"/>
            <a:chExt cx="135897" cy="140707"/>
          </a:xfrm>
        </p:grpSpPr>
        <p:sp>
          <p:nvSpPr>
            <p:cNvPr id="1148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3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111" y="2491781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84" name="TextBox 88">
            <a:extLst>
              <a:ext uri="{FF2B5EF4-FFF2-40B4-BE49-F238E27FC236}">
                <a16:creationId xmlns:a16="http://schemas.microsoft.com/office/drawing/2014/main" id="{8D497999-F82E-A148-A34E-C9633DDDA705}"/>
              </a:ext>
            </a:extLst>
          </p:cNvPr>
          <p:cNvSpPr txBox="1"/>
          <p:nvPr/>
        </p:nvSpPr>
        <p:spPr>
          <a:xfrm>
            <a:off x="6610426" y="2174487"/>
            <a:ext cx="912391" cy="3080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La </a:t>
            </a:r>
            <a:r>
              <a:rPr lang="en-US" sz="800" dirty="0" err="1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Guerche</a:t>
            </a:r>
            <a:r>
              <a:rPr lang="en-US" sz="800" dirty="0" smtClean="0">
                <a:solidFill>
                  <a:srgbClr val="565655"/>
                </a:solidFill>
                <a:ea typeface="Wigrum" charset="77"/>
                <a:cs typeface="Arial" panose="020B0604020202020204" pitchFamily="34" charset="0"/>
              </a:rPr>
              <a:t>-de-Bretagne</a:t>
            </a:r>
            <a:endParaRPr sz="800" dirty="0">
              <a:solidFill>
                <a:srgbClr val="565655"/>
              </a:solidFill>
              <a:ea typeface="Wigrum" charset="77"/>
              <a:cs typeface="Arial" panose="020B0604020202020204" pitchFamily="34" charset="0"/>
            </a:endParaRPr>
          </a:p>
        </p:txBody>
      </p:sp>
      <p:grpSp>
        <p:nvGrpSpPr>
          <p:cNvPr id="1385" name="Groupe 1384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6233077" y="2245037"/>
            <a:ext cx="135897" cy="143945"/>
            <a:chOff x="575195" y="2488543"/>
            <a:chExt cx="135897" cy="143945"/>
          </a:xfrm>
        </p:grpSpPr>
        <p:sp>
          <p:nvSpPr>
            <p:cNvPr id="138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7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  <p:sp>
        <p:nvSpPr>
          <p:cNvPr id="1388" name="Free Form 8">
            <a:extLst>
              <a:ext uri="{FF2B5EF4-FFF2-40B4-BE49-F238E27FC236}">
                <a16:creationId xmlns:a16="http://schemas.microsoft.com/office/drawing/2014/main" id="{7EF1A176-0B8D-1A49-8825-510589F6FD86}"/>
              </a:ext>
            </a:extLst>
          </p:cNvPr>
          <p:cNvSpPr/>
          <p:nvPr/>
        </p:nvSpPr>
        <p:spPr>
          <a:xfrm>
            <a:off x="7326475" y="4352591"/>
            <a:ext cx="67949" cy="67937"/>
          </a:xfrm>
          <a:custGeom>
            <a:avLst/>
            <a:gdLst/>
            <a:ahLst/>
            <a:cxnLst/>
            <a:rect l="0" t="0" r="0" b="0"/>
            <a:pathLst>
              <a:path w="95995" h="95978">
                <a:moveTo>
                  <a:pt x="95995" y="48006"/>
                </a:moveTo>
                <a:cubicBezTo>
                  <a:pt x="95995" y="74540"/>
                  <a:pt x="74506" y="95978"/>
                  <a:pt x="48006" y="95978"/>
                </a:cubicBezTo>
                <a:cubicBezTo>
                  <a:pt x="21505" y="95978"/>
                  <a:pt x="0" y="74540"/>
                  <a:pt x="0" y="48006"/>
                </a:cubicBezTo>
                <a:cubicBezTo>
                  <a:pt x="0" y="21471"/>
                  <a:pt x="21505" y="0"/>
                  <a:pt x="48006" y="0"/>
                </a:cubicBezTo>
                <a:cubicBezTo>
                  <a:pt x="74506" y="0"/>
                  <a:pt x="95995" y="21471"/>
                  <a:pt x="95995" y="48006"/>
                </a:cubicBezTo>
                <a:close/>
              </a:path>
            </a:pathLst>
          </a:custGeom>
          <a:solidFill>
            <a:srgbClr val="545353">
              <a:alpha val="100000"/>
            </a:srgbClr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389" name="Groupe 1388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341074" y="4184366"/>
            <a:ext cx="135897" cy="143945"/>
            <a:chOff x="575195" y="2488543"/>
            <a:chExt cx="135897" cy="143945"/>
          </a:xfrm>
        </p:grpSpPr>
        <p:sp>
          <p:nvSpPr>
            <p:cNvPr id="1396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E681B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98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</a:p>
          </p:txBody>
        </p:sp>
      </p:grpSp>
      <p:grpSp>
        <p:nvGrpSpPr>
          <p:cNvPr id="1407" name="Groupe 1406">
            <a:extLst>
              <a:ext uri="{FF2B5EF4-FFF2-40B4-BE49-F238E27FC236}">
                <a16:creationId xmlns:a16="http://schemas.microsoft.com/office/drawing/2014/main" id="{C38457FD-42A5-144A-AD7F-80251EA96A34}"/>
              </a:ext>
            </a:extLst>
          </p:cNvPr>
          <p:cNvGrpSpPr/>
          <p:nvPr/>
        </p:nvGrpSpPr>
        <p:grpSpPr>
          <a:xfrm>
            <a:off x="7484418" y="4184366"/>
            <a:ext cx="135897" cy="143945"/>
            <a:chOff x="575195" y="2488543"/>
            <a:chExt cx="135897" cy="143945"/>
          </a:xfrm>
        </p:grpSpPr>
        <p:sp>
          <p:nvSpPr>
            <p:cNvPr id="1411" name="Rectangle 50">
              <a:extLst>
                <a:ext uri="{FF2B5EF4-FFF2-40B4-BE49-F238E27FC236}">
                  <a16:creationId xmlns:a16="http://schemas.microsoft.com/office/drawing/2014/main" id="{0659E22C-D27F-B542-92F4-180C05A116BF}"/>
                </a:ext>
              </a:extLst>
            </p:cNvPr>
            <p:cNvSpPr/>
            <p:nvPr/>
          </p:nvSpPr>
          <p:spPr>
            <a:xfrm>
              <a:off x="575195" y="2496591"/>
              <a:ext cx="135897" cy="135897"/>
            </a:xfrm>
            <a:prstGeom prst="rect">
              <a:avLst/>
            </a:prstGeom>
            <a:solidFill>
              <a:srgbClr val="B3D7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12" name="TextBox 103">
              <a:extLst>
                <a:ext uri="{FF2B5EF4-FFF2-40B4-BE49-F238E27FC236}">
                  <a16:creationId xmlns:a16="http://schemas.microsoft.com/office/drawing/2014/main" id="{8107E18B-7849-C94B-8BB1-7219D78859BA}"/>
                </a:ext>
              </a:extLst>
            </p:cNvPr>
            <p:cNvSpPr txBox="1"/>
            <p:nvPr/>
          </p:nvSpPr>
          <p:spPr>
            <a:xfrm>
              <a:off x="614239" y="2488543"/>
              <a:ext cx="93418" cy="107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>
                <a:lnSpc>
                  <a:spcPts val="1200"/>
                </a:lnSpc>
                <a:defRPr lang="en-US"/>
              </a:pPr>
              <a:r>
                <a:rPr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Wigrum Medium" charset="77"/>
                  <a:cs typeface="Arial" panose="020B0604020202020204" pitchFamily="34" charset="0"/>
                </a:rPr>
                <a:t>1 </a:t>
              </a:r>
              <a:endParaRPr sz="900" b="1" dirty="0">
                <a:solidFill>
                  <a:srgbClr val="FFFFFF"/>
                </a:solidFill>
                <a:latin typeface="Arial" panose="020B0604020202020204" pitchFamily="34" charset="0"/>
                <a:ea typeface="Wigrum Medium" charset="7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VYV³ Pays </a:t>
            </a:r>
            <a:r>
              <a:rPr lang="fr-FR" sz="3600" dirty="0"/>
              <a:t>de la Loire, </a:t>
            </a:r>
            <a:br>
              <a:rPr lang="fr-FR" sz="3600" dirty="0"/>
            </a:br>
            <a:r>
              <a:rPr lang="fr-FR" sz="3600" dirty="0"/>
              <a:t>une structure mutualiste membre du Groupe VYV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A12FE-0C1A-2178-FE70-435BA820A9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3"/>
          </p:nvPr>
        </p:nvSpPr>
        <p:spPr>
          <a:xfrm>
            <a:off x="539999" y="1755093"/>
            <a:ext cx="6404265" cy="4164800"/>
          </a:xfrm>
        </p:spPr>
        <p:txBody>
          <a:bodyPr/>
          <a:lstStyle/>
          <a:p>
            <a:pPr marL="0" lvl="1" indent="0" defTabSz="91437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bg1"/>
                </a:solidFill>
              </a:rPr>
              <a:t>Le Groupe VYV est né en 2017 de l’union de plusieurs acteurs mutualistes et de l’économie sociale et solidaire : </a:t>
            </a:r>
          </a:p>
          <a:p>
            <a:pPr marL="0" lvl="1" indent="0" defTabSz="91437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Harmonie Mutuelle, MGEN, MMG, MNT, </a:t>
            </a:r>
            <a:r>
              <a:rPr lang="fr-FR" b="1" kern="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VYV</a:t>
            </a:r>
            <a:r>
              <a:rPr lang="fr-FR" b="1" kern="1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endParaRPr lang="fr-FR" b="1" kern="1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defTabSz="91437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kern="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Groupe Arcade-VYV. </a:t>
            </a:r>
          </a:p>
          <a:p>
            <a:pPr>
              <a:spcBef>
                <a:spcPts val="0"/>
              </a:spcBef>
            </a:pPr>
            <a:endParaRPr lang="fr-FR" sz="2200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r-FR" sz="2200" dirty="0">
                <a:solidFill>
                  <a:schemeClr val="bg1"/>
                </a:solidFill>
              </a:rPr>
              <a:t>Au cœur de l’action du Groupe VYV : le droit à la santé</a:t>
            </a:r>
          </a:p>
          <a:p>
            <a:pPr>
              <a:spcBef>
                <a:spcPts val="0"/>
              </a:spcBef>
            </a:pPr>
            <a:r>
              <a:rPr lang="fr-FR" sz="2200" b="0" dirty="0">
                <a:solidFill>
                  <a:schemeClr val="bg1"/>
                </a:solidFill>
              </a:rPr>
              <a:t>1</a:t>
            </a:r>
            <a:r>
              <a:rPr lang="fr-FR" sz="2200" b="0" baseline="30000" dirty="0">
                <a:solidFill>
                  <a:schemeClr val="bg1"/>
                </a:solidFill>
              </a:rPr>
              <a:t>er</a:t>
            </a:r>
            <a:r>
              <a:rPr lang="fr-FR" sz="2200" b="0" dirty="0">
                <a:solidFill>
                  <a:schemeClr val="bg1"/>
                </a:solidFill>
              </a:rPr>
              <a:t> acteur mutualiste de santé et de protection sociale en France, le Groupe VYV fait​ du droit à la santé sa raison d’agir et le cœur de son engagement. </a:t>
            </a:r>
          </a:p>
          <a:p>
            <a:pPr>
              <a:spcBef>
                <a:spcPts val="0"/>
              </a:spcBef>
            </a:pPr>
            <a:endParaRPr lang="fr-FR" sz="2200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fr-FR" sz="2200" dirty="0">
                <a:solidFill>
                  <a:schemeClr val="bg1"/>
                </a:solidFill>
              </a:rPr>
              <a:t>La mission du groupe : accompagner chacun tout au long de la vie. </a:t>
            </a:r>
          </a:p>
        </p:txBody>
      </p:sp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89CD2B0-58C7-0926-1527-8856CA419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10086" r="5843" b="19314"/>
          <a:stretch/>
        </p:blipFill>
        <p:spPr>
          <a:xfrm>
            <a:off x="7133091" y="3071006"/>
            <a:ext cx="4771363" cy="11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La gouvernance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l’organisation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VYV</a:t>
            </a:r>
            <a:r>
              <a:rPr lang="fr-FR" baseline="30000" dirty="0" smtClean="0"/>
              <a:t>3</a:t>
            </a:r>
            <a:r>
              <a:rPr lang="fr-FR" dirty="0" smtClean="0"/>
              <a:t> </a:t>
            </a:r>
            <a:r>
              <a:rPr lang="fr-FR" dirty="0"/>
              <a:t>Pays de la </a:t>
            </a:r>
            <a:r>
              <a:rPr lang="fr-FR" dirty="0" smtClean="0"/>
              <a:t>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7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Gouvernance politique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661517"/>
          </a:xfrm>
        </p:spPr>
        <p:txBody>
          <a:bodyPr/>
          <a:lstStyle/>
          <a:p>
            <a:r>
              <a:rPr lang="fr-FR" sz="2000" b="0" dirty="0" smtClean="0">
                <a:solidFill>
                  <a:srgbClr val="595959"/>
                </a:solidFill>
              </a:rPr>
              <a:t>VYV³ Pays Loire est une structure mutualiste composée de </a:t>
            </a:r>
            <a:r>
              <a:rPr lang="fr-FR" sz="2000" dirty="0" smtClean="0">
                <a:solidFill>
                  <a:srgbClr val="595959"/>
                </a:solidFill>
              </a:rPr>
              <a:t>4 500 salariés </a:t>
            </a:r>
            <a:r>
              <a:rPr lang="fr-FR" sz="2000" b="0" dirty="0" smtClean="0">
                <a:solidFill>
                  <a:srgbClr val="595959"/>
                </a:solidFill>
              </a:rPr>
              <a:t>et de </a:t>
            </a:r>
            <a:r>
              <a:rPr lang="fr-FR" sz="2000" dirty="0" smtClean="0">
                <a:solidFill>
                  <a:srgbClr val="595959"/>
                </a:solidFill>
              </a:rPr>
              <a:t>180 élus</a:t>
            </a:r>
            <a:r>
              <a:rPr lang="fr-FR" sz="2000" b="0" dirty="0" smtClean="0">
                <a:solidFill>
                  <a:srgbClr val="595959"/>
                </a:solidFill>
              </a:rPr>
              <a:t> </a:t>
            </a:r>
            <a:r>
              <a:rPr lang="fr-FR" sz="2000" b="0" dirty="0">
                <a:solidFill>
                  <a:srgbClr val="595959"/>
                </a:solidFill>
              </a:rPr>
              <a:t>animés par une mission commune </a:t>
            </a:r>
            <a:r>
              <a:rPr lang="fr-FR" sz="2000" b="0" dirty="0" smtClean="0">
                <a:solidFill>
                  <a:srgbClr val="595959"/>
                </a:solidFill>
              </a:rPr>
              <a:t>: </a:t>
            </a:r>
            <a:r>
              <a:rPr lang="fr-FR" sz="2000" dirty="0" smtClean="0">
                <a:solidFill>
                  <a:srgbClr val="595959"/>
                </a:solidFill>
              </a:rPr>
              <a:t>œuvrer pour une santé accessible à tous</a:t>
            </a:r>
            <a:r>
              <a:rPr lang="fr-FR" sz="2000" b="0" dirty="0" smtClean="0">
                <a:solidFill>
                  <a:srgbClr val="595959"/>
                </a:solidFill>
              </a:rPr>
              <a:t>. </a:t>
            </a:r>
            <a:endParaRPr lang="fr-FR" sz="2000" b="0" dirty="0">
              <a:solidFill>
                <a:srgbClr val="59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2494" y="5076088"/>
            <a:ext cx="198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595959"/>
                </a:solidFill>
              </a:rPr>
              <a:t>Dominique </a:t>
            </a:r>
            <a:r>
              <a:rPr lang="fr-FR" sz="1200" b="1" dirty="0" err="1" smtClean="0">
                <a:solidFill>
                  <a:srgbClr val="595959"/>
                </a:solidFill>
              </a:rPr>
              <a:t>Majou</a:t>
            </a:r>
            <a:r>
              <a:rPr lang="fr-FR" sz="1200" b="1" dirty="0" smtClean="0">
                <a:solidFill>
                  <a:srgbClr val="595959"/>
                </a:solidFill>
              </a:rPr>
              <a:t>, </a:t>
            </a:r>
            <a:r>
              <a:rPr lang="fr-FR" sz="1200" dirty="0" smtClean="0">
                <a:solidFill>
                  <a:srgbClr val="595959"/>
                </a:solidFill>
              </a:rPr>
              <a:t>directeur général régional</a:t>
            </a:r>
            <a:endParaRPr lang="fr-FR" sz="1200" dirty="0">
              <a:solidFill>
                <a:srgbClr val="59595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6416" r="9749" b="47547"/>
          <a:stretch/>
        </p:blipFill>
        <p:spPr>
          <a:xfrm>
            <a:off x="900000" y="3638983"/>
            <a:ext cx="1469061" cy="13543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08364" y="5076088"/>
            <a:ext cx="198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595959"/>
                </a:solidFill>
              </a:rPr>
              <a:t>Thierry </a:t>
            </a:r>
            <a:r>
              <a:rPr lang="fr-FR" sz="1200" b="1" dirty="0" err="1" smtClean="0">
                <a:solidFill>
                  <a:srgbClr val="595959"/>
                </a:solidFill>
              </a:rPr>
              <a:t>Trégret</a:t>
            </a:r>
            <a:r>
              <a:rPr lang="fr-FR" sz="1200" b="1" dirty="0" smtClean="0">
                <a:solidFill>
                  <a:srgbClr val="595959"/>
                </a:solidFill>
              </a:rPr>
              <a:t>,</a:t>
            </a:r>
          </a:p>
          <a:p>
            <a:pPr algn="ctr"/>
            <a:r>
              <a:rPr lang="fr-FR" sz="1200" dirty="0" smtClean="0">
                <a:solidFill>
                  <a:srgbClr val="595959"/>
                </a:solidFill>
              </a:rPr>
              <a:t>président</a:t>
            </a:r>
            <a:endParaRPr lang="fr-FR" sz="1200" dirty="0">
              <a:solidFill>
                <a:srgbClr val="595959"/>
              </a:solidFill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540000" y="2739372"/>
            <a:ext cx="4575464" cy="661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  <a:defRPr sz="2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ptos" panose="020B0004020202020204" pitchFamily="34" charset="0"/>
              <a:buChar char="&gt;"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900" b="0" u="non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tos" panose="020B0004020202020204" pitchFamily="34" charset="0"/>
              <a:buChar char="–"/>
              <a:defRPr sz="1500" i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 smtClean="0">
                <a:solidFill>
                  <a:srgbClr val="595959"/>
                </a:solidFill>
              </a:rPr>
              <a:t>À la tête de VYV³ Pays de la Loire, </a:t>
            </a:r>
            <a:r>
              <a:rPr lang="fr-FR" sz="2000" dirty="0" smtClean="0">
                <a:solidFill>
                  <a:srgbClr val="595959"/>
                </a:solidFill>
              </a:rPr>
              <a:t>un binôme</a:t>
            </a:r>
            <a:r>
              <a:rPr lang="fr-FR" sz="2000" b="0" dirty="0" smtClean="0">
                <a:solidFill>
                  <a:srgbClr val="595959"/>
                </a:solidFill>
              </a:rPr>
              <a:t> aux fonctions complémentaires :</a:t>
            </a:r>
            <a:endParaRPr lang="fr-FR" sz="2000" b="0" dirty="0">
              <a:solidFill>
                <a:srgbClr val="595959"/>
              </a:solidFill>
            </a:endParaRP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5971766" y="2739372"/>
            <a:ext cx="4949275" cy="661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  <a:defRPr sz="2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ptos" panose="020B0004020202020204" pitchFamily="34" charset="0"/>
              <a:buChar char="&gt;"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900" b="0" u="non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tos" panose="020B0004020202020204" pitchFamily="34" charset="0"/>
              <a:buChar char="–"/>
              <a:defRPr sz="1500" i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 smtClean="0">
                <a:solidFill>
                  <a:srgbClr val="595959"/>
                </a:solidFill>
              </a:rPr>
              <a:t>Pour ses décisions et actions, VYV³ Pays de la Loire s’appuie sur différentes instances :</a:t>
            </a:r>
            <a:endParaRPr lang="fr-FR" sz="2000" b="0" dirty="0">
              <a:solidFill>
                <a:srgbClr val="595959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971766" y="3536829"/>
            <a:ext cx="5852737" cy="2578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  <a:defRPr sz="2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ptos" panose="020B0004020202020204" pitchFamily="34" charset="0"/>
              <a:buChar char="&gt;"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900" b="0" u="none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tos" panose="020B0004020202020204" pitchFamily="34" charset="0"/>
              <a:buChar char="–"/>
              <a:defRPr sz="1500" i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Une assemblée générale </a:t>
            </a:r>
            <a:r>
              <a:rPr lang="fr-FR" sz="2000" b="0" dirty="0" smtClean="0">
                <a:solidFill>
                  <a:srgbClr val="595959"/>
                </a:solidFill>
              </a:rPr>
              <a:t>– 180 délégués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Un conseil d’administration </a:t>
            </a:r>
            <a:r>
              <a:rPr lang="fr-FR" sz="2000" b="0" dirty="0" smtClean="0">
                <a:solidFill>
                  <a:srgbClr val="595959"/>
                </a:solidFill>
              </a:rPr>
              <a:t>– 40 administrateurs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Un bureau </a:t>
            </a:r>
            <a:r>
              <a:rPr lang="fr-FR" sz="2000" b="0" dirty="0" smtClean="0">
                <a:solidFill>
                  <a:srgbClr val="595959"/>
                </a:solidFill>
              </a:rPr>
              <a:t>– 9 membres</a:t>
            </a:r>
          </a:p>
          <a:p>
            <a:pPr>
              <a:spcBef>
                <a:spcPts val="1600"/>
              </a:spcBef>
            </a:pPr>
            <a:r>
              <a:rPr lang="fr-FR" sz="2000" b="0" dirty="0" smtClean="0">
                <a:solidFill>
                  <a:srgbClr val="595959"/>
                </a:solidFill>
              </a:rPr>
              <a:t>Les </a:t>
            </a:r>
            <a:r>
              <a:rPr lang="fr-FR" sz="2000" dirty="0" smtClean="0">
                <a:solidFill>
                  <a:srgbClr val="595959"/>
                </a:solidFill>
              </a:rPr>
              <a:t>élus</a:t>
            </a:r>
            <a:r>
              <a:rPr lang="fr-FR" sz="2000" b="0" dirty="0" smtClean="0">
                <a:solidFill>
                  <a:srgbClr val="595959"/>
                </a:solidFill>
              </a:rPr>
              <a:t> siègent dans ces différentes instances et représentent les </a:t>
            </a:r>
            <a:r>
              <a:rPr lang="fr-FR" sz="2000" dirty="0" smtClean="0">
                <a:solidFill>
                  <a:srgbClr val="595959"/>
                </a:solidFill>
              </a:rPr>
              <a:t>adhérents</a:t>
            </a:r>
            <a:r>
              <a:rPr lang="fr-FR" sz="2000" b="0" dirty="0" smtClean="0">
                <a:solidFill>
                  <a:srgbClr val="595959"/>
                </a:solidFill>
              </a:rPr>
              <a:t>.</a:t>
            </a:r>
            <a:endParaRPr lang="fr-FR" sz="2000" b="0" dirty="0">
              <a:solidFill>
                <a:srgbClr val="595959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76" y="3715238"/>
            <a:ext cx="1360850" cy="1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2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A003DC12-E1D3-4699-AC0F-10B890BE2822}"/>
              </a:ext>
            </a:extLst>
          </p:cNvPr>
          <p:cNvSpPr>
            <a:spLocks/>
          </p:cNvSpPr>
          <p:nvPr/>
        </p:nvSpPr>
        <p:spPr bwMode="auto">
          <a:xfrm rot="619762">
            <a:off x="2667061" y="1676623"/>
            <a:ext cx="5979136" cy="4683279"/>
          </a:xfrm>
          <a:custGeom>
            <a:avLst/>
            <a:gdLst>
              <a:gd name="T0" fmla="*/ 637 w 1338"/>
              <a:gd name="T1" fmla="*/ 0 h 1255"/>
              <a:gd name="T2" fmla="*/ 154 w 1338"/>
              <a:gd name="T3" fmla="*/ 201 h 1255"/>
              <a:gd name="T4" fmla="*/ 14 w 1338"/>
              <a:gd name="T5" fmla="*/ 609 h 1255"/>
              <a:gd name="T6" fmla="*/ 166 w 1338"/>
              <a:gd name="T7" fmla="*/ 1031 h 1255"/>
              <a:gd name="T8" fmla="*/ 684 w 1338"/>
              <a:gd name="T9" fmla="*/ 1251 h 1255"/>
              <a:gd name="T10" fmla="*/ 1152 w 1338"/>
              <a:gd name="T11" fmla="*/ 1071 h 1255"/>
              <a:gd name="T12" fmla="*/ 1338 w 1338"/>
              <a:gd name="T13" fmla="*/ 621 h 1255"/>
              <a:gd name="T14" fmla="*/ 637 w 1338"/>
              <a:gd name="T15" fmla="*/ 0 h 1255"/>
              <a:gd name="connsiteX0" fmla="*/ 4674 w 9913"/>
              <a:gd name="connsiteY0" fmla="*/ 0 h 9969"/>
              <a:gd name="connsiteX1" fmla="*/ 1064 w 9913"/>
              <a:gd name="connsiteY1" fmla="*/ 1602 h 9969"/>
              <a:gd name="connsiteX2" fmla="*/ 18 w 9913"/>
              <a:gd name="connsiteY2" fmla="*/ 4853 h 9969"/>
              <a:gd name="connsiteX3" fmla="*/ 1154 w 9913"/>
              <a:gd name="connsiteY3" fmla="*/ 8215 h 9969"/>
              <a:gd name="connsiteX4" fmla="*/ 5025 w 9913"/>
              <a:gd name="connsiteY4" fmla="*/ 9968 h 9969"/>
              <a:gd name="connsiteX5" fmla="*/ 8523 w 9913"/>
              <a:gd name="connsiteY5" fmla="*/ 8534 h 9969"/>
              <a:gd name="connsiteX6" fmla="*/ 9913 w 9913"/>
              <a:gd name="connsiteY6" fmla="*/ 4948 h 9969"/>
              <a:gd name="connsiteX7" fmla="*/ 5853 w 9913"/>
              <a:gd name="connsiteY7" fmla="*/ 0 h 9969"/>
              <a:gd name="connsiteX0" fmla="*/ 4709 w 9994"/>
              <a:gd name="connsiteY0" fmla="*/ 0 h 10000"/>
              <a:gd name="connsiteX1" fmla="*/ 1339 w 9994"/>
              <a:gd name="connsiteY1" fmla="*/ 2421 h 10000"/>
              <a:gd name="connsiteX2" fmla="*/ 12 w 9994"/>
              <a:gd name="connsiteY2" fmla="*/ 4868 h 10000"/>
              <a:gd name="connsiteX3" fmla="*/ 1158 w 9994"/>
              <a:gd name="connsiteY3" fmla="*/ 8241 h 10000"/>
              <a:gd name="connsiteX4" fmla="*/ 5063 w 9994"/>
              <a:gd name="connsiteY4" fmla="*/ 9999 h 10000"/>
              <a:gd name="connsiteX5" fmla="*/ 8592 w 9994"/>
              <a:gd name="connsiteY5" fmla="*/ 8561 h 10000"/>
              <a:gd name="connsiteX6" fmla="*/ 9994 w 9994"/>
              <a:gd name="connsiteY6" fmla="*/ 4963 h 10000"/>
              <a:gd name="connsiteX7" fmla="*/ 5898 w 9994"/>
              <a:gd name="connsiteY7" fmla="*/ 0 h 10000"/>
              <a:gd name="connsiteX0" fmla="*/ 4303 w 9999"/>
              <a:gd name="connsiteY0" fmla="*/ 671 h 10000"/>
              <a:gd name="connsiteX1" fmla="*/ 1339 w 9999"/>
              <a:gd name="connsiteY1" fmla="*/ 2421 h 10000"/>
              <a:gd name="connsiteX2" fmla="*/ 11 w 9999"/>
              <a:gd name="connsiteY2" fmla="*/ 4868 h 10000"/>
              <a:gd name="connsiteX3" fmla="*/ 1158 w 9999"/>
              <a:gd name="connsiteY3" fmla="*/ 8241 h 10000"/>
              <a:gd name="connsiteX4" fmla="*/ 5065 w 9999"/>
              <a:gd name="connsiteY4" fmla="*/ 9999 h 10000"/>
              <a:gd name="connsiteX5" fmla="*/ 8596 w 9999"/>
              <a:gd name="connsiteY5" fmla="*/ 8561 h 10000"/>
              <a:gd name="connsiteX6" fmla="*/ 9999 w 9999"/>
              <a:gd name="connsiteY6" fmla="*/ 4963 h 10000"/>
              <a:gd name="connsiteX7" fmla="*/ 5901 w 9999"/>
              <a:gd name="connsiteY7" fmla="*/ 0 h 10000"/>
              <a:gd name="connsiteX0" fmla="*/ 5802 w 10003"/>
              <a:gd name="connsiteY0" fmla="*/ 0 h 10000"/>
              <a:gd name="connsiteX1" fmla="*/ 1342 w 10003"/>
              <a:gd name="connsiteY1" fmla="*/ 2421 h 10000"/>
              <a:gd name="connsiteX2" fmla="*/ 14 w 10003"/>
              <a:gd name="connsiteY2" fmla="*/ 4868 h 10000"/>
              <a:gd name="connsiteX3" fmla="*/ 1161 w 10003"/>
              <a:gd name="connsiteY3" fmla="*/ 8241 h 10000"/>
              <a:gd name="connsiteX4" fmla="*/ 5069 w 10003"/>
              <a:gd name="connsiteY4" fmla="*/ 9999 h 10000"/>
              <a:gd name="connsiteX5" fmla="*/ 8600 w 10003"/>
              <a:gd name="connsiteY5" fmla="*/ 8561 h 10000"/>
              <a:gd name="connsiteX6" fmla="*/ 10003 w 10003"/>
              <a:gd name="connsiteY6" fmla="*/ 4963 h 10000"/>
              <a:gd name="connsiteX7" fmla="*/ 5905 w 10003"/>
              <a:gd name="connsiteY7" fmla="*/ 0 h 10000"/>
              <a:gd name="connsiteX0" fmla="*/ 5802 w 10003"/>
              <a:gd name="connsiteY0" fmla="*/ 0 h 10000"/>
              <a:gd name="connsiteX1" fmla="*/ 1342 w 10003"/>
              <a:gd name="connsiteY1" fmla="*/ 2421 h 10000"/>
              <a:gd name="connsiteX2" fmla="*/ 14 w 10003"/>
              <a:gd name="connsiteY2" fmla="*/ 4868 h 10000"/>
              <a:gd name="connsiteX3" fmla="*/ 1161 w 10003"/>
              <a:gd name="connsiteY3" fmla="*/ 8241 h 10000"/>
              <a:gd name="connsiteX4" fmla="*/ 5069 w 10003"/>
              <a:gd name="connsiteY4" fmla="*/ 9999 h 10000"/>
              <a:gd name="connsiteX5" fmla="*/ 8600 w 10003"/>
              <a:gd name="connsiteY5" fmla="*/ 8561 h 10000"/>
              <a:gd name="connsiteX6" fmla="*/ 10003 w 10003"/>
              <a:gd name="connsiteY6" fmla="*/ 4963 h 10000"/>
              <a:gd name="connsiteX7" fmla="*/ 5905 w 10003"/>
              <a:gd name="connsiteY7" fmla="*/ 0 h 10000"/>
              <a:gd name="connsiteX0" fmla="*/ 5737 w 9938"/>
              <a:gd name="connsiteY0" fmla="*/ 0 h 10000"/>
              <a:gd name="connsiteX1" fmla="*/ 1277 w 9938"/>
              <a:gd name="connsiteY1" fmla="*/ 2421 h 10000"/>
              <a:gd name="connsiteX2" fmla="*/ 17 w 9938"/>
              <a:gd name="connsiteY2" fmla="*/ 6018 h 10000"/>
              <a:gd name="connsiteX3" fmla="*/ 1096 w 9938"/>
              <a:gd name="connsiteY3" fmla="*/ 8241 h 10000"/>
              <a:gd name="connsiteX4" fmla="*/ 5004 w 9938"/>
              <a:gd name="connsiteY4" fmla="*/ 9999 h 10000"/>
              <a:gd name="connsiteX5" fmla="*/ 8535 w 9938"/>
              <a:gd name="connsiteY5" fmla="*/ 8561 h 10000"/>
              <a:gd name="connsiteX6" fmla="*/ 9938 w 9938"/>
              <a:gd name="connsiteY6" fmla="*/ 4963 h 10000"/>
              <a:gd name="connsiteX7" fmla="*/ 5840 w 9938"/>
              <a:gd name="connsiteY7" fmla="*/ 0 h 10000"/>
              <a:gd name="connsiteX0" fmla="*/ 5773 w 10000"/>
              <a:gd name="connsiteY0" fmla="*/ 0 h 10022"/>
              <a:gd name="connsiteX1" fmla="*/ 1285 w 10000"/>
              <a:gd name="connsiteY1" fmla="*/ 2421 h 10022"/>
              <a:gd name="connsiteX2" fmla="*/ 17 w 10000"/>
              <a:gd name="connsiteY2" fmla="*/ 6018 h 10022"/>
              <a:gd name="connsiteX3" fmla="*/ 1171 w 10000"/>
              <a:gd name="connsiteY3" fmla="*/ 9199 h 10022"/>
              <a:gd name="connsiteX4" fmla="*/ 5035 w 10000"/>
              <a:gd name="connsiteY4" fmla="*/ 9999 h 10022"/>
              <a:gd name="connsiteX5" fmla="*/ 8588 w 10000"/>
              <a:gd name="connsiteY5" fmla="*/ 8561 h 10022"/>
              <a:gd name="connsiteX6" fmla="*/ 10000 w 10000"/>
              <a:gd name="connsiteY6" fmla="*/ 4963 h 10022"/>
              <a:gd name="connsiteX7" fmla="*/ 5876 w 10000"/>
              <a:gd name="connsiteY7" fmla="*/ 0 h 10022"/>
              <a:gd name="connsiteX0" fmla="*/ 5773 w 10000"/>
              <a:gd name="connsiteY0" fmla="*/ 0 h 10584"/>
              <a:gd name="connsiteX1" fmla="*/ 1285 w 10000"/>
              <a:gd name="connsiteY1" fmla="*/ 2421 h 10584"/>
              <a:gd name="connsiteX2" fmla="*/ 17 w 10000"/>
              <a:gd name="connsiteY2" fmla="*/ 6018 h 10584"/>
              <a:gd name="connsiteX3" fmla="*/ 1171 w 10000"/>
              <a:gd name="connsiteY3" fmla="*/ 9199 h 10584"/>
              <a:gd name="connsiteX4" fmla="*/ 5138 w 10000"/>
              <a:gd name="connsiteY4" fmla="*/ 10574 h 10584"/>
              <a:gd name="connsiteX5" fmla="*/ 8588 w 10000"/>
              <a:gd name="connsiteY5" fmla="*/ 8561 h 10584"/>
              <a:gd name="connsiteX6" fmla="*/ 10000 w 10000"/>
              <a:gd name="connsiteY6" fmla="*/ 4963 h 10584"/>
              <a:gd name="connsiteX7" fmla="*/ 5876 w 10000"/>
              <a:gd name="connsiteY7" fmla="*/ 0 h 10584"/>
              <a:gd name="connsiteX0" fmla="*/ 5773 w 10000"/>
              <a:gd name="connsiteY0" fmla="*/ 0 h 10574"/>
              <a:gd name="connsiteX1" fmla="*/ 1285 w 10000"/>
              <a:gd name="connsiteY1" fmla="*/ 2421 h 10574"/>
              <a:gd name="connsiteX2" fmla="*/ 17 w 10000"/>
              <a:gd name="connsiteY2" fmla="*/ 6018 h 10574"/>
              <a:gd name="connsiteX3" fmla="*/ 1171 w 10000"/>
              <a:gd name="connsiteY3" fmla="*/ 9199 h 10574"/>
              <a:gd name="connsiteX4" fmla="*/ 5138 w 10000"/>
              <a:gd name="connsiteY4" fmla="*/ 10574 h 10574"/>
              <a:gd name="connsiteX5" fmla="*/ 9033 w 10000"/>
              <a:gd name="connsiteY5" fmla="*/ 9136 h 10574"/>
              <a:gd name="connsiteX6" fmla="*/ 10000 w 10000"/>
              <a:gd name="connsiteY6" fmla="*/ 4963 h 10574"/>
              <a:gd name="connsiteX7" fmla="*/ 5876 w 10000"/>
              <a:gd name="connsiteY7" fmla="*/ 0 h 10574"/>
              <a:gd name="connsiteX0" fmla="*/ 5766 w 9993"/>
              <a:gd name="connsiteY0" fmla="*/ 0 h 10574"/>
              <a:gd name="connsiteX1" fmla="*/ 1723 w 9993"/>
              <a:gd name="connsiteY1" fmla="*/ 3140 h 10574"/>
              <a:gd name="connsiteX2" fmla="*/ 10 w 9993"/>
              <a:gd name="connsiteY2" fmla="*/ 6018 h 10574"/>
              <a:gd name="connsiteX3" fmla="*/ 1164 w 9993"/>
              <a:gd name="connsiteY3" fmla="*/ 9199 h 10574"/>
              <a:gd name="connsiteX4" fmla="*/ 5131 w 9993"/>
              <a:gd name="connsiteY4" fmla="*/ 10574 h 10574"/>
              <a:gd name="connsiteX5" fmla="*/ 9026 w 9993"/>
              <a:gd name="connsiteY5" fmla="*/ 9136 h 10574"/>
              <a:gd name="connsiteX6" fmla="*/ 9993 w 9993"/>
              <a:gd name="connsiteY6" fmla="*/ 4963 h 10574"/>
              <a:gd name="connsiteX7" fmla="*/ 5869 w 9993"/>
              <a:gd name="connsiteY7" fmla="*/ 0 h 10574"/>
              <a:gd name="connsiteX0" fmla="*/ 5770 w 10000"/>
              <a:gd name="connsiteY0" fmla="*/ 0 h 10000"/>
              <a:gd name="connsiteX1" fmla="*/ 1621 w 10000"/>
              <a:gd name="connsiteY1" fmla="*/ 2290 h 10000"/>
              <a:gd name="connsiteX2" fmla="*/ 10 w 10000"/>
              <a:gd name="connsiteY2" fmla="*/ 5691 h 10000"/>
              <a:gd name="connsiteX3" fmla="*/ 1165 w 10000"/>
              <a:gd name="connsiteY3" fmla="*/ 8700 h 10000"/>
              <a:gd name="connsiteX4" fmla="*/ 5135 w 10000"/>
              <a:gd name="connsiteY4" fmla="*/ 10000 h 10000"/>
              <a:gd name="connsiteX5" fmla="*/ 9032 w 10000"/>
              <a:gd name="connsiteY5" fmla="*/ 8640 h 10000"/>
              <a:gd name="connsiteX6" fmla="*/ 10000 w 10000"/>
              <a:gd name="connsiteY6" fmla="*/ 4694 h 10000"/>
              <a:gd name="connsiteX7" fmla="*/ 5873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770" y="0"/>
                </a:moveTo>
                <a:cubicBezTo>
                  <a:pt x="3638" y="45"/>
                  <a:pt x="2581" y="1341"/>
                  <a:pt x="1621" y="2290"/>
                </a:cubicBezTo>
                <a:cubicBezTo>
                  <a:pt x="662" y="3238"/>
                  <a:pt x="-97" y="4587"/>
                  <a:pt x="10" y="5691"/>
                </a:cubicBezTo>
                <a:cubicBezTo>
                  <a:pt x="-50" y="6871"/>
                  <a:pt x="311" y="7982"/>
                  <a:pt x="1165" y="8700"/>
                </a:cubicBezTo>
                <a:cubicBezTo>
                  <a:pt x="2019" y="9417"/>
                  <a:pt x="3824" y="10010"/>
                  <a:pt x="5135" y="10000"/>
                </a:cubicBezTo>
                <a:cubicBezTo>
                  <a:pt x="6446" y="9991"/>
                  <a:pt x="8222" y="9524"/>
                  <a:pt x="9032" y="8640"/>
                </a:cubicBezTo>
                <a:cubicBezTo>
                  <a:pt x="9843" y="7756"/>
                  <a:pt x="10000" y="6002"/>
                  <a:pt x="10000" y="4694"/>
                </a:cubicBezTo>
                <a:cubicBezTo>
                  <a:pt x="9970" y="1973"/>
                  <a:pt x="8926" y="0"/>
                  <a:pt x="5873" y="0"/>
                </a:cubicBezTo>
              </a:path>
            </a:pathLst>
          </a:custGeom>
          <a:noFill/>
          <a:ln>
            <a:solidFill>
              <a:srgbClr val="482683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639113"/>
            <a:ext cx="10955867" cy="460254"/>
          </a:xfrm>
        </p:spPr>
        <p:txBody>
          <a:bodyPr/>
          <a:lstStyle/>
          <a:p>
            <a:r>
              <a:rPr lang="fr-FR" sz="3600" dirty="0" smtClean="0"/>
              <a:t>Gouvernance opérationnelle</a:t>
            </a:r>
            <a:r>
              <a:rPr lang="fr-FR" sz="3600" dirty="0"/>
              <a:t> </a:t>
            </a:r>
            <a:r>
              <a:rPr lang="fr-FR" sz="3600" dirty="0" smtClean="0"/>
              <a:t>- Comité de direction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5811533" y="6214478"/>
            <a:ext cx="532800" cy="366183"/>
          </a:xfrm>
          <a:prstGeom prst="rect">
            <a:avLst/>
          </a:prstGeo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91F5E9D1-A7A6-4183-9D13-3F3B5B7D4789}" type="slidenum">
              <a:rPr lang="en-US" altLang="fr-FR" smtClean="0">
                <a:solidFill>
                  <a:prstClr val="white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fr-FR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69656" y="4630664"/>
            <a:ext cx="248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482683"/>
                </a:solidFill>
              </a:rPr>
              <a:t>Dominique MAJOU</a:t>
            </a:r>
          </a:p>
          <a:p>
            <a:pPr algn="ctr"/>
            <a:r>
              <a:rPr lang="fr-FR" sz="1200" dirty="0" smtClean="0">
                <a:solidFill>
                  <a:srgbClr val="482683"/>
                </a:solidFill>
              </a:rPr>
              <a:t>Directeur </a:t>
            </a:r>
            <a:r>
              <a:rPr lang="fr-FR" sz="1200" dirty="0">
                <a:solidFill>
                  <a:srgbClr val="482683"/>
                </a:solidFill>
              </a:rPr>
              <a:t>général régional </a:t>
            </a:r>
            <a:endParaRPr lang="fr-FR" sz="1200" dirty="0" smtClean="0">
              <a:solidFill>
                <a:srgbClr val="482683"/>
              </a:solidFill>
            </a:endParaRPr>
          </a:p>
          <a:p>
            <a:pPr algn="ctr"/>
            <a:r>
              <a:rPr lang="fr-FR" sz="1200" dirty="0" smtClean="0">
                <a:solidFill>
                  <a:srgbClr val="482683"/>
                </a:solidFill>
              </a:rPr>
              <a:t>VYV</a:t>
            </a:r>
            <a:r>
              <a:rPr lang="fr-FR" sz="1200" baseline="30000" dirty="0" smtClean="0">
                <a:solidFill>
                  <a:srgbClr val="482683"/>
                </a:solidFill>
              </a:rPr>
              <a:t>3</a:t>
            </a:r>
            <a:r>
              <a:rPr lang="fr-FR" sz="1200" dirty="0" smtClean="0">
                <a:solidFill>
                  <a:srgbClr val="482683"/>
                </a:solidFill>
              </a:rPr>
              <a:t> Pays de la Loire</a:t>
            </a:r>
            <a:endParaRPr lang="fr-FR" sz="1200" dirty="0">
              <a:solidFill>
                <a:srgbClr val="482683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6416" r="9749" b="47547"/>
          <a:stretch/>
        </p:blipFill>
        <p:spPr>
          <a:xfrm>
            <a:off x="5075382" y="3140109"/>
            <a:ext cx="1469061" cy="135434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723764" y="1680506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Directeur adjoint </a:t>
            </a:r>
            <a:br>
              <a:rPr lang="fr-FR" sz="1200" b="1" dirty="0" smtClean="0"/>
            </a:br>
            <a:r>
              <a:rPr lang="fr-FR" sz="1200" b="1" dirty="0" smtClean="0"/>
              <a:t>activités personnes âgées</a:t>
            </a:r>
            <a:endParaRPr lang="fr-FR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2114113" y="2190975"/>
            <a:ext cx="2165380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Directrice adjointe</a:t>
            </a:r>
            <a:r>
              <a:rPr lang="fr-FR" sz="1200" b="1" dirty="0"/>
              <a:t/>
            </a:r>
            <a:br>
              <a:rPr lang="fr-FR" sz="1200" b="1" dirty="0"/>
            </a:br>
            <a:r>
              <a:rPr lang="fr-FR" sz="1200" b="1" dirty="0"/>
              <a:t>activités </a:t>
            </a:r>
            <a:r>
              <a:rPr lang="fr-FR" sz="1200" b="1" dirty="0" smtClean="0"/>
              <a:t>accompagnement et soins</a:t>
            </a:r>
            <a:endParaRPr lang="fr-FR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7340331" y="2202599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Directeur adjoint </a:t>
            </a:r>
            <a:br>
              <a:rPr lang="fr-FR" sz="1200" b="1" dirty="0"/>
            </a:br>
            <a:r>
              <a:rPr lang="fr-FR" sz="1200" b="1" dirty="0"/>
              <a:t>activités </a:t>
            </a:r>
            <a:r>
              <a:rPr lang="fr-FR" sz="1200" b="1" dirty="0" smtClean="0"/>
              <a:t>services et biens médicaux</a:t>
            </a:r>
            <a:endParaRPr lang="fr-FR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1311212" y="3358855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Secrétaire général / communication</a:t>
            </a:r>
            <a:endParaRPr lang="fr-FR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1353017" y="4695384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Chargée influence et relations internationale</a:t>
            </a:r>
            <a:endParaRPr lang="fr-FR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406813" y="5727020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Directeur développement et innovation</a:t>
            </a:r>
            <a:endParaRPr lang="fr-FR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3483508" y="5756501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Directeur  ressources humaines</a:t>
            </a:r>
            <a:endParaRPr lang="fr-FR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937241" y="4630664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Directeur  administratif et financier</a:t>
            </a:r>
            <a:endParaRPr lang="fr-FR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8297125" y="3384789"/>
            <a:ext cx="2172296" cy="5784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Directeur immobilier, services généraux et informatique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8596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VYV³ Pays de la Loire en images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08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0000" y="600000"/>
            <a:ext cx="10955867" cy="538481"/>
          </a:xfrm>
        </p:spPr>
        <p:txBody>
          <a:bodyPr/>
          <a:lstStyle/>
          <a:p>
            <a:r>
              <a:rPr lang="fr-FR" sz="4200" dirty="0" smtClean="0"/>
              <a:t>Découvrez le film de VYV</a:t>
            </a:r>
            <a:r>
              <a:rPr lang="fr-FR" sz="4200" baseline="30000" dirty="0" smtClean="0"/>
              <a:t>3</a:t>
            </a:r>
            <a:r>
              <a:rPr lang="fr-FR" sz="4200" dirty="0" smtClean="0"/>
              <a:t> Pays de la Loire</a:t>
            </a:r>
            <a:endParaRPr lang="fr-FR" sz="4200" dirty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7" y="1544927"/>
            <a:ext cx="10058400" cy="4260111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408374" y="3284544"/>
            <a:ext cx="898902" cy="883404"/>
            <a:chOff x="5408374" y="3284544"/>
            <a:chExt cx="898902" cy="883404"/>
          </a:xfrm>
        </p:grpSpPr>
        <p:sp>
          <p:nvSpPr>
            <p:cNvPr id="9" name="Ellipse 8">
              <a:hlinkClick r:id="rId2"/>
            </p:cNvPr>
            <p:cNvSpPr/>
            <p:nvPr/>
          </p:nvSpPr>
          <p:spPr>
            <a:xfrm>
              <a:off x="5408374" y="3284544"/>
              <a:ext cx="898902" cy="883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Triangle isocèle 9">
              <a:hlinkClick r:id="rId2"/>
            </p:cNvPr>
            <p:cNvSpPr/>
            <p:nvPr/>
          </p:nvSpPr>
          <p:spPr>
            <a:xfrm rot="5400000">
              <a:off x="5749337" y="3521768"/>
              <a:ext cx="356461" cy="408956"/>
            </a:xfrm>
            <a:prstGeom prst="triangle">
              <a:avLst/>
            </a:prstGeom>
            <a:solidFill>
              <a:srgbClr val="482683"/>
            </a:solidFill>
            <a:ln>
              <a:solidFill>
                <a:srgbClr val="48268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475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/>
              <a:t> </a:t>
            </a:r>
            <a:br>
              <a:rPr lang="fr-FR" b="0" dirty="0"/>
            </a:br>
            <a:r>
              <a:rPr lang="fr-FR" b="0" dirty="0" smtClean="0"/>
              <a:t>Merci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 en savoir plus : </a:t>
            </a:r>
            <a:r>
              <a:rPr lang="fr-FR" dirty="0" smtClean="0">
                <a:hlinkClick r:id="rId2"/>
              </a:rPr>
              <a:t>pdl.vyv3.fr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Suivez-nous sur </a:t>
            </a:r>
            <a:r>
              <a:rPr lang="fr-FR" dirty="0" err="1"/>
              <a:t>Linkedin</a:t>
            </a:r>
            <a:r>
              <a:rPr lang="fr-FR" dirty="0"/>
              <a:t> : </a:t>
            </a:r>
            <a:r>
              <a:rPr lang="fr-FR" dirty="0">
                <a:hlinkClick r:id="rId3"/>
              </a:rPr>
              <a:t>@VYV 3 Pays de la 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29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/>
        </p:nvSpPr>
        <p:spPr>
          <a:xfrm>
            <a:off x="7959062" y="3092722"/>
            <a:ext cx="3102324" cy="94008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/>
        </p:nvSpPr>
        <p:spPr>
          <a:xfrm>
            <a:off x="4531835" y="3092722"/>
            <a:ext cx="3074764" cy="94008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/>
        </p:nvSpPr>
        <p:spPr>
          <a:xfrm>
            <a:off x="1080816" y="3092722"/>
            <a:ext cx="3074764" cy="94008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 Groupe VYV et ses 3 métiers </a:t>
            </a:r>
            <a:br>
              <a:rPr lang="fr-FR" sz="3600" dirty="0"/>
            </a:br>
            <a:r>
              <a:rPr lang="fr-FR" sz="3600" dirty="0"/>
              <a:t>au service de la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728000"/>
            <a:ext cx="11113200" cy="915467"/>
          </a:xfrm>
        </p:spPr>
        <p:txBody>
          <a:bodyPr/>
          <a:lstStyle/>
          <a:p>
            <a:r>
              <a:rPr lang="fr-FR" sz="2000" b="0" dirty="0">
                <a:solidFill>
                  <a:srgbClr val="595959"/>
                </a:solidFill>
              </a:rPr>
              <a:t>Grâce aux synergies entre ses métiers, le Groupe VYV développe des offres complètes </a:t>
            </a:r>
            <a:r>
              <a:rPr lang="fr-FR" sz="2000" b="0" dirty="0" smtClean="0">
                <a:solidFill>
                  <a:srgbClr val="595959"/>
                </a:solidFill>
              </a:rPr>
              <a:t>et personnalisées </a:t>
            </a:r>
            <a:r>
              <a:rPr lang="fr-FR" sz="2000" b="0" dirty="0">
                <a:solidFill>
                  <a:srgbClr val="595959"/>
                </a:solidFill>
              </a:rPr>
              <a:t>pour agir sur l’ensemble des déterminants de santé.</a:t>
            </a:r>
          </a:p>
          <a:p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9226" y="4177979"/>
            <a:ext cx="305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95959"/>
                </a:solidFill>
              </a:rPr>
              <a:t>400 000 </a:t>
            </a:r>
            <a:r>
              <a:rPr lang="fr-FR" dirty="0">
                <a:solidFill>
                  <a:srgbClr val="595959"/>
                </a:solidFill>
              </a:rPr>
              <a:t>personnes logées dans </a:t>
            </a:r>
            <a:r>
              <a:rPr lang="fr-FR" dirty="0" smtClean="0">
                <a:solidFill>
                  <a:srgbClr val="595959"/>
                </a:solidFill>
              </a:rPr>
              <a:t>les </a:t>
            </a:r>
            <a:r>
              <a:rPr lang="fr-FR" b="1" dirty="0">
                <a:solidFill>
                  <a:srgbClr val="595959"/>
                </a:solidFill>
              </a:rPr>
              <a:t>210 </a:t>
            </a:r>
            <a:r>
              <a:rPr lang="fr-FR" b="1" dirty="0" smtClean="0">
                <a:solidFill>
                  <a:srgbClr val="595959"/>
                </a:solidFill>
              </a:rPr>
              <a:t>000 </a:t>
            </a:r>
            <a:r>
              <a:rPr lang="fr-FR" dirty="0" smtClean="0">
                <a:solidFill>
                  <a:srgbClr val="595959"/>
                </a:solidFill>
              </a:rPr>
              <a:t>logements</a:t>
            </a:r>
            <a:r>
              <a:rPr lang="fr-FR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62020" y="3347172"/>
            <a:ext cx="273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LOGEMENT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35602" y="3162505"/>
            <a:ext cx="308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SOINS ET ACCOMPAGNEMENT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58206" y="4182036"/>
            <a:ext cx="3059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95959"/>
                </a:solidFill>
              </a:rPr>
              <a:t>4 millions </a:t>
            </a:r>
            <a:r>
              <a:rPr lang="fr-FR" dirty="0">
                <a:solidFill>
                  <a:srgbClr val="595959"/>
                </a:solidFill>
              </a:rPr>
              <a:t>de personnes accompagnées dans </a:t>
            </a:r>
            <a:r>
              <a:rPr lang="fr-FR" dirty="0" smtClean="0">
                <a:solidFill>
                  <a:srgbClr val="595959"/>
                </a:solidFill>
              </a:rPr>
              <a:t>les </a:t>
            </a:r>
          </a:p>
          <a:p>
            <a:r>
              <a:rPr lang="fr-FR" b="1" dirty="0" smtClean="0">
                <a:solidFill>
                  <a:srgbClr val="595959"/>
                </a:solidFill>
              </a:rPr>
              <a:t>1 700 établissements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80816" y="3166389"/>
            <a:ext cx="30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SANTÉ, ASSURANCE 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ET RETRAITE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2119" y="4198696"/>
            <a:ext cx="2970396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95959"/>
                </a:solidFill>
              </a:rPr>
              <a:t>Près de </a:t>
            </a:r>
            <a:r>
              <a:rPr lang="fr-FR" b="1" dirty="0">
                <a:solidFill>
                  <a:srgbClr val="595959"/>
                </a:solidFill>
              </a:rPr>
              <a:t>11 millions </a:t>
            </a:r>
            <a:r>
              <a:rPr lang="fr-FR" dirty="0">
                <a:solidFill>
                  <a:srgbClr val="595959"/>
                </a:solidFill>
              </a:rPr>
              <a:t>de personnes assurées par </a:t>
            </a:r>
            <a:r>
              <a:rPr lang="fr-FR" dirty="0" smtClean="0">
                <a:solidFill>
                  <a:srgbClr val="595959"/>
                </a:solidFill>
              </a:rPr>
              <a:t>les </a:t>
            </a:r>
            <a:r>
              <a:rPr lang="fr-FR" dirty="0">
                <a:solidFill>
                  <a:srgbClr val="595959"/>
                </a:solidFill>
              </a:rPr>
              <a:t>mutuelles.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8" y="4704958"/>
            <a:ext cx="599715" cy="4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08" y="2090463"/>
            <a:ext cx="1695330" cy="8734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600000"/>
            <a:ext cx="10955867" cy="538481"/>
          </a:xfrm>
        </p:spPr>
        <p:txBody>
          <a:bodyPr/>
          <a:lstStyle/>
          <a:p>
            <a:r>
              <a:rPr lang="fr-FR" dirty="0" smtClean="0"/>
              <a:t>Le Groupe VYV dans les Pays de la Loire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67" y="1616337"/>
            <a:ext cx="10972800" cy="428492"/>
          </a:xfrm>
        </p:spPr>
        <p:txBody>
          <a:bodyPr/>
          <a:lstStyle/>
          <a:p>
            <a:r>
              <a:rPr lang="fr-FR" sz="2000" b="0" dirty="0" smtClean="0">
                <a:solidFill>
                  <a:srgbClr val="482683"/>
                </a:solidFill>
              </a:rPr>
              <a:t>En Pays de </a:t>
            </a:r>
            <a:r>
              <a:rPr lang="fr-FR" sz="2000" b="0" dirty="0">
                <a:solidFill>
                  <a:srgbClr val="482683"/>
                </a:solidFill>
              </a:rPr>
              <a:t>la Loire, les </a:t>
            </a:r>
            <a:r>
              <a:rPr lang="fr-FR" sz="2000" b="0" dirty="0" smtClean="0">
                <a:solidFill>
                  <a:srgbClr val="482683"/>
                </a:solidFill>
              </a:rPr>
              <a:t>activités du Groupe VYV rassemblent : </a:t>
            </a:r>
            <a:endParaRPr lang="fr-FR" sz="2000" b="0" dirty="0">
              <a:solidFill>
                <a:srgbClr val="48268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03678" y="3776658"/>
            <a:ext cx="24705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595959"/>
                </a:solidFill>
              </a:rPr>
              <a:t>+ 600</a:t>
            </a:r>
            <a:endParaRPr lang="fr-FR" sz="3600" dirty="0">
              <a:solidFill>
                <a:srgbClr val="595959"/>
              </a:solidFill>
            </a:endParaRPr>
          </a:p>
          <a:p>
            <a:pPr lvl="0"/>
            <a:r>
              <a:rPr lang="fr-FR" dirty="0" smtClean="0">
                <a:solidFill>
                  <a:srgbClr val="595959"/>
                </a:solidFill>
              </a:rPr>
              <a:t>élus mutualistes</a:t>
            </a:r>
            <a:endParaRPr lang="fr-FR" sz="2000" dirty="0">
              <a:solidFill>
                <a:srgbClr val="595959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1467431" y="4328920"/>
            <a:ext cx="1564523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Logo Harmonie Mutu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7" y="2079426"/>
            <a:ext cx="845924" cy="8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 M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46" y="2080331"/>
            <a:ext cx="820135" cy="8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 M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78" y="2152015"/>
            <a:ext cx="725904" cy="7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nfo.pdl.vyv3.fr/wp-content/uploads/2020/11/Logo_HGO_G-VYV_Q-1024x973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43" y="2125533"/>
            <a:ext cx="824032" cy="8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nfo.pdl.vyv3.fr/wp-content/uploads/2020/11/Logo_HMS-Grpe-VYV_Q-921x1024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99" y="2130957"/>
            <a:ext cx="881959" cy="8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nfo.pdl.vyv3.fr/wp-content/uploads/2020/11/Logo-Harmonie-Ambulance_Grpe-VVY_Q-850x1024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79" y="2127705"/>
            <a:ext cx="889915" cy="8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ogo de la Maison des obsèqu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74" y="1893547"/>
            <a:ext cx="1217682" cy="12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roupe ARCADE-VYV (@Groupe_Arcade) / 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07" y="2035507"/>
            <a:ext cx="883562" cy="8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nfo.pdl.vyv3.fr/wp-content/uploads/2022/07/UMR-1024x9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47" y="2027853"/>
            <a:ext cx="989261" cy="9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47" y="4946081"/>
            <a:ext cx="486706" cy="58900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8" y="3861514"/>
            <a:ext cx="561297" cy="47279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85" y="3672965"/>
            <a:ext cx="685102" cy="68510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65" y="4957706"/>
            <a:ext cx="623106" cy="56575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83" y="3715907"/>
            <a:ext cx="643254" cy="573502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5351317" y="3703009"/>
            <a:ext cx="24705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595959"/>
                </a:solidFill>
              </a:rPr>
              <a:t>+ 8 300</a:t>
            </a:r>
            <a:endParaRPr lang="fr-FR" sz="3600" dirty="0">
              <a:solidFill>
                <a:srgbClr val="595959"/>
              </a:solidFill>
            </a:endParaRPr>
          </a:p>
          <a:p>
            <a:pPr lvl="0"/>
            <a:r>
              <a:rPr lang="fr-FR" dirty="0" smtClean="0">
                <a:solidFill>
                  <a:srgbClr val="595959"/>
                </a:solidFill>
              </a:rPr>
              <a:t>collaborateurs</a:t>
            </a:r>
            <a:endParaRPr lang="fr-FR" sz="2000" dirty="0">
              <a:solidFill>
                <a:srgbClr val="595959"/>
              </a:solidFill>
            </a:endParaRP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5415070" y="4255271"/>
            <a:ext cx="1564523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9294459" y="3659655"/>
            <a:ext cx="2470561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595959"/>
                </a:solidFill>
              </a:rPr>
              <a:t>+ 400</a:t>
            </a:r>
            <a:endParaRPr lang="fr-FR" sz="3600" dirty="0">
              <a:solidFill>
                <a:srgbClr val="595959"/>
              </a:solidFill>
            </a:endParaRPr>
          </a:p>
          <a:p>
            <a:pPr lvl="0"/>
            <a:r>
              <a:rPr lang="fr-FR" dirty="0" smtClean="0">
                <a:solidFill>
                  <a:srgbClr val="595959"/>
                </a:solidFill>
              </a:rPr>
              <a:t>établissements </a:t>
            </a:r>
          </a:p>
          <a:p>
            <a:pPr lvl="0"/>
            <a:r>
              <a:rPr lang="fr-FR" sz="2000" dirty="0" smtClean="0">
                <a:solidFill>
                  <a:srgbClr val="595959"/>
                </a:solidFill>
              </a:rPr>
              <a:t>et services</a:t>
            </a:r>
            <a:endParaRPr lang="fr-FR" sz="2000" dirty="0">
              <a:solidFill>
                <a:srgbClr val="595959"/>
              </a:solidFill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9358212" y="4211917"/>
            <a:ext cx="1564523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321158" y="4968770"/>
            <a:ext cx="2470561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595959"/>
                </a:solidFill>
              </a:rPr>
              <a:t>+ 1 million</a:t>
            </a:r>
            <a:endParaRPr lang="fr-FR" sz="3600" dirty="0">
              <a:solidFill>
                <a:srgbClr val="595959"/>
              </a:solidFill>
            </a:endParaRPr>
          </a:p>
          <a:p>
            <a:pPr lvl="0"/>
            <a:r>
              <a:rPr lang="fr-FR" dirty="0" smtClean="0">
                <a:solidFill>
                  <a:srgbClr val="595959"/>
                </a:solidFill>
              </a:rPr>
              <a:t>personnes protégées</a:t>
            </a:r>
          </a:p>
          <a:p>
            <a:pPr lvl="0"/>
            <a:r>
              <a:rPr lang="fr-FR" sz="1600" i="1" dirty="0" smtClean="0">
                <a:solidFill>
                  <a:srgbClr val="595959"/>
                </a:solidFill>
              </a:rPr>
              <a:t>(soit 1 habitant sur 3 </a:t>
            </a:r>
          </a:p>
          <a:p>
            <a:pPr lvl="0"/>
            <a:r>
              <a:rPr lang="fr-FR" sz="1600" i="1" dirty="0" smtClean="0">
                <a:solidFill>
                  <a:srgbClr val="595959"/>
                </a:solidFill>
              </a:rPr>
              <a:t>de la région)</a:t>
            </a:r>
            <a:endParaRPr lang="fr-FR" sz="1600" i="1" dirty="0">
              <a:solidFill>
                <a:srgbClr val="595959"/>
              </a:solidFill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3384912" y="5521032"/>
            <a:ext cx="2346010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264300" y="4925416"/>
            <a:ext cx="30000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595959"/>
                </a:solidFill>
              </a:rPr>
              <a:t>+ 1 milliard €</a:t>
            </a:r>
            <a:endParaRPr lang="fr-FR" sz="3600" dirty="0">
              <a:solidFill>
                <a:srgbClr val="595959"/>
              </a:solidFill>
            </a:endParaRPr>
          </a:p>
          <a:p>
            <a:pPr lvl="0"/>
            <a:r>
              <a:rPr lang="fr-FR" dirty="0" smtClean="0">
                <a:solidFill>
                  <a:srgbClr val="595959"/>
                </a:solidFill>
              </a:rPr>
              <a:t>chiffre d’affaires</a:t>
            </a:r>
            <a:endParaRPr lang="fr-FR" sz="2000" dirty="0">
              <a:solidFill>
                <a:srgbClr val="595959"/>
              </a:solidFill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7326575" y="5462939"/>
            <a:ext cx="2632969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6" y="2125533"/>
            <a:ext cx="1469503" cy="6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VYV³</a:t>
            </a:r>
            <a:endParaRPr lang="fr-FR" sz="3200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l’offre de soins et d’accompagnement </a:t>
            </a:r>
            <a:br>
              <a:rPr lang="fr-FR" dirty="0"/>
            </a:br>
            <a:r>
              <a:rPr lang="fr-FR" dirty="0"/>
              <a:t>du Groupe VYV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720725" cy="127000"/>
          </a:xfrm>
        </p:spPr>
        <p:txBody>
          <a:bodyPr/>
          <a:lstStyle/>
          <a:p>
            <a:fld id="{D20695E2-BFCA-4B18-9E5A-19207011864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2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La raison d’être de VYV³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43" y="1310709"/>
            <a:ext cx="7127951" cy="52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mission de VYV</a:t>
            </a:r>
            <a:r>
              <a:rPr lang="fr-FR" sz="3600" baseline="30000" dirty="0"/>
              <a:t>3</a:t>
            </a:r>
            <a:endParaRPr lang="fr-FR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>
                <a:solidFill>
                  <a:srgbClr val="595959"/>
                </a:solidFill>
              </a:rPr>
              <a:t>C’est au plus près des territoires, à travers la diversité de l’offre, que l’ambition de 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se concrétise :</a:t>
            </a:r>
          </a:p>
          <a:p>
            <a:r>
              <a:rPr lang="fr-FR" sz="2000" dirty="0">
                <a:solidFill>
                  <a:srgbClr val="595959"/>
                </a:solidFill>
              </a:rPr>
              <a:t>développer une offre de soins et d’accompagnement innovante, socialement performante, de qualité, ouverte à tous sans distinction et adaptée aux besoins des adhérents du Groupe VYV et plus largement de tous les publics. </a:t>
            </a:r>
          </a:p>
          <a:p>
            <a:endParaRPr lang="fr-FR" sz="2000" b="0" dirty="0">
              <a:solidFill>
                <a:srgbClr val="595959"/>
              </a:solidFill>
            </a:endParaRPr>
          </a:p>
          <a:p>
            <a:r>
              <a:rPr lang="fr-FR" sz="2000" b="0" dirty="0">
                <a:solidFill>
                  <a:srgbClr val="595959"/>
                </a:solidFill>
              </a:rPr>
              <a:t>VYV</a:t>
            </a:r>
            <a:r>
              <a:rPr lang="fr-FR" sz="2000" b="0" baseline="30000" dirty="0">
                <a:solidFill>
                  <a:srgbClr val="595959"/>
                </a:solidFill>
              </a:rPr>
              <a:t>3</a:t>
            </a:r>
            <a:r>
              <a:rPr lang="fr-FR" sz="2000" b="0" dirty="0">
                <a:solidFill>
                  <a:srgbClr val="595959"/>
                </a:solidFill>
              </a:rPr>
              <a:t> est le </a:t>
            </a:r>
            <a:r>
              <a:rPr lang="fr-FR" sz="2000" dirty="0">
                <a:solidFill>
                  <a:srgbClr val="595959"/>
                </a:solidFill>
              </a:rPr>
              <a:t>1</a:t>
            </a:r>
            <a:r>
              <a:rPr lang="fr-FR" sz="2000" baseline="30000" dirty="0">
                <a:solidFill>
                  <a:srgbClr val="595959"/>
                </a:solidFill>
              </a:rPr>
              <a:t>er</a:t>
            </a:r>
            <a:r>
              <a:rPr lang="fr-FR" sz="2000" dirty="0">
                <a:solidFill>
                  <a:srgbClr val="595959"/>
                </a:solidFill>
              </a:rPr>
              <a:t> opérateur privé solidaire </a:t>
            </a:r>
            <a:r>
              <a:rPr lang="fr-FR" sz="2000" b="0" dirty="0">
                <a:solidFill>
                  <a:srgbClr val="595959"/>
                </a:solidFill>
              </a:rPr>
              <a:t>en France et le </a:t>
            </a:r>
            <a:r>
              <a:rPr lang="fr-FR" sz="2000" dirty="0">
                <a:solidFill>
                  <a:srgbClr val="595959"/>
                </a:solidFill>
              </a:rPr>
              <a:t>1</a:t>
            </a:r>
            <a:r>
              <a:rPr lang="fr-FR" sz="2000" baseline="30000" dirty="0">
                <a:solidFill>
                  <a:srgbClr val="595959"/>
                </a:solidFill>
              </a:rPr>
              <a:t>er</a:t>
            </a:r>
            <a:r>
              <a:rPr lang="fr-FR" sz="2000" dirty="0">
                <a:solidFill>
                  <a:srgbClr val="595959"/>
                </a:solidFill>
              </a:rPr>
              <a:t> acteur mutualiste </a:t>
            </a:r>
            <a:r>
              <a:rPr lang="fr-FR" sz="2000" b="0" dirty="0">
                <a:solidFill>
                  <a:srgbClr val="595959"/>
                </a:solidFill>
              </a:rPr>
              <a:t>dans son secteur d’activité.</a:t>
            </a:r>
          </a:p>
          <a:p>
            <a:endParaRPr lang="fr-FR" b="0" dirty="0">
              <a:solidFill>
                <a:srgbClr val="595959"/>
              </a:solidFill>
            </a:endParaRPr>
          </a:p>
          <a:p>
            <a:endParaRPr lang="fr-FR" dirty="0">
              <a:solidFill>
                <a:srgbClr val="595959"/>
              </a:solidFill>
            </a:endParaRPr>
          </a:p>
          <a:p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00" y="1728000"/>
            <a:ext cx="5751824" cy="38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884" y="598284"/>
            <a:ext cx="10972800" cy="576064"/>
          </a:xfrm>
        </p:spPr>
        <p:txBody>
          <a:bodyPr>
            <a:normAutofit/>
          </a:bodyPr>
          <a:lstStyle/>
          <a:p>
            <a:r>
              <a:rPr lang="fr-FR" sz="3600" dirty="0"/>
              <a:t>VYV</a:t>
            </a:r>
            <a:r>
              <a:rPr lang="fr-FR" sz="3600" baseline="30000" dirty="0"/>
              <a:t>3</a:t>
            </a:r>
            <a:r>
              <a:rPr lang="fr-FR" sz="3600" dirty="0"/>
              <a:t> en chiffres</a:t>
            </a:r>
          </a:p>
        </p:txBody>
      </p:sp>
      <p:sp>
        <p:nvSpPr>
          <p:cNvPr id="46" name="Espace réservé du numéro de diapositive 3"/>
          <p:cNvSpPr txBox="1">
            <a:spLocks/>
          </p:cNvSpPr>
          <p:nvPr/>
        </p:nvSpPr>
        <p:spPr>
          <a:xfrm>
            <a:off x="14720711" y="8473601"/>
            <a:ext cx="710400" cy="4882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E9D1-A7A6-4183-9D13-3F3B5B7D4789}" type="slidenum">
              <a:rPr lang="en-US" altLang="fr-FR" sz="2133">
                <a:solidFill>
                  <a:prstClr val="white"/>
                </a:solidFill>
              </a:rPr>
              <a:pPr/>
              <a:t>8</a:t>
            </a:fld>
            <a:endParaRPr lang="en-US" altLang="fr-FR" sz="2133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287641" y="1349343"/>
            <a:ext cx="2382140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rgbClr val="595959"/>
                </a:solidFill>
              </a:rPr>
              <a:t>33 000</a:t>
            </a:r>
          </a:p>
          <a:p>
            <a:r>
              <a:rPr lang="fr-FR" sz="2000" dirty="0">
                <a:solidFill>
                  <a:srgbClr val="595959"/>
                </a:solidFill>
              </a:rPr>
              <a:t>collaborateurs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505232" y="1349343"/>
            <a:ext cx="2470561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00" b="1" dirty="0">
                <a:solidFill>
                  <a:srgbClr val="595959"/>
                </a:solidFill>
              </a:rPr>
              <a:t>1 700</a:t>
            </a:r>
            <a:endParaRPr lang="fr-FR" sz="4200" dirty="0">
              <a:solidFill>
                <a:srgbClr val="595959"/>
              </a:solidFill>
            </a:endParaRPr>
          </a:p>
          <a:p>
            <a:pPr lvl="0"/>
            <a:r>
              <a:rPr lang="fr-FR" sz="2000" dirty="0">
                <a:solidFill>
                  <a:srgbClr val="595959"/>
                </a:solidFill>
              </a:rPr>
              <a:t>élus</a:t>
            </a:r>
            <a:endParaRPr lang="fr-FR" sz="2400" dirty="0">
              <a:solidFill>
                <a:srgbClr val="595959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87640" y="2842267"/>
            <a:ext cx="3969765" cy="115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00" b="1" dirty="0">
                <a:solidFill>
                  <a:srgbClr val="595959"/>
                </a:solidFill>
              </a:rPr>
              <a:t>2,47 milliards* </a:t>
            </a:r>
          </a:p>
          <a:p>
            <a:pPr lvl="0"/>
            <a:r>
              <a:rPr lang="fr-FR" sz="2000" dirty="0">
                <a:solidFill>
                  <a:srgbClr val="595959"/>
                </a:solidFill>
              </a:rPr>
              <a:t>d’euros de chiffre d’affaires</a:t>
            </a:r>
          </a:p>
          <a:p>
            <a:pPr lvl="0"/>
            <a:r>
              <a:rPr lang="fr-FR" sz="667" dirty="0">
                <a:solidFill>
                  <a:srgbClr val="595959"/>
                </a:solidFill>
              </a:rPr>
              <a:t>* Dont 2,4 au titre du périmètre combiné du Groupe </a:t>
            </a:r>
            <a:r>
              <a:rPr lang="fr-FR" sz="667" dirty="0" smtClean="0">
                <a:solidFill>
                  <a:srgbClr val="595959"/>
                </a:solidFill>
              </a:rPr>
              <a:t>VYV</a:t>
            </a:r>
            <a:endParaRPr lang="fr-FR" sz="667" dirty="0">
              <a:solidFill>
                <a:srgbClr val="595959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" y="3050368"/>
            <a:ext cx="739416" cy="74659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18103" r="14509" b="16653"/>
          <a:stretch/>
        </p:blipFill>
        <p:spPr>
          <a:xfrm>
            <a:off x="4272205" y="4535976"/>
            <a:ext cx="870596" cy="82572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2" y="1358918"/>
            <a:ext cx="871343" cy="871343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9414981" y="1349344"/>
            <a:ext cx="2470561" cy="1364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00" b="1" dirty="0">
                <a:solidFill>
                  <a:srgbClr val="595959"/>
                </a:solidFill>
              </a:rPr>
              <a:t>1 700</a:t>
            </a:r>
            <a:endParaRPr lang="fr-FR" sz="4200" dirty="0">
              <a:solidFill>
                <a:srgbClr val="595959"/>
              </a:solidFill>
            </a:endParaRPr>
          </a:p>
          <a:p>
            <a:pPr lvl="0"/>
            <a:r>
              <a:rPr lang="fr-FR" sz="2000" dirty="0">
                <a:solidFill>
                  <a:srgbClr val="595959"/>
                </a:solidFill>
              </a:rPr>
              <a:t>établissements </a:t>
            </a:r>
            <a:br>
              <a:rPr lang="fr-FR" sz="2000" dirty="0">
                <a:solidFill>
                  <a:srgbClr val="595959"/>
                </a:solidFill>
              </a:rPr>
            </a:br>
            <a:r>
              <a:rPr lang="fr-FR" sz="2000" dirty="0">
                <a:solidFill>
                  <a:srgbClr val="595959"/>
                </a:solidFill>
              </a:rPr>
              <a:t>et services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505232" y="2842267"/>
            <a:ext cx="2470561" cy="1056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00" b="1" dirty="0">
                <a:solidFill>
                  <a:srgbClr val="595959"/>
                </a:solidFill>
              </a:rPr>
              <a:t>81</a:t>
            </a:r>
            <a:endParaRPr lang="fr-FR" sz="4200" dirty="0">
              <a:solidFill>
                <a:srgbClr val="595959"/>
              </a:solidFill>
            </a:endParaRPr>
          </a:p>
          <a:p>
            <a:pPr lvl="0"/>
            <a:r>
              <a:rPr lang="fr-FR" sz="2000" dirty="0">
                <a:solidFill>
                  <a:srgbClr val="595959"/>
                </a:solidFill>
              </a:rPr>
              <a:t>départements</a:t>
            </a:r>
            <a:endParaRPr lang="fr-FR" sz="2400" dirty="0">
              <a:solidFill>
                <a:srgbClr val="595959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287641" y="4400364"/>
            <a:ext cx="805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b="1" dirty="0">
                <a:solidFill>
                  <a:srgbClr val="595959"/>
                </a:solidFill>
              </a:rPr>
              <a:t>1</a:t>
            </a:r>
            <a:r>
              <a:rPr lang="fr-FR" sz="4200" b="1" baseline="30000" dirty="0">
                <a:solidFill>
                  <a:srgbClr val="595959"/>
                </a:solidFill>
              </a:rPr>
              <a:t>er</a:t>
            </a:r>
            <a:endParaRPr lang="fr-FR" sz="4200" baseline="30000" dirty="0">
              <a:solidFill>
                <a:srgbClr val="595959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287640" y="5138251"/>
            <a:ext cx="539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595959"/>
                </a:solidFill>
              </a:rPr>
              <a:t>opérateur privé non-lucratif en France</a:t>
            </a:r>
          </a:p>
          <a:p>
            <a:r>
              <a:rPr lang="fr-FR" sz="2000" dirty="0">
                <a:solidFill>
                  <a:srgbClr val="595959"/>
                </a:solidFill>
              </a:rPr>
              <a:t>acteur mutualiste dans son secteur d’activité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505232" y="4400365"/>
            <a:ext cx="2470561" cy="1056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200" b="1" dirty="0">
                <a:solidFill>
                  <a:srgbClr val="595959"/>
                </a:solidFill>
              </a:rPr>
              <a:t>3</a:t>
            </a:r>
            <a:endParaRPr lang="fr-FR" sz="4200" dirty="0">
              <a:solidFill>
                <a:srgbClr val="595959"/>
              </a:solidFill>
            </a:endParaRPr>
          </a:p>
          <a:p>
            <a:pPr lvl="0"/>
            <a:r>
              <a:rPr lang="fr-FR" sz="2000" dirty="0">
                <a:solidFill>
                  <a:srgbClr val="595959"/>
                </a:solidFill>
              </a:rPr>
              <a:t>pôles d’activités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505231" y="5445470"/>
            <a:ext cx="25251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Produits et services</a:t>
            </a:r>
          </a:p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Soins</a:t>
            </a:r>
          </a:p>
          <a:p>
            <a:pPr marL="241294" indent="-232828">
              <a:buClr>
                <a:srgbClr val="E94B6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95959"/>
                </a:solidFill>
              </a:rPr>
              <a:t>Accompagnement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12315" r="16352" b="13894"/>
          <a:stretch/>
        </p:blipFill>
        <p:spPr>
          <a:xfrm>
            <a:off x="4355505" y="3050368"/>
            <a:ext cx="703996" cy="79662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8" y="4541874"/>
            <a:ext cx="781151" cy="709253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71" y="1358918"/>
            <a:ext cx="870779" cy="777481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11" y="1421993"/>
            <a:ext cx="839181" cy="835223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286209F-8F80-4421-BF63-F56F7B205115}"/>
              </a:ext>
            </a:extLst>
          </p:cNvPr>
          <p:cNvCxnSpPr>
            <a:cxnSpLocks/>
          </p:cNvCxnSpPr>
          <p:nvPr/>
        </p:nvCxnSpPr>
        <p:spPr>
          <a:xfrm flipH="1">
            <a:off x="1619794" y="2029747"/>
            <a:ext cx="1564523" cy="0"/>
          </a:xfrm>
          <a:prstGeom prst="line">
            <a:avLst/>
          </a:prstGeom>
          <a:ln w="12700">
            <a:solidFill>
              <a:srgbClr val="7FC34B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C1FF26-6211-469A-B120-7289504775FC}"/>
              </a:ext>
            </a:extLst>
          </p:cNvPr>
          <p:cNvCxnSpPr>
            <a:cxnSpLocks/>
          </p:cNvCxnSpPr>
          <p:nvPr/>
        </p:nvCxnSpPr>
        <p:spPr>
          <a:xfrm flipH="1">
            <a:off x="5409655" y="2029747"/>
            <a:ext cx="2041243" cy="0"/>
          </a:xfrm>
          <a:prstGeom prst="line">
            <a:avLst/>
          </a:prstGeom>
          <a:ln w="12700">
            <a:solidFill>
              <a:srgbClr val="1CA5D5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C4B0506-D624-4917-AD24-AF4E32DC0156}"/>
              </a:ext>
            </a:extLst>
          </p:cNvPr>
          <p:cNvCxnSpPr>
            <a:cxnSpLocks/>
          </p:cNvCxnSpPr>
          <p:nvPr/>
        </p:nvCxnSpPr>
        <p:spPr>
          <a:xfrm flipH="1">
            <a:off x="9525932" y="2029747"/>
            <a:ext cx="2041243" cy="0"/>
          </a:xfrm>
          <a:prstGeom prst="line">
            <a:avLst/>
          </a:prstGeom>
          <a:ln w="12700">
            <a:solidFill>
              <a:srgbClr val="EF7837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D8E1980-0137-4F42-864F-2942B51B32E9}"/>
              </a:ext>
            </a:extLst>
          </p:cNvPr>
          <p:cNvCxnSpPr>
            <a:cxnSpLocks/>
          </p:cNvCxnSpPr>
          <p:nvPr/>
        </p:nvCxnSpPr>
        <p:spPr>
          <a:xfrm flipH="1">
            <a:off x="1619794" y="3528580"/>
            <a:ext cx="1564523" cy="0"/>
          </a:xfrm>
          <a:prstGeom prst="line">
            <a:avLst/>
          </a:prstGeom>
          <a:ln w="12700">
            <a:solidFill>
              <a:srgbClr val="82358C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9E3D3F-D01D-4FC2-8504-ACB684704CE0}"/>
              </a:ext>
            </a:extLst>
          </p:cNvPr>
          <p:cNvCxnSpPr>
            <a:cxnSpLocks/>
          </p:cNvCxnSpPr>
          <p:nvPr/>
        </p:nvCxnSpPr>
        <p:spPr>
          <a:xfrm flipH="1">
            <a:off x="5409656" y="3528580"/>
            <a:ext cx="3306327" cy="0"/>
          </a:xfrm>
          <a:prstGeom prst="line">
            <a:avLst/>
          </a:prstGeom>
          <a:ln w="12700">
            <a:solidFill>
              <a:srgbClr val="F18B75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66CB5C-B40F-4943-8012-7C1901D18618}"/>
              </a:ext>
            </a:extLst>
          </p:cNvPr>
          <p:cNvCxnSpPr>
            <a:cxnSpLocks/>
          </p:cNvCxnSpPr>
          <p:nvPr/>
        </p:nvCxnSpPr>
        <p:spPr>
          <a:xfrm flipH="1">
            <a:off x="1619794" y="5074735"/>
            <a:ext cx="1564523" cy="0"/>
          </a:xfrm>
          <a:prstGeom prst="line">
            <a:avLst/>
          </a:prstGeom>
          <a:ln w="12700">
            <a:solidFill>
              <a:srgbClr val="E94B64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4E0C56E-B42B-4899-ACAB-05118DFA9917}"/>
              </a:ext>
            </a:extLst>
          </p:cNvPr>
          <p:cNvCxnSpPr>
            <a:cxnSpLocks/>
          </p:cNvCxnSpPr>
          <p:nvPr/>
        </p:nvCxnSpPr>
        <p:spPr>
          <a:xfrm flipH="1">
            <a:off x="5409655" y="5074735"/>
            <a:ext cx="2041243" cy="0"/>
          </a:xfrm>
          <a:prstGeom prst="line">
            <a:avLst/>
          </a:prstGeom>
          <a:ln w="12700">
            <a:solidFill>
              <a:srgbClr val="66A94A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VYV³ Pays de la Loire</a:t>
            </a:r>
            <a:endParaRPr lang="fr-FR" sz="32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l’offre de soins et d’accompagnement du </a:t>
            </a:r>
            <a:endParaRPr lang="fr-FR" dirty="0" smtClean="0"/>
          </a:p>
          <a:p>
            <a:r>
              <a:rPr lang="fr-FR" dirty="0" smtClean="0"/>
              <a:t>Groupe </a:t>
            </a:r>
            <a:r>
              <a:rPr lang="fr-FR" dirty="0"/>
              <a:t>VYV en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39236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986DDD18-9BDA-4B7F-B40D-12710E8033EA}" vid="{9DC259C3-80A8-4921-A286-D59E4C5C7E0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4e26c9-46f4-4551-8f0c-0fa75a4e81a5" xsi:nil="true"/>
    <lcf76f155ced4ddcb4097134ff3c332f xmlns="b7a9b581-8ad8-4c2e-ae27-83cfc6e0d1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C4855B11B644EA6D2D255A0400F85" ma:contentTypeVersion="16" ma:contentTypeDescription="Crée un document." ma:contentTypeScope="" ma:versionID="13f6eb2be9fcee30d5cac925965008e9">
  <xsd:schema xmlns:xsd="http://www.w3.org/2001/XMLSchema" xmlns:xs="http://www.w3.org/2001/XMLSchema" xmlns:p="http://schemas.microsoft.com/office/2006/metadata/properties" xmlns:ns2="b7a9b581-8ad8-4c2e-ae27-83cfc6e0d1b2" xmlns:ns3="784e26c9-46f4-4551-8f0c-0fa75a4e81a5" targetNamespace="http://schemas.microsoft.com/office/2006/metadata/properties" ma:root="true" ma:fieldsID="f02d6c158e1694f26a6bdcd52855f5b8" ns2:_="" ns3:_="">
    <xsd:import namespace="b7a9b581-8ad8-4c2e-ae27-83cfc6e0d1b2"/>
    <xsd:import namespace="784e26c9-46f4-4551-8f0c-0fa75a4e8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9b581-8ad8-4c2e-ae27-83cfc6e0d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b2ac7f2e-21ae-4d09-858c-813ca457e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e26c9-46f4-4551-8f0c-0fa75a4e8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87aaa06-479d-4bae-9dc9-8c175569c65c}" ma:internalName="TaxCatchAll" ma:showField="CatchAllData" ma:web="784e26c9-46f4-4551-8f0c-0fa75a4e8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A7DA5-B508-4E58-938C-5BAC223B95DD}">
  <ds:schemaRefs>
    <ds:schemaRef ds:uri="b7a9b581-8ad8-4c2e-ae27-83cfc6e0d1b2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84e26c9-46f4-4551-8f0c-0fa75a4e81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25C90A-2AB1-4B7E-8442-E2E1015C2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1F23D-D13C-4954-B5EA-2FE07775B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9b581-8ad8-4c2e-ae27-83cfc6e0d1b2"/>
    <ds:schemaRef ds:uri="784e26c9-46f4-4551-8f0c-0fa75a4e8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f1aa912-de18-4853-b4a5-258c56f3f30d}" enabled="0" method="" siteId="{ef1aa912-de18-4853-b4a5-258c56f3f3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GAB PPT_VYV3 PaysDeLoire</Template>
  <TotalTime>5</TotalTime>
  <Words>1557</Words>
  <Application>Microsoft Office PowerPoint</Application>
  <PresentationFormat>Grand écran</PresentationFormat>
  <Paragraphs>524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MS PGothic</vt:lpstr>
      <vt:lpstr>Aptos</vt:lpstr>
      <vt:lpstr>Aptos Display</vt:lpstr>
      <vt:lpstr>Aptos Light</vt:lpstr>
      <vt:lpstr>Arial</vt:lpstr>
      <vt:lpstr>Calibri</vt:lpstr>
      <vt:lpstr>Times New Roman</vt:lpstr>
      <vt:lpstr>Wigrum</vt:lpstr>
      <vt:lpstr>Wigrum Medium</vt:lpstr>
      <vt:lpstr>Wingdings</vt:lpstr>
      <vt:lpstr>Thème Office</vt:lpstr>
      <vt:lpstr>VYV³ Pays de la Loire</vt:lpstr>
      <vt:lpstr>VYV³ Pays de la Loire,  une structure mutualiste membre du Groupe VYV</vt:lpstr>
      <vt:lpstr>Le Groupe VYV et ses 3 métiers  au service de la santé</vt:lpstr>
      <vt:lpstr>Le Groupe VYV dans les Pays de la Loire</vt:lpstr>
      <vt:lpstr>VYV³</vt:lpstr>
      <vt:lpstr>La raison d’être de VYV³</vt:lpstr>
      <vt:lpstr>La mission de VYV3</vt:lpstr>
      <vt:lpstr>VYV3 en chiffres</vt:lpstr>
      <vt:lpstr>VYV³ Pays de la Loire</vt:lpstr>
      <vt:lpstr>Prendre soin : notre raison d’être</vt:lpstr>
      <vt:lpstr>VYV3 Pays de la Loire en chiffres</vt:lpstr>
      <vt:lpstr>Les activités de  VYV³ Pays de la Loire</vt:lpstr>
      <vt:lpstr>Les trois activités de VYV3 Pays de la Loire</vt:lpstr>
      <vt:lpstr>Les trois activités de VYV3 Pays de la Loire</vt:lpstr>
      <vt:lpstr>Les trois activités de VYV3 Pays de la Loire</vt:lpstr>
      <vt:lpstr>Les trois activités de VYV3 Pays de la Loire</vt:lpstr>
      <vt:lpstr>Des activités engagées au cœur des territoires</vt:lpstr>
      <vt:lpstr>Les implantations de  VYV³ Pays de la Loire</vt:lpstr>
      <vt:lpstr>Les implantations</vt:lpstr>
      <vt:lpstr>La gouvernance  et l’organisation  de VYV3 Pays de la Loire</vt:lpstr>
      <vt:lpstr>Gouvernance politique</vt:lpstr>
      <vt:lpstr>Gouvernance opérationnelle - Comité de direction</vt:lpstr>
      <vt:lpstr>VYV³ Pays de la Loire en images</vt:lpstr>
      <vt:lpstr>Découvrez le film de VYV3 Pays de la Loire</vt:lpstr>
      <vt:lpstr>  Merci</vt:lpstr>
    </vt:vector>
  </TitlesOfParts>
  <Company>Groupe VYV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la présentation sur plusieurs lignes si besoin</dc:title>
  <dc:creator>SORIN Mallory</dc:creator>
  <cp:lastModifiedBy>LEBRUN Léane</cp:lastModifiedBy>
  <cp:revision>5</cp:revision>
  <dcterms:created xsi:type="dcterms:W3CDTF">2024-10-21T07:43:15Z</dcterms:created>
  <dcterms:modified xsi:type="dcterms:W3CDTF">2025-04-02T08:50:05Z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0x010100B17C4855B11B644EA6D2D255A0400F85</vt:lpwstr>
  </property>
</Properties>
</file>