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Lst>
  <p:notesMasterIdLst>
    <p:notesMasterId r:id="rId29"/>
  </p:notesMasterIdLst>
  <p:handoutMasterIdLst>
    <p:handoutMasterId r:id="rId30"/>
  </p:handoutMasterIdLst>
  <p:sldIdLst>
    <p:sldId id="343" r:id="rId3"/>
    <p:sldId id="345" r:id="rId4"/>
    <p:sldId id="364" r:id="rId5"/>
    <p:sldId id="381" r:id="rId6"/>
    <p:sldId id="372" r:id="rId7"/>
    <p:sldId id="365" r:id="rId8"/>
    <p:sldId id="361" r:id="rId9"/>
    <p:sldId id="374" r:id="rId10"/>
    <p:sldId id="323" r:id="rId11"/>
    <p:sldId id="369" r:id="rId12"/>
    <p:sldId id="375" r:id="rId13"/>
    <p:sldId id="357" r:id="rId14"/>
    <p:sldId id="326" r:id="rId15"/>
    <p:sldId id="380" r:id="rId16"/>
    <p:sldId id="379" r:id="rId17"/>
    <p:sldId id="329" r:id="rId18"/>
    <p:sldId id="371" r:id="rId19"/>
    <p:sldId id="356" r:id="rId20"/>
    <p:sldId id="383" r:id="rId21"/>
    <p:sldId id="355" r:id="rId22"/>
    <p:sldId id="352" r:id="rId23"/>
    <p:sldId id="353" r:id="rId24"/>
    <p:sldId id="354" r:id="rId25"/>
    <p:sldId id="366" r:id="rId26"/>
    <p:sldId id="367" r:id="rId27"/>
    <p:sldId id="368" r:id="rId28"/>
  </p:sldIdLst>
  <p:sldSz cx="12192000" cy="6858000"/>
  <p:notesSz cx="10234613" cy="71040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0E54376-472E-C240-9736-DB98850B1C27}">
          <p14:sldIdLst>
            <p14:sldId id="343"/>
          </p14:sldIdLst>
        </p14:section>
        <p14:section name="Groupe VYV" id="{356DDFA3-1ADC-4AD9-860D-241902094C75}">
          <p14:sldIdLst>
            <p14:sldId id="345"/>
            <p14:sldId id="364"/>
            <p14:sldId id="381"/>
          </p14:sldIdLst>
        </p14:section>
        <p14:section name="VYV3" id="{76E764AC-4FA1-4C97-9D43-B1D64ED93C16}">
          <p14:sldIdLst>
            <p14:sldId id="372"/>
            <p14:sldId id="365"/>
            <p14:sldId id="361"/>
            <p14:sldId id="374"/>
          </p14:sldIdLst>
        </p14:section>
        <p14:section name="VYV3 PAYS DE LA LOIRE" id="{37C8F3A3-C93D-4891-B6D4-FD7FF443095E}">
          <p14:sldIdLst>
            <p14:sldId id="323"/>
            <p14:sldId id="369"/>
            <p14:sldId id="375"/>
          </p14:sldIdLst>
        </p14:section>
        <p14:section name="ACTIVITES" id="{5248ABD4-7E64-42C8-B4A0-B5ED61AB9DEE}">
          <p14:sldIdLst>
            <p14:sldId id="357"/>
            <p14:sldId id="326"/>
            <p14:sldId id="380"/>
            <p14:sldId id="379"/>
            <p14:sldId id="329"/>
            <p14:sldId id="371"/>
          </p14:sldIdLst>
        </p14:section>
        <p14:section name="IMPLANTATIONS" id="{E65AA906-D061-4BDA-BB77-5029307B6E8F}">
          <p14:sldIdLst>
            <p14:sldId id="356"/>
            <p14:sldId id="383"/>
          </p14:sldIdLst>
        </p14:section>
        <p14:section name="GOUVERNANCE" id="{4CE1709A-511E-4543-A361-CA68D9638976}">
          <p14:sldIdLst>
            <p14:sldId id="355"/>
            <p14:sldId id="352"/>
            <p14:sldId id="353"/>
            <p14:sldId id="354"/>
          </p14:sldIdLst>
        </p14:section>
        <p14:section name="CONCLUSION" id="{1B1040FA-73B0-45C1-95EE-CEEF11795817}">
          <p14:sldIdLst>
            <p14:sldId id="366"/>
            <p14:sldId id="367"/>
            <p14:sldId id="368"/>
          </p14:sldIdLst>
        </p14:section>
      </p14:sectionLst>
    </p:ex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3F1F8"/>
    <a:srgbClr val="82358C"/>
    <a:srgbClr val="482683"/>
    <a:srgbClr val="E94965"/>
    <a:srgbClr val="68A84A"/>
    <a:srgbClr val="86BC36"/>
    <a:srgbClr val="FDD026"/>
    <a:srgbClr val="3CBCD7"/>
    <a:srgbClr val="F5EE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93358" autoAdjust="0"/>
  </p:normalViewPr>
  <p:slideViewPr>
    <p:cSldViewPr snapToGrid="0">
      <p:cViewPr varScale="1">
        <p:scale>
          <a:sx n="104" d="100"/>
          <a:sy n="104" d="100"/>
        </p:scale>
        <p:origin x="552" y="102"/>
      </p:cViewPr>
      <p:guideLst>
        <p:guide orient="horz" pos="2880"/>
        <p:guide pos="2880"/>
      </p:guideLst>
    </p:cSldViewPr>
  </p:slideViewPr>
  <p:notesTextViewPr>
    <p:cViewPr>
      <p:scale>
        <a:sx n="3" d="2"/>
        <a:sy n="3" d="2"/>
      </p:scale>
      <p:origin x="0" y="0"/>
    </p:cViewPr>
  </p:notesTextViewPr>
  <p:notesViewPr>
    <p:cSldViewPr snapToGrid="0">
      <p:cViewPr varScale="1">
        <p:scale>
          <a:sx n="85" d="100"/>
          <a:sy n="85" d="100"/>
        </p:scale>
        <p:origin x="1819"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3"/>
            <a:ext cx="4434890" cy="356697"/>
          </a:xfrm>
          <a:prstGeom prst="rect">
            <a:avLst/>
          </a:prstGeom>
        </p:spPr>
        <p:txBody>
          <a:bodyPr vert="horz" lIns="94769" tIns="47385" rIns="94769" bIns="47385" rtlCol="0"/>
          <a:lstStyle>
            <a:lvl1pPr algn="l">
              <a:defRPr sz="1200"/>
            </a:lvl1pPr>
          </a:lstStyle>
          <a:p>
            <a:endParaRPr lang="fr-FR"/>
          </a:p>
        </p:txBody>
      </p:sp>
      <p:sp>
        <p:nvSpPr>
          <p:cNvPr id="3" name="Espace réservé de la date 2"/>
          <p:cNvSpPr>
            <a:spLocks noGrp="1"/>
          </p:cNvSpPr>
          <p:nvPr>
            <p:ph type="dt" sz="quarter" idx="1"/>
          </p:nvPr>
        </p:nvSpPr>
        <p:spPr>
          <a:xfrm>
            <a:off x="5796453" y="3"/>
            <a:ext cx="4436527" cy="356697"/>
          </a:xfrm>
          <a:prstGeom prst="rect">
            <a:avLst/>
          </a:prstGeom>
        </p:spPr>
        <p:txBody>
          <a:bodyPr vert="horz" lIns="94769" tIns="47385" rIns="94769" bIns="47385" rtlCol="0"/>
          <a:lstStyle>
            <a:lvl1pPr algn="r">
              <a:defRPr sz="1200"/>
            </a:lvl1pPr>
          </a:lstStyle>
          <a:p>
            <a:fld id="{713B7037-88CE-49D2-A806-4AC5D182E176}" type="datetimeFigureOut">
              <a:rPr lang="fr-FR" smtClean="0"/>
              <a:t>26/04/2024</a:t>
            </a:fld>
            <a:endParaRPr lang="fr-FR"/>
          </a:p>
        </p:txBody>
      </p:sp>
      <p:sp>
        <p:nvSpPr>
          <p:cNvPr id="4" name="Espace réservé du pied de page 3"/>
          <p:cNvSpPr>
            <a:spLocks noGrp="1"/>
          </p:cNvSpPr>
          <p:nvPr>
            <p:ph type="ftr" sz="quarter" idx="2"/>
          </p:nvPr>
        </p:nvSpPr>
        <p:spPr>
          <a:xfrm>
            <a:off x="1" y="6747367"/>
            <a:ext cx="4434890" cy="356696"/>
          </a:xfrm>
          <a:prstGeom prst="rect">
            <a:avLst/>
          </a:prstGeom>
        </p:spPr>
        <p:txBody>
          <a:bodyPr vert="horz" lIns="94769" tIns="47385" rIns="94769" bIns="47385"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796453" y="6747367"/>
            <a:ext cx="4436527" cy="356696"/>
          </a:xfrm>
          <a:prstGeom prst="rect">
            <a:avLst/>
          </a:prstGeom>
        </p:spPr>
        <p:txBody>
          <a:bodyPr vert="horz" lIns="94769" tIns="47385" rIns="94769" bIns="47385" rtlCol="0" anchor="b"/>
          <a:lstStyle>
            <a:lvl1pPr algn="r">
              <a:defRPr sz="1200"/>
            </a:lvl1pPr>
          </a:lstStyle>
          <a:p>
            <a:fld id="{5E58236B-EA36-495C-853B-85E6160E708B}" type="slidenum">
              <a:rPr lang="fr-FR" smtClean="0"/>
              <a:t>‹N°›</a:t>
            </a:fld>
            <a:endParaRPr lang="fr-FR"/>
          </a:p>
        </p:txBody>
      </p:sp>
    </p:spTree>
    <p:extLst>
      <p:ext uri="{BB962C8B-B14F-4D97-AF65-F5344CB8AC3E}">
        <p14:creationId xmlns:p14="http://schemas.microsoft.com/office/powerpoint/2010/main" val="1621306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4" y="0"/>
            <a:ext cx="4434999" cy="356848"/>
          </a:xfrm>
          <a:prstGeom prst="rect">
            <a:avLst/>
          </a:prstGeom>
        </p:spPr>
        <p:txBody>
          <a:bodyPr vert="horz" lIns="94769" tIns="47385" rIns="94769" bIns="47385" rtlCol="0"/>
          <a:lstStyle>
            <a:lvl1pPr algn="l">
              <a:defRPr sz="1200"/>
            </a:lvl1pPr>
          </a:lstStyle>
          <a:p>
            <a:endParaRPr lang="fr-FR" dirty="0"/>
          </a:p>
        </p:txBody>
      </p:sp>
      <p:sp>
        <p:nvSpPr>
          <p:cNvPr id="3" name="Espace réservé de la date 2"/>
          <p:cNvSpPr>
            <a:spLocks noGrp="1"/>
          </p:cNvSpPr>
          <p:nvPr>
            <p:ph type="dt" idx="1"/>
          </p:nvPr>
        </p:nvSpPr>
        <p:spPr>
          <a:xfrm>
            <a:off x="5797840" y="0"/>
            <a:ext cx="4434999" cy="356848"/>
          </a:xfrm>
          <a:prstGeom prst="rect">
            <a:avLst/>
          </a:prstGeom>
        </p:spPr>
        <p:txBody>
          <a:bodyPr vert="horz" lIns="94769" tIns="47385" rIns="94769" bIns="47385" rtlCol="0"/>
          <a:lstStyle>
            <a:lvl1pPr algn="r">
              <a:defRPr sz="1200"/>
            </a:lvl1pPr>
          </a:lstStyle>
          <a:p>
            <a:fld id="{31F2D4A7-91C3-4CBC-9A85-7C5113892DD5}" type="datetimeFigureOut">
              <a:rPr lang="fr-FR" smtClean="0"/>
              <a:t>26/04/2024</a:t>
            </a:fld>
            <a:endParaRPr lang="fr-FR" dirty="0"/>
          </a:p>
        </p:txBody>
      </p:sp>
      <p:sp>
        <p:nvSpPr>
          <p:cNvPr id="4" name="Espace réservé de l'image des diapositives 3"/>
          <p:cNvSpPr>
            <a:spLocks noGrp="1" noRot="1" noChangeAspect="1"/>
          </p:cNvSpPr>
          <p:nvPr>
            <p:ph type="sldImg" idx="2"/>
          </p:nvPr>
        </p:nvSpPr>
        <p:spPr>
          <a:xfrm>
            <a:off x="2987675" y="887413"/>
            <a:ext cx="4259263" cy="2397125"/>
          </a:xfrm>
          <a:prstGeom prst="rect">
            <a:avLst/>
          </a:prstGeom>
          <a:noFill/>
          <a:ln w="12700">
            <a:solidFill>
              <a:prstClr val="black"/>
            </a:solidFill>
          </a:ln>
        </p:spPr>
        <p:txBody>
          <a:bodyPr vert="horz" lIns="94769" tIns="47385" rIns="94769" bIns="47385" rtlCol="0" anchor="ctr"/>
          <a:lstStyle/>
          <a:p>
            <a:endParaRPr lang="fr-FR" dirty="0"/>
          </a:p>
        </p:txBody>
      </p:sp>
      <p:sp>
        <p:nvSpPr>
          <p:cNvPr id="5" name="Espace réservé des notes 4"/>
          <p:cNvSpPr>
            <a:spLocks noGrp="1"/>
          </p:cNvSpPr>
          <p:nvPr>
            <p:ph type="body" sz="quarter" idx="3"/>
          </p:nvPr>
        </p:nvSpPr>
        <p:spPr>
          <a:xfrm>
            <a:off x="1023462" y="3418831"/>
            <a:ext cx="8187690" cy="2797224"/>
          </a:xfrm>
          <a:prstGeom prst="rect">
            <a:avLst/>
          </a:prstGeom>
        </p:spPr>
        <p:txBody>
          <a:bodyPr vert="horz" lIns="94769" tIns="47385" rIns="94769" bIns="47385"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4" y="6747220"/>
            <a:ext cx="4434999" cy="356847"/>
          </a:xfrm>
          <a:prstGeom prst="rect">
            <a:avLst/>
          </a:prstGeom>
        </p:spPr>
        <p:txBody>
          <a:bodyPr vert="horz" lIns="94769" tIns="47385" rIns="94769" bIns="47385"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5797840" y="6747220"/>
            <a:ext cx="4434999" cy="356847"/>
          </a:xfrm>
          <a:prstGeom prst="rect">
            <a:avLst/>
          </a:prstGeom>
        </p:spPr>
        <p:txBody>
          <a:bodyPr vert="horz" lIns="94769" tIns="47385" rIns="94769" bIns="47385" rtlCol="0" anchor="b"/>
          <a:lstStyle>
            <a:lvl1pPr algn="r">
              <a:defRPr sz="1200"/>
            </a:lvl1pPr>
          </a:lstStyle>
          <a:p>
            <a:fld id="{B133B803-3725-4429-B95C-DBE45436F06D}" type="slidenum">
              <a:rPr lang="fr-FR" smtClean="0"/>
              <a:t>‹N°›</a:t>
            </a:fld>
            <a:endParaRPr lang="fr-FR" dirty="0"/>
          </a:p>
        </p:txBody>
      </p:sp>
    </p:spTree>
    <p:extLst>
      <p:ext uri="{BB962C8B-B14F-4D97-AF65-F5344CB8AC3E}">
        <p14:creationId xmlns:p14="http://schemas.microsoft.com/office/powerpoint/2010/main" val="211212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48.emf"/><Relationship Id="rId4" Type="http://schemas.openxmlformats.org/officeDocument/2006/relationships/package" Target="../embeddings/Diapositive_Microsoft_PowerPoint.sldx"/></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33B803-3725-4429-B95C-DBE45436F06D}" type="slidenum">
              <a:rPr lang="fr-FR" smtClean="0"/>
              <a:t>1</a:t>
            </a:fld>
            <a:endParaRPr lang="fr-FR" dirty="0"/>
          </a:p>
        </p:txBody>
      </p:sp>
    </p:spTree>
    <p:extLst>
      <p:ext uri="{BB962C8B-B14F-4D97-AF65-F5344CB8AC3E}">
        <p14:creationId xmlns:p14="http://schemas.microsoft.com/office/powerpoint/2010/main" val="459017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Ajouter des</a:t>
            </a:r>
            <a:r>
              <a:rPr lang="fr-FR" baseline="0" dirty="0" smtClean="0"/>
              <a:t> explications </a:t>
            </a:r>
            <a:endParaRPr lang="fr-FR" dirty="0"/>
          </a:p>
        </p:txBody>
      </p:sp>
      <p:sp>
        <p:nvSpPr>
          <p:cNvPr id="4" name="Espace réservé du numéro de diapositive 3"/>
          <p:cNvSpPr>
            <a:spLocks noGrp="1"/>
          </p:cNvSpPr>
          <p:nvPr>
            <p:ph type="sldNum" sz="quarter" idx="10"/>
          </p:nvPr>
        </p:nvSpPr>
        <p:spPr/>
        <p:txBody>
          <a:bodyPr/>
          <a:lstStyle/>
          <a:p>
            <a:fld id="{B133B803-3725-4429-B95C-DBE45436F06D}" type="slidenum">
              <a:rPr lang="fr-FR" smtClean="0"/>
              <a:t>22</a:t>
            </a:fld>
            <a:endParaRPr lang="fr-FR" dirty="0"/>
          </a:p>
        </p:txBody>
      </p:sp>
    </p:spTree>
    <p:extLst>
      <p:ext uri="{BB962C8B-B14F-4D97-AF65-F5344CB8AC3E}">
        <p14:creationId xmlns:p14="http://schemas.microsoft.com/office/powerpoint/2010/main" val="306657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Prénom NOM - Direction / Dernière mise à jour</a:t>
            </a:r>
          </a:p>
        </p:txBody>
      </p:sp>
      <p:sp>
        <p:nvSpPr>
          <p:cNvPr id="5" name="Espace réservé du numéro de diapositive 4"/>
          <p:cNvSpPr>
            <a:spLocks noGrp="1"/>
          </p:cNvSpPr>
          <p:nvPr>
            <p:ph type="sldNum" sz="quarter" idx="5"/>
          </p:nvPr>
        </p:nvSpPr>
        <p:spPr/>
        <p:txBody>
          <a:bodyPr/>
          <a:lstStyle/>
          <a:p>
            <a:fld id="{053C4EE7-DCAD-4762-A5D6-8754A5047EB5}" type="slidenum">
              <a:rPr lang="fr-FR" smtClean="0"/>
              <a:t>7</a:t>
            </a:fld>
            <a:endParaRPr lang="fr-FR"/>
          </a:p>
        </p:txBody>
      </p:sp>
      <p:graphicFrame>
        <p:nvGraphicFramePr>
          <p:cNvPr id="6" name="Objet 5">
            <a:extLst>
              <a:ext uri="{FF2B5EF4-FFF2-40B4-BE49-F238E27FC236}">
                <a16:creationId xmlns:a16="http://schemas.microsoft.com/office/drawing/2014/main" id="{EB1A6F03-FBD0-4C15-B3F0-39D16F140422}"/>
              </a:ext>
            </a:extLst>
          </p:cNvPr>
          <p:cNvGraphicFramePr>
            <a:graphicFrameLocks noChangeAspect="1"/>
          </p:cNvGraphicFramePr>
          <p:nvPr/>
        </p:nvGraphicFramePr>
        <p:xfrm>
          <a:off x="355799" y="4713708"/>
          <a:ext cx="5995366" cy="4467700"/>
        </p:xfrm>
        <a:graphic>
          <a:graphicData uri="http://schemas.openxmlformats.org/presentationml/2006/ole">
            <mc:AlternateContent xmlns:mc="http://schemas.openxmlformats.org/markup-compatibility/2006">
              <mc:Choice xmlns:v="urn:schemas-microsoft-com:vml" Requires="v">
                <p:oleObj spid="_x0000_s2163" name="Slide" r:id="rId4" imgW="4571976" imgH="2572697" progId="PowerPoint.Slide.12">
                  <p:embed/>
                </p:oleObj>
              </mc:Choice>
              <mc:Fallback>
                <p:oleObj name="Slide" r:id="rId4" imgW="4571976" imgH="2572697" progId="PowerPoint.Slide.12">
                  <p:embed/>
                  <p:pic>
                    <p:nvPicPr>
                      <p:cNvPr id="6" name="Objet 5">
                        <a:extLst>
                          <a:ext uri="{FF2B5EF4-FFF2-40B4-BE49-F238E27FC236}">
                            <a16:creationId xmlns:a16="http://schemas.microsoft.com/office/drawing/2014/main" id="{EB1A6F03-FBD0-4C15-B3F0-39D16F140422}"/>
                          </a:ext>
                        </a:extLst>
                      </p:cNvPr>
                      <p:cNvPicPr/>
                      <p:nvPr/>
                    </p:nvPicPr>
                    <p:blipFill>
                      <a:blip r:embed="rId5"/>
                      <a:stretch>
                        <a:fillRect/>
                      </a:stretch>
                    </p:blipFill>
                    <p:spPr>
                      <a:xfrm>
                        <a:off x="355799" y="4713708"/>
                        <a:ext cx="5995366" cy="4467700"/>
                      </a:xfrm>
                      <a:prstGeom prst="rect">
                        <a:avLst/>
                      </a:prstGeom>
                    </p:spPr>
                  </p:pic>
                </p:oleObj>
              </mc:Fallback>
            </mc:AlternateContent>
          </a:graphicData>
        </a:graphic>
      </p:graphicFrame>
    </p:spTree>
    <p:extLst>
      <p:ext uri="{BB962C8B-B14F-4D97-AF65-F5344CB8AC3E}">
        <p14:creationId xmlns:p14="http://schemas.microsoft.com/office/powerpoint/2010/main" val="226944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33B803-3725-4429-B95C-DBE45436F06D}" type="slidenum">
              <a:rPr lang="fr-FR" smtClean="0"/>
              <a:t>10</a:t>
            </a:fld>
            <a:endParaRPr lang="fr-FR" dirty="0"/>
          </a:p>
        </p:txBody>
      </p:sp>
    </p:spTree>
    <p:extLst>
      <p:ext uri="{BB962C8B-B14F-4D97-AF65-F5344CB8AC3E}">
        <p14:creationId xmlns:p14="http://schemas.microsoft.com/office/powerpoint/2010/main" val="2637305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Prénom NOM - Direction / Dernière mise à jour</a:t>
            </a: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C4EE7-DCAD-4762-A5D6-8754A5047EB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252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Prénom NOM - Direction / Dernière mise à jour</a:t>
            </a: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C4EE7-DCAD-4762-A5D6-8754A5047EB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982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Prénom NOM - Direction / Dernière mise à jour</a:t>
            </a: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C4EE7-DCAD-4762-A5D6-8754A5047EB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129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a:ea typeface="+mn-ea"/>
                <a:cs typeface="+mn-cs"/>
              </a:rPr>
              <a:t>Prénom NOM - Direction / Dernière mise à jour</a:t>
            </a:r>
          </a:p>
        </p:txBody>
      </p:sp>
      <p:sp>
        <p:nvSpPr>
          <p:cNvPr id="5" name="Espace réservé du numéro de diapositive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C4EE7-DCAD-4762-A5D6-8754A5047EB5}"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741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33B803-3725-4429-B95C-DBE45436F06D}" type="slidenum">
              <a:rPr lang="fr-FR" smtClean="0"/>
              <a:t>19</a:t>
            </a:fld>
            <a:endParaRPr lang="fr-FR" dirty="0"/>
          </a:p>
        </p:txBody>
      </p:sp>
    </p:spTree>
    <p:extLst>
      <p:ext uri="{BB962C8B-B14F-4D97-AF65-F5344CB8AC3E}">
        <p14:creationId xmlns:p14="http://schemas.microsoft.com/office/powerpoint/2010/main" val="2536522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33B803-3725-4429-B95C-DBE45436F06D}" type="slidenum">
              <a:rPr lang="fr-FR" smtClean="0"/>
              <a:t>21</a:t>
            </a:fld>
            <a:endParaRPr lang="fr-FR" dirty="0"/>
          </a:p>
        </p:txBody>
      </p:sp>
    </p:spTree>
    <p:extLst>
      <p:ext uri="{BB962C8B-B14F-4D97-AF65-F5344CB8AC3E}">
        <p14:creationId xmlns:p14="http://schemas.microsoft.com/office/powerpoint/2010/main" val="2436016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résentation">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124" y="2360472"/>
            <a:ext cx="8073608" cy="45085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665172" y="2858891"/>
            <a:ext cx="7900295" cy="623760"/>
          </a:xfrm>
        </p:spPr>
        <p:txBody>
          <a:bodyPr anchor="b"/>
          <a:lstStyle>
            <a:lvl1pPr algn="l">
              <a:lnSpc>
                <a:spcPct val="80000"/>
              </a:lnSpc>
              <a:defRPr sz="5067" b="1">
                <a:solidFill>
                  <a:srgbClr val="482683"/>
                </a:solidFill>
              </a:defRPr>
            </a:lvl1pPr>
          </a:lstStyle>
          <a:p>
            <a:r>
              <a:rPr lang="fr-FR" dirty="0"/>
              <a:t>Cliquez et modifiez le titre</a:t>
            </a:r>
            <a:endParaRPr lang="en-US" dirty="0"/>
          </a:p>
        </p:txBody>
      </p:sp>
      <p:sp>
        <p:nvSpPr>
          <p:cNvPr id="3" name="Subtitle 2"/>
          <p:cNvSpPr>
            <a:spLocks noGrp="1"/>
          </p:cNvSpPr>
          <p:nvPr>
            <p:ph type="subTitle" idx="1" hasCustomPrompt="1"/>
          </p:nvPr>
        </p:nvSpPr>
        <p:spPr>
          <a:xfrm>
            <a:off x="3665171" y="3598447"/>
            <a:ext cx="7900295" cy="348813"/>
          </a:xfrm>
        </p:spPr>
        <p:txBody>
          <a:bodyPr wrap="square">
            <a:spAutoFit/>
          </a:bodyPr>
          <a:lstStyle>
            <a:lvl1pPr marL="0" indent="0" algn="l">
              <a:buNone/>
              <a:defRPr sz="2267">
                <a:solidFill>
                  <a:srgbClr val="9C409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err="1"/>
              <a:t>Cliquez</a:t>
            </a:r>
            <a:r>
              <a:rPr lang="en-US" dirty="0"/>
              <a:t> pour modifier le sous-</a:t>
            </a:r>
            <a:r>
              <a:rPr lang="en-US" dirty="0" err="1"/>
              <a:t>titre</a:t>
            </a:r>
            <a:endParaRPr lang="en-US" dirty="0"/>
          </a:p>
        </p:txBody>
      </p:sp>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8509"/>
            <a:ext cx="4538844" cy="1256433"/>
          </a:xfrm>
          <a:prstGeom prst="rect">
            <a:avLst/>
          </a:prstGeom>
        </p:spPr>
      </p:pic>
    </p:spTree>
    <p:extLst>
      <p:ext uri="{BB962C8B-B14F-4D97-AF65-F5344CB8AC3E}">
        <p14:creationId xmlns:p14="http://schemas.microsoft.com/office/powerpoint/2010/main" val="33544845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527371" y="2348881"/>
            <a:ext cx="5664629" cy="459549"/>
          </a:xfrm>
          <a:prstGeom prst="rect">
            <a:avLst/>
          </a:prstGeom>
        </p:spPr>
        <p:txBody>
          <a:bodyPr/>
          <a:lstStyle>
            <a:lvl1pPr>
              <a:defRPr sz="3733"/>
            </a:lvl1pPr>
          </a:lstStyle>
          <a:p>
            <a:r>
              <a:rPr lang="fr-FR" dirty="0"/>
              <a:t>Modifiez le style du titre</a:t>
            </a: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773930" y="945091"/>
            <a:ext cx="4886292" cy="496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90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4154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contenu 2"/>
          <p:cNvSpPr>
            <a:spLocks noGrp="1"/>
          </p:cNvSpPr>
          <p:nvPr>
            <p:ph idx="1"/>
          </p:nvPr>
        </p:nvSpPr>
        <p:spPr/>
        <p:txBody>
          <a:bodyPr/>
          <a:lstStyle>
            <a:lvl1pPr>
              <a:defRPr/>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204458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que 1">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BABCD677-CF65-4FF2-AD86-7F9447CDDE69}"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8" name="ZoneTexte 7"/>
          <p:cNvSpPr txBox="1">
            <a:spLocks noChangeArrowheads="1"/>
          </p:cNvSpPr>
          <p:nvPr userDrawn="1"/>
        </p:nvSpPr>
        <p:spPr bwMode="auto">
          <a:xfrm>
            <a:off x="9884834" y="647065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587527" y="858874"/>
            <a:ext cx="5021943" cy="481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995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ubrique 2">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5E4DFE5D-8A96-4962-AEB7-0F1DECC687C3}"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773930" y="945091"/>
            <a:ext cx="4886292" cy="496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9503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que 1">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BABCD677-CF65-4FF2-AD86-7F9447CDDE69}"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8" name="ZoneTexte 7"/>
          <p:cNvSpPr txBox="1">
            <a:spLocks noChangeArrowheads="1"/>
          </p:cNvSpPr>
          <p:nvPr userDrawn="1"/>
        </p:nvSpPr>
        <p:spPr bwMode="auto">
          <a:xfrm>
            <a:off x="9884834" y="6470652"/>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charset="0"/>
              <a:ea typeface="ＭＳ Ｐゴシック" charset="0"/>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587527" y="858874"/>
            <a:ext cx="5021943" cy="4819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3487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que 2">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nchorCtr="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5E4DFE5D-8A96-4962-AEB7-0F1DECC687C3}"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773930" y="945091"/>
            <a:ext cx="4886292" cy="496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1650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que 3">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2DAD6F3D-837F-4245-827B-12A9861939B8}"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1383260" y="925577"/>
            <a:ext cx="4604867" cy="535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98306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que 4">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1C5D8B79-9AB5-4CA4-B0A5-FF67C3030F5B}"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460889" y="1010598"/>
            <a:ext cx="5348573" cy="5010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9079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que 5">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3595AFBB-A533-4CAA-8071-42B3A57DE381}"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5122"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786617" y="1035086"/>
            <a:ext cx="4527755" cy="495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79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 Tex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10955867" cy="525272"/>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p:spPr>
        <p:txBody>
          <a:bodyPr/>
          <a:lstStyle>
            <a:lvl1pPr marL="0" indent="0">
              <a:defRPr sz="2933"/>
            </a:lvl1pPr>
            <a:lvl2pPr marL="0" indent="0">
              <a:defRPr/>
            </a:lvl2pPr>
            <a:lvl3pPr marL="0" indent="0">
              <a:defRPr/>
            </a:lvl3pPr>
            <a:lvl4pPr marL="120648" indent="-120648">
              <a:buClr>
                <a:srgbClr val="EF7937"/>
              </a:buClr>
              <a:tabLst/>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Tree>
    <p:extLst>
      <p:ext uri="{BB962C8B-B14F-4D97-AF65-F5344CB8AC3E}">
        <p14:creationId xmlns:p14="http://schemas.microsoft.com/office/powerpoint/2010/main" val="92967464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que 6">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441D0B8F-E42C-42D0-8780-1564397AE81D}"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934687" y="969936"/>
            <a:ext cx="4589756" cy="4962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63742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ubrique 7 pour images">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040000" y="6356351"/>
            <a:ext cx="533400" cy="366183"/>
          </a:xfrm>
          <a:prstGeom prst="rect">
            <a:avLst/>
          </a:prstGeom>
        </p:spPr>
        <p:txBody>
          <a:bodyPr lIns="0" tIns="0" rIns="0" bIns="0" anchor="b"/>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99F63B30-5A2D-4537-9857-B111F5AA62A1}" type="slidenum">
              <a:rPr kumimoji="0" lang="en-US" altLang="fr-FR" sz="1067" b="1" i="0" u="none" strike="noStrike" kern="1200" cap="none" spc="0" normalizeH="0" baseline="0" noProof="0">
                <a:ln>
                  <a:noFill/>
                </a:ln>
                <a:solidFill>
                  <a:prstClr val="white"/>
                </a:solidFill>
                <a:effectLst/>
                <a:uLnTx/>
                <a:uFillTx/>
                <a:latin typeface="Calibri" pitchFamily="34" charset="0"/>
                <a:ea typeface="MS PGothic" pitchFamily="34" charset="-128"/>
                <a:cs typeface="+mn-cs"/>
              </a:rPr>
              <a:pPr marL="0" marR="0" lvl="0" indent="0" algn="r" defTabSz="609585" rtl="0" eaLnBrk="1" fontAlgn="base" latinLnBrk="0" hangingPunct="1">
                <a:lnSpc>
                  <a:spcPct val="100000"/>
                </a:lnSpc>
                <a:spcBef>
                  <a:spcPct val="0"/>
                </a:spcBef>
                <a:spcAft>
                  <a:spcPct val="0"/>
                </a:spcAft>
                <a:buClrTx/>
                <a:buSzTx/>
                <a:buFontTx/>
                <a:buNone/>
                <a:tabLst/>
                <a:defRPr/>
              </a:pPr>
              <a:t>‹N°›</a:t>
            </a:fld>
            <a:endParaRPr kumimoji="0" lang="en-US" altLang="fr-FR" sz="1067" b="1" i="0" u="none" strike="noStrike" kern="1200" cap="none" spc="0" normalizeH="0" baseline="0" noProof="0" dirty="0">
              <a:ln>
                <a:noFill/>
              </a:ln>
              <a:solidFill>
                <a:prstClr val="white"/>
              </a:solidFill>
              <a:effectLst/>
              <a:uLnTx/>
              <a:uFillTx/>
              <a:latin typeface="Calibri" pitchFamily="34" charset="0"/>
              <a:ea typeface="MS PGothic" pitchFamily="34" charset="-128"/>
              <a:cs typeface="+mn-cs"/>
            </a:endParaRPr>
          </a:p>
        </p:txBody>
      </p:sp>
      <p:sp>
        <p:nvSpPr>
          <p:cNvPr id="2" name="Titre 1"/>
          <p:cNvSpPr>
            <a:spLocks noGrp="1"/>
          </p:cNvSpPr>
          <p:nvPr>
            <p:ph type="ctrTitle"/>
          </p:nvPr>
        </p:nvSpPr>
        <p:spPr>
          <a:xfrm>
            <a:off x="6096001" y="2186124"/>
            <a:ext cx="5486400" cy="287259"/>
          </a:xfrm>
        </p:spPr>
        <p:txBody>
          <a:bodyPr/>
          <a:lstStyle/>
          <a:p>
            <a:r>
              <a:rPr lang="fr-FR" dirty="0"/>
              <a:t>Cliquez et modifiez le titre</a:t>
            </a:r>
          </a:p>
        </p:txBody>
      </p:sp>
      <p:sp>
        <p:nvSpPr>
          <p:cNvPr id="3" name="Sous-titre 2"/>
          <p:cNvSpPr>
            <a:spLocks noGrp="1"/>
          </p:cNvSpPr>
          <p:nvPr>
            <p:ph type="subTitle" idx="1"/>
          </p:nvPr>
        </p:nvSpPr>
        <p:spPr>
          <a:xfrm>
            <a:off x="6096000" y="2695787"/>
            <a:ext cx="5486400" cy="1752600"/>
          </a:xfrm>
        </p:spPr>
        <p:txBody>
          <a:bodyPr/>
          <a:lstStyle>
            <a:lvl1pPr marL="0" indent="0" algn="l">
              <a:lnSpc>
                <a:spcPct val="90000"/>
              </a:lnSpc>
              <a:buNone/>
              <a:defRPr>
                <a:solidFill>
                  <a:srgbClr val="48268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fr-FR" dirty="0"/>
              <a:t>Cliquez pour modifier le style des sous-titres du masque</a:t>
            </a:r>
          </a:p>
        </p:txBody>
      </p:sp>
    </p:spTree>
    <p:extLst>
      <p:ext uri="{BB962C8B-B14F-4D97-AF65-F5344CB8AC3E}">
        <p14:creationId xmlns:p14="http://schemas.microsoft.com/office/powerpoint/2010/main" val="36039962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7169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5280000"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5280000" cy="4238400"/>
          </a:xfrm>
        </p:spPr>
        <p:txBody>
          <a:bodyPr/>
          <a:lstStyle>
            <a:lvl1pPr marL="0" indent="0">
              <a:defRPr/>
            </a:lvl1pPr>
            <a:lvl2pPr>
              <a:defRPr cap="all" baseline="0"/>
            </a:lvl2pPr>
            <a:lvl4pPr marL="120648" indent="-120648">
              <a:buClr>
                <a:srgbClr val="EF7937"/>
              </a:buClr>
              <a:tabLst/>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6341533" y="840000"/>
            <a:ext cx="5240867"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endParaRPr lang="en-US" altLang="fr-FR" dirty="0">
              <a:ea typeface="MS PGothic" pitchFamily="34" charset="-128"/>
            </a:endParaRPr>
          </a:p>
        </p:txBody>
      </p:sp>
    </p:spTree>
    <p:extLst>
      <p:ext uri="{BB962C8B-B14F-4D97-AF65-F5344CB8AC3E}">
        <p14:creationId xmlns:p14="http://schemas.microsoft.com/office/powerpoint/2010/main" val="41841050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7079267"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7079267" cy="4238400"/>
          </a:xfrm>
        </p:spPr>
        <p:txBody>
          <a:bodyPr/>
          <a:lstStyle>
            <a:lvl1pPr marL="0" indent="0">
              <a:defRPr/>
            </a:lvl1pPr>
            <a:lvl4pPr marL="120648" indent="-120648">
              <a:buClr>
                <a:srgbClr val="EF7937"/>
              </a:buClr>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7920000" y="840000"/>
            <a:ext cx="3662400"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
        <p:nvSpPr>
          <p:cNvPr id="8" name="Footer Placeholder 4"/>
          <p:cNvSpPr>
            <a:spLocks noGrp="1"/>
          </p:cNvSpPr>
          <p:nvPr>
            <p:ph type="ftr" sz="quarter" idx="17"/>
          </p:nvPr>
        </p:nvSpPr>
        <p:spPr>
          <a:xfrm>
            <a:off x="6815667" y="328528"/>
            <a:ext cx="4766733" cy="164212"/>
          </a:xfrm>
          <a:prstGeom prst="rect">
            <a:avLst/>
          </a:prstGeom>
        </p:spPr>
        <p:txBody>
          <a:bodyPr/>
          <a:lstStyle>
            <a:lvl1pPr>
              <a:defRPr/>
            </a:lvl1pPr>
          </a:lstStyle>
          <a:p>
            <a:pPr defTabSz="609585" fontAlgn="base">
              <a:spcBef>
                <a:spcPct val="0"/>
              </a:spcBef>
              <a:spcAft>
                <a:spcPct val="0"/>
              </a:spcAft>
            </a:pPr>
            <a:endParaRPr lang="en-US" altLang="fr-FR" dirty="0">
              <a:ea typeface="MS PGothic" pitchFamily="34" charset="-128"/>
            </a:endParaRPr>
          </a:p>
        </p:txBody>
      </p:sp>
    </p:spTree>
    <p:extLst>
      <p:ext uri="{BB962C8B-B14F-4D97-AF65-F5344CB8AC3E}">
        <p14:creationId xmlns:p14="http://schemas.microsoft.com/office/powerpoint/2010/main" val="35162429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uti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10955867" cy="525272"/>
          </a:xfrm>
        </p:spPr>
        <p:txBody>
          <a:bodyPr>
            <a:spAutoFit/>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10972800" cy="4238400"/>
          </a:xfrm>
          <a:solidFill>
            <a:srgbClr val="482683"/>
          </a:solidFill>
        </p:spPr>
        <p:txBody>
          <a:bodyPr lIns="90000" tIns="90000" rIns="90000" bIns="90000"/>
          <a:lstStyle>
            <a:lvl1pPr marL="0" indent="0">
              <a:defRPr sz="2933">
                <a:solidFill>
                  <a:schemeClr val="bg1"/>
                </a:solidFill>
              </a:defRPr>
            </a:lvl1pPr>
            <a:lvl2pPr marL="0" indent="0">
              <a:defRPr>
                <a:solidFill>
                  <a:schemeClr val="bg1"/>
                </a:solidFill>
              </a:defRPr>
            </a:lvl2pPr>
            <a:lvl3pPr marL="0" indent="0">
              <a:defRPr>
                <a:solidFill>
                  <a:schemeClr val="bg1"/>
                </a:solidFill>
              </a:defRPr>
            </a:lvl3pPr>
            <a:lvl4pPr marL="118530" indent="-118530">
              <a:buClr>
                <a:srgbClr val="EF7937"/>
              </a:buClr>
              <a:defRPr>
                <a:solidFill>
                  <a:schemeClr val="bg1"/>
                </a:solidFill>
              </a:defRPr>
            </a:lvl4pPr>
            <a:lvl5pPr marL="0" inden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Tree>
    <p:extLst>
      <p:ext uri="{BB962C8B-B14F-4D97-AF65-F5344CB8AC3E}">
        <p14:creationId xmlns:p14="http://schemas.microsoft.com/office/powerpoint/2010/main" val="35638703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 Texte + 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5280000"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5280000" cy="4238400"/>
          </a:xfrm>
          <a:solidFill>
            <a:srgbClr val="482683"/>
          </a:solidFill>
        </p:spPr>
        <p:txBody>
          <a:bodyPr lIns="90000" tIns="90000" rIns="90000" bIns="90000"/>
          <a:lstStyle>
            <a:lvl1pPr marL="0" indent="0">
              <a:defRPr>
                <a:solidFill>
                  <a:schemeClr val="bg1"/>
                </a:solidFill>
              </a:defRPr>
            </a:lvl1pPr>
            <a:lvl2pPr>
              <a:defRPr cap="all" baseline="0">
                <a:solidFill>
                  <a:schemeClr val="bg1"/>
                </a:solidFill>
              </a:defRPr>
            </a:lvl2pPr>
            <a:lvl3pPr>
              <a:defRPr>
                <a:solidFill>
                  <a:schemeClr val="bg1"/>
                </a:solidFill>
              </a:defRPr>
            </a:lvl3pPr>
            <a:lvl4pPr>
              <a:buClr>
                <a:srgbClr val="EF7937"/>
              </a:buClr>
              <a:defRPr>
                <a:solidFill>
                  <a:schemeClr val="bg1"/>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6341533" y="840000"/>
            <a:ext cx="5240867"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Tree>
    <p:extLst>
      <p:ext uri="{BB962C8B-B14F-4D97-AF65-F5344CB8AC3E}">
        <p14:creationId xmlns:p14="http://schemas.microsoft.com/office/powerpoint/2010/main" val="2620744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re + Texte +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0000" y="600000"/>
            <a:ext cx="7079267" cy="538437"/>
          </a:xfrm>
        </p:spPr>
        <p:txBody>
          <a:bodyPr/>
          <a:lstStyle/>
          <a:p>
            <a:r>
              <a:rPr lang="en-US" altLang="fr-FR" dirty="0" err="1"/>
              <a:t>Titre</a:t>
            </a:r>
            <a:r>
              <a:rPr lang="en-US" altLang="fr-FR" dirty="0"/>
              <a:t> de la slide</a:t>
            </a:r>
            <a:endParaRPr lang="en-US" dirty="0"/>
          </a:p>
        </p:txBody>
      </p:sp>
      <p:sp>
        <p:nvSpPr>
          <p:cNvPr id="3" name="Content Placeholder 2"/>
          <p:cNvSpPr>
            <a:spLocks noGrp="1"/>
          </p:cNvSpPr>
          <p:nvPr>
            <p:ph idx="1" hasCustomPrompt="1"/>
          </p:nvPr>
        </p:nvSpPr>
        <p:spPr>
          <a:xfrm>
            <a:off x="600000" y="1752000"/>
            <a:ext cx="7079267" cy="4238400"/>
          </a:xfrm>
          <a:solidFill>
            <a:srgbClr val="482683"/>
          </a:solidFill>
        </p:spPr>
        <p:txBody>
          <a:bodyPr wrap="square" lIns="90000" tIns="90000" rIns="90000" bIns="90000"/>
          <a:lstStyle>
            <a:lvl1pPr marL="0" indent="0">
              <a:defRPr>
                <a:solidFill>
                  <a:schemeClr val="bg1"/>
                </a:solidFill>
              </a:defRPr>
            </a:lvl1pPr>
            <a:lvl2pPr>
              <a:defRPr>
                <a:solidFill>
                  <a:schemeClr val="bg1"/>
                </a:solidFill>
              </a:defRPr>
            </a:lvl2pPr>
            <a:lvl3pPr>
              <a:defRPr>
                <a:solidFill>
                  <a:schemeClr val="bg1"/>
                </a:solidFill>
              </a:defRPr>
            </a:lvl3pPr>
            <a:lvl4pPr marL="120648" indent="-120648">
              <a:buClr>
                <a:srgbClr val="EF7937"/>
              </a:buClr>
              <a:defRPr>
                <a:solidFill>
                  <a:schemeClr val="bg1"/>
                </a:solidFill>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endParaRPr lang="en-US" dirty="0"/>
          </a:p>
        </p:txBody>
      </p:sp>
      <p:sp>
        <p:nvSpPr>
          <p:cNvPr id="11" name="Espace réservé pour une image  10"/>
          <p:cNvSpPr>
            <a:spLocks noGrp="1"/>
          </p:cNvSpPr>
          <p:nvPr>
            <p:ph type="pic" sz="quarter" idx="14"/>
          </p:nvPr>
        </p:nvSpPr>
        <p:spPr>
          <a:xfrm>
            <a:off x="7920000" y="840000"/>
            <a:ext cx="3662400" cy="5150400"/>
          </a:xfrm>
          <a:solidFill>
            <a:schemeClr val="bg1">
              <a:lumMod val="95000"/>
            </a:schemeClr>
          </a:solidFill>
        </p:spPr>
        <p:txBody>
          <a:bodyPr rtlCol="0" anchor="ctr">
            <a:normAutofit/>
          </a:bodyPr>
          <a:lstStyle>
            <a:lvl1pPr algn="ctr">
              <a:defRPr sz="1333" b="0">
                <a:solidFill>
                  <a:srgbClr val="000000"/>
                </a:solidFill>
              </a:defRPr>
            </a:lvl1pPr>
          </a:lstStyle>
          <a:p>
            <a:pPr lvl="0"/>
            <a:endParaRPr lang="fr-FR" noProof="0" dirty="0"/>
          </a:p>
        </p:txBody>
      </p:sp>
    </p:spTree>
    <p:extLst>
      <p:ext uri="{BB962C8B-B14F-4D97-AF65-F5344CB8AC3E}">
        <p14:creationId xmlns:p14="http://schemas.microsoft.com/office/powerpoint/2010/main" val="16820278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4" name="Imag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12" y="1"/>
            <a:ext cx="6800909" cy="686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hasCustomPrompt="1"/>
          </p:nvPr>
        </p:nvSpPr>
        <p:spPr>
          <a:xfrm>
            <a:off x="7234573" y="1845143"/>
            <a:ext cx="4347827" cy="3600000"/>
          </a:xfrm>
        </p:spPr>
        <p:txBody>
          <a:bodyPr/>
          <a:lstStyle>
            <a:lvl1pPr marL="0" indent="0" algn="l">
              <a:defRPr/>
            </a:lvl1pPr>
            <a:lvl2pPr marL="0" indent="0" algn="l">
              <a:defRPr/>
            </a:lvl2pPr>
            <a:lvl3pPr marL="0" indent="0" algn="l">
              <a:defRPr/>
            </a:lvl3pPr>
            <a:lvl4pPr marL="0" indent="0" algn="l">
              <a:defRPr/>
            </a:lvl4pPr>
            <a:lvl5pPr marL="0" indent="0" algn="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 Quatrième niveau</a:t>
            </a:r>
            <a:endParaRPr lang="en-US" dirty="0"/>
          </a:p>
        </p:txBody>
      </p:sp>
      <p:sp>
        <p:nvSpPr>
          <p:cNvPr id="12" name="ZoneTexte 11"/>
          <p:cNvSpPr txBox="1"/>
          <p:nvPr userDrawn="1"/>
        </p:nvSpPr>
        <p:spPr>
          <a:xfrm>
            <a:off x="8260522" y="5445143"/>
            <a:ext cx="3417673" cy="584775"/>
          </a:xfrm>
          <a:prstGeom prst="rect">
            <a:avLst/>
          </a:prstGeom>
          <a:noFill/>
        </p:spPr>
        <p:txBody>
          <a:bodyPr wrap="squar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VYV</a:t>
            </a:r>
            <a:r>
              <a:rPr kumimoji="0" lang="fr-FR" sz="800" b="0" i="0" u="none" strike="noStrike" kern="1200" cap="none" spc="0" normalizeH="0" baseline="3000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3</a:t>
            </a: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 Pays de la Loire, Union de mutuelles de Livre III immatriculée au répertoire Sirene sous le numéro 844 879 015. Soumise aux dispositions du Livre III du Code de la Mutualité. </a:t>
            </a:r>
            <a:b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br>
            <a:r>
              <a:rPr kumimoji="0" lang="fr-FR" sz="800" b="0" i="0" u="none" strike="noStrike" kern="1200" cap="none" spc="0" normalizeH="0" baseline="0" noProof="0" dirty="0">
                <a:ln>
                  <a:noFill/>
                </a:ln>
                <a:solidFill>
                  <a:prstClr val="black">
                    <a:lumMod val="50000"/>
                    <a:lumOff val="50000"/>
                  </a:prstClr>
                </a:solidFill>
                <a:effectLst/>
                <a:uLnTx/>
                <a:uFillTx/>
                <a:latin typeface="Wigrum" panose="02000000000000000000" pitchFamily="50" charset="0"/>
                <a:ea typeface="MS PGothic" pitchFamily="34" charset="-128"/>
                <a:cs typeface="+mn-cs"/>
              </a:rPr>
              <a:t>Siège social : 29 quai François-Mitterrand – 44200 Nantes</a:t>
            </a:r>
          </a:p>
        </p:txBody>
      </p:sp>
      <p:pic>
        <p:nvPicPr>
          <p:cNvPr id="2" name="Imag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742" y="3094202"/>
            <a:ext cx="3980530" cy="1101882"/>
          </a:xfrm>
          <a:prstGeom prst="rect">
            <a:avLst/>
          </a:prstGeom>
        </p:spPr>
      </p:pic>
      <p:pic>
        <p:nvPicPr>
          <p:cNvPr id="9" name="Imag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4573" y="5445143"/>
            <a:ext cx="930154" cy="522871"/>
          </a:xfrm>
          <a:prstGeom prst="rect">
            <a:avLst/>
          </a:prstGeom>
        </p:spPr>
      </p:pic>
    </p:spTree>
    <p:extLst>
      <p:ext uri="{BB962C8B-B14F-4D97-AF65-F5344CB8AC3E}">
        <p14:creationId xmlns:p14="http://schemas.microsoft.com/office/powerpoint/2010/main" val="31057368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477800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2.jpeg"/><Relationship Id="rId5" Type="http://schemas.openxmlformats.org/officeDocument/2006/relationships/slideLayout" Target="../slideLayouts/slideLayout19.xml"/><Relationship Id="rId10"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599017" y="600000"/>
            <a:ext cx="10955867" cy="525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fr-FR" dirty="0" err="1"/>
              <a:t>Titre</a:t>
            </a:r>
            <a:r>
              <a:rPr lang="en-US" altLang="fr-FR" dirty="0"/>
              <a:t> de la slide</a:t>
            </a:r>
          </a:p>
        </p:txBody>
      </p:sp>
      <p:sp>
        <p:nvSpPr>
          <p:cNvPr id="1029" name="Text Placeholder 2"/>
          <p:cNvSpPr>
            <a:spLocks noGrp="1"/>
          </p:cNvSpPr>
          <p:nvPr>
            <p:ph type="body" idx="1"/>
          </p:nvPr>
        </p:nvSpPr>
        <p:spPr bwMode="auto">
          <a:xfrm>
            <a:off x="599018" y="1752001"/>
            <a:ext cx="10972799" cy="423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fr-FR" dirty="0" err="1"/>
              <a:t>Titre</a:t>
            </a:r>
            <a:r>
              <a:rPr lang="en-US" altLang="fr-FR" dirty="0"/>
              <a:t> du </a:t>
            </a:r>
            <a:r>
              <a:rPr lang="en-US" altLang="fr-FR" dirty="0" err="1"/>
              <a:t>paragraphe</a:t>
            </a:r>
            <a:endParaRPr lang="en-US" altLang="fr-FR" dirty="0"/>
          </a:p>
          <a:p>
            <a:pPr lvl="1"/>
            <a:r>
              <a:rPr lang="en-US" altLang="fr-FR" dirty="0"/>
              <a:t>Sous-</a:t>
            </a:r>
            <a:r>
              <a:rPr lang="en-US" altLang="fr-FR" dirty="0" err="1"/>
              <a:t>titre</a:t>
            </a:r>
            <a:r>
              <a:rPr lang="en-US" altLang="fr-FR" dirty="0"/>
              <a:t> du </a:t>
            </a:r>
            <a:r>
              <a:rPr lang="en-US" altLang="fr-FR" dirty="0" err="1"/>
              <a:t>paragraphe</a:t>
            </a:r>
            <a:endParaRPr lang="en-US" altLang="fr-FR" dirty="0"/>
          </a:p>
          <a:p>
            <a:pPr lvl="2"/>
            <a:r>
              <a:rPr lang="en-US" altLang="fr-FR" dirty="0" err="1"/>
              <a:t>Texte</a:t>
            </a:r>
            <a:r>
              <a:rPr lang="en-US" altLang="fr-FR" dirty="0"/>
              <a:t> courant du </a:t>
            </a:r>
            <a:r>
              <a:rPr lang="en-US" altLang="fr-FR" dirty="0" err="1"/>
              <a:t>paragraphe</a:t>
            </a:r>
            <a:endParaRPr lang="en-US" altLang="fr-FR" dirty="0"/>
          </a:p>
          <a:p>
            <a:pPr lvl="3"/>
            <a:r>
              <a:rPr lang="en-US" altLang="fr-FR" dirty="0" err="1"/>
              <a:t>Liste</a:t>
            </a:r>
            <a:r>
              <a:rPr lang="en-US" altLang="fr-FR" dirty="0"/>
              <a:t> </a:t>
            </a:r>
            <a:r>
              <a:rPr lang="en-US" altLang="fr-FR" dirty="0" err="1"/>
              <a:t>dans</a:t>
            </a:r>
            <a:r>
              <a:rPr lang="en-US" altLang="fr-FR" dirty="0"/>
              <a:t> le </a:t>
            </a:r>
            <a:r>
              <a:rPr lang="en-US" altLang="fr-FR" dirty="0" err="1"/>
              <a:t>paragraphe</a:t>
            </a:r>
            <a:endParaRPr lang="en-US" altLang="fr-FR" dirty="0"/>
          </a:p>
        </p:txBody>
      </p:sp>
      <p:pic>
        <p:nvPicPr>
          <p:cNvPr id="10" name="Imag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34428" y="6043901"/>
            <a:ext cx="2337389" cy="647031"/>
          </a:xfrm>
          <a:prstGeom prst="rect">
            <a:avLst/>
          </a:prstGeom>
        </p:spPr>
      </p:pic>
      <p:pic>
        <p:nvPicPr>
          <p:cNvPr id="8" name="Imag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9017" y="6022412"/>
            <a:ext cx="930154" cy="522871"/>
          </a:xfrm>
          <a:prstGeom prst="rect">
            <a:avLst/>
          </a:prstGeom>
        </p:spPr>
      </p:pic>
    </p:spTree>
    <p:extLst>
      <p:ext uri="{BB962C8B-B14F-4D97-AF65-F5344CB8AC3E}">
        <p14:creationId xmlns:p14="http://schemas.microsoft.com/office/powerpoint/2010/main" val="6314887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 id="2147483706" r:id="rId10"/>
    <p:sldLayoutId id="2147483707" r:id="rId11"/>
    <p:sldLayoutId id="2147483708" r:id="rId12"/>
    <p:sldLayoutId id="2147483709" r:id="rId13"/>
    <p:sldLayoutId id="2147483710" r:id="rId14"/>
  </p:sldLayoutIdLst>
  <p:timing>
    <p:tnLst>
      <p:par>
        <p:cTn id="1" dur="indefinite" restart="never" nodeType="tmRoot"/>
      </p:par>
    </p:tnLst>
  </p:timing>
  <p:hf hdr="0" ftr="0" dt="0"/>
  <p:txStyles>
    <p:titleStyle>
      <a:lvl1pPr algn="l" defTabSz="609585" rtl="0" eaLnBrk="0" fontAlgn="base" hangingPunct="0">
        <a:lnSpc>
          <a:spcPct val="80000"/>
        </a:lnSpc>
        <a:spcBef>
          <a:spcPct val="0"/>
        </a:spcBef>
        <a:spcAft>
          <a:spcPct val="0"/>
        </a:spcAft>
        <a:defRPr sz="4267" b="1" kern="1200">
          <a:solidFill>
            <a:srgbClr val="482683"/>
          </a:solidFill>
          <a:latin typeface="+mj-lt"/>
          <a:ea typeface="MS PGothic" pitchFamily="34" charset="-128"/>
          <a:cs typeface="ＭＳ Ｐゴシック" charset="0"/>
        </a:defRPr>
      </a:lvl1pPr>
      <a:lvl2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2pPr>
      <a:lvl3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3pPr>
      <a:lvl4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4pPr>
      <a:lvl5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5pPr>
      <a:lvl6pPr marL="609585"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6pPr>
      <a:lvl7pPr marL="1219170"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7pPr>
      <a:lvl8pPr marL="1828754"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8pPr>
      <a:lvl9pPr marL="2438339"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9pPr>
    </p:titleStyle>
    <p:bodyStyle>
      <a:lvl1pPr marL="457189" indent="-457189" algn="l" defTabSz="609585" rtl="0" eaLnBrk="0" fontAlgn="base" hangingPunct="0">
        <a:spcBef>
          <a:spcPct val="20000"/>
        </a:spcBef>
        <a:spcAft>
          <a:spcPct val="0"/>
        </a:spcAft>
        <a:buFont typeface="Arial" pitchFamily="34" charset="0"/>
        <a:defRPr sz="2933" b="1" kern="1200" baseline="0">
          <a:solidFill>
            <a:srgbClr val="9C4092"/>
          </a:solidFill>
          <a:latin typeface="+mn-lt"/>
          <a:ea typeface="MS PGothic" pitchFamily="34" charset="-128"/>
          <a:cs typeface="ＭＳ Ｐゴシック" charset="0"/>
        </a:defRPr>
      </a:lvl1pPr>
      <a:lvl2pPr marL="120648" indent="-120648" algn="l" defTabSz="609585" rtl="0" eaLnBrk="0" fontAlgn="base" hangingPunct="0">
        <a:lnSpc>
          <a:spcPct val="80000"/>
        </a:lnSpc>
        <a:spcBef>
          <a:spcPct val="20000"/>
        </a:spcBef>
        <a:spcAft>
          <a:spcPct val="0"/>
        </a:spcAft>
        <a:buFont typeface="Arial" pitchFamily="34" charset="0"/>
        <a:tabLst/>
        <a:defRPr sz="2000" kern="1200" cap="all" baseline="0">
          <a:solidFill>
            <a:srgbClr val="17CBD0"/>
          </a:solidFill>
          <a:latin typeface="+mn-lt"/>
          <a:ea typeface="MS PGothic" pitchFamily="34" charset="-128"/>
          <a:cs typeface="+mn-cs"/>
        </a:defRPr>
      </a:lvl2pPr>
      <a:lvl3pPr marL="120648" indent="-120648" algn="l" defTabSz="609585" rtl="0" eaLnBrk="0" fontAlgn="base" hangingPunct="0">
        <a:spcBef>
          <a:spcPts val="800"/>
        </a:spcBef>
        <a:spcAft>
          <a:spcPct val="0"/>
        </a:spcAft>
        <a:buFont typeface="Arial" pitchFamily="34" charset="0"/>
        <a:tabLst/>
        <a:defRPr sz="1867" kern="1200" baseline="0">
          <a:solidFill>
            <a:schemeClr val="tx1"/>
          </a:solidFill>
          <a:latin typeface="+mn-lt"/>
          <a:ea typeface="MS PGothic" pitchFamily="34" charset="-128"/>
          <a:cs typeface="+mn-cs"/>
        </a:defRPr>
      </a:lvl3pPr>
      <a:lvl4pPr marL="120648" indent="-120648" algn="l" defTabSz="609585" rtl="0" eaLnBrk="0" fontAlgn="base" hangingPunct="0">
        <a:spcBef>
          <a:spcPts val="800"/>
        </a:spcBef>
        <a:spcAft>
          <a:spcPct val="0"/>
        </a:spcAft>
        <a:buClr>
          <a:srgbClr val="EF7937"/>
        </a:buClr>
        <a:buSzPct val="100000"/>
        <a:buFont typeface="Arial" pitchFamily="34" charset="0"/>
        <a:buChar char="•"/>
        <a:tabLst/>
        <a:defRPr sz="1867" kern="1200" baseline="0">
          <a:solidFill>
            <a:schemeClr val="tx1"/>
          </a:solidFill>
          <a:latin typeface="+mn-lt"/>
          <a:ea typeface="MS PGothic" pitchFamily="34" charset="-128"/>
          <a:cs typeface="+mn-cs"/>
        </a:defRPr>
      </a:lvl4pPr>
      <a:lvl5pPr marL="120648" indent="0" algn="l" defTabSz="609585" rtl="0" eaLnBrk="0" fontAlgn="base" hangingPunct="0">
        <a:spcBef>
          <a:spcPts val="1133"/>
        </a:spcBef>
        <a:spcAft>
          <a:spcPct val="0"/>
        </a:spcAft>
        <a:buFont typeface="Arial" pitchFamily="34" charset="0"/>
        <a:defRPr sz="18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6" name="Espace réservé du texte 2"/>
          <p:cNvSpPr>
            <a:spLocks noGrp="1"/>
          </p:cNvSpPr>
          <p:nvPr>
            <p:ph type="body" idx="1"/>
          </p:nvPr>
        </p:nvSpPr>
        <p:spPr bwMode="auto">
          <a:xfrm>
            <a:off x="6096000" y="2689133"/>
            <a:ext cx="5486400" cy="17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dirty="0"/>
              <a:t>Cliquez pour modifier le style des sous-titres du masque</a:t>
            </a:r>
          </a:p>
        </p:txBody>
      </p:sp>
      <p:sp>
        <p:nvSpPr>
          <p:cNvPr id="8195" name="Espace réservé du titre 1"/>
          <p:cNvSpPr>
            <a:spLocks noGrp="1"/>
          </p:cNvSpPr>
          <p:nvPr>
            <p:ph type="title"/>
          </p:nvPr>
        </p:nvSpPr>
        <p:spPr bwMode="auto">
          <a:xfrm>
            <a:off x="6096000" y="2185400"/>
            <a:ext cx="54864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fr-FR" altLang="fr-FR" dirty="0"/>
              <a:t>Cliquez et modifiez le titre</a:t>
            </a:r>
          </a:p>
        </p:txBody>
      </p:sp>
      <p:pic>
        <p:nvPicPr>
          <p:cNvPr id="9" name="Imag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34428" y="6043901"/>
            <a:ext cx="2337389" cy="647031"/>
          </a:xfrm>
          <a:prstGeom prst="rect">
            <a:avLst/>
          </a:prstGeom>
        </p:spPr>
      </p:pic>
      <p:pic>
        <p:nvPicPr>
          <p:cNvPr id="12" name="Image 1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99017" y="6022412"/>
            <a:ext cx="930154" cy="522871"/>
          </a:xfrm>
          <a:prstGeom prst="rect">
            <a:avLst/>
          </a:prstGeom>
        </p:spPr>
      </p:pic>
    </p:spTree>
    <p:extLst>
      <p:ext uri="{BB962C8B-B14F-4D97-AF65-F5344CB8AC3E}">
        <p14:creationId xmlns:p14="http://schemas.microsoft.com/office/powerpoint/2010/main" val="376391445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711" r:id="rId8"/>
  </p:sldLayoutIdLst>
  <p:timing>
    <p:tnLst>
      <p:par>
        <p:cTn id="1" dur="indefinite" restart="never" nodeType="tmRoot"/>
      </p:par>
    </p:tnLst>
  </p:timing>
  <p:hf hdr="0" ftr="0" dt="0"/>
  <p:txStyles>
    <p:titleStyle>
      <a:lvl1pPr algn="l" defTabSz="609585" rtl="0" eaLnBrk="0" fontAlgn="base" hangingPunct="0">
        <a:spcBef>
          <a:spcPct val="0"/>
        </a:spcBef>
        <a:spcAft>
          <a:spcPct val="0"/>
        </a:spcAft>
        <a:defRPr sz="1867" b="0" kern="1200">
          <a:solidFill>
            <a:srgbClr val="17CBD0"/>
          </a:solidFill>
          <a:latin typeface="+mj-lt"/>
          <a:ea typeface="MS PGothic" pitchFamily="34" charset="-128"/>
          <a:cs typeface="ＭＳ Ｐゴシック" charset="0"/>
        </a:defRPr>
      </a:lvl1pPr>
      <a:lvl2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2pPr>
      <a:lvl3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3pPr>
      <a:lvl4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4pPr>
      <a:lvl5pPr algn="l" defTabSz="609585" rtl="0" eaLnBrk="0" fontAlgn="base" hangingPunct="0">
        <a:spcBef>
          <a:spcPct val="0"/>
        </a:spcBef>
        <a:spcAft>
          <a:spcPct val="0"/>
        </a:spcAft>
        <a:defRPr sz="1867" b="1">
          <a:solidFill>
            <a:srgbClr val="17CBD0"/>
          </a:solidFill>
          <a:latin typeface="Calibri" charset="0"/>
          <a:ea typeface="MS PGothic" pitchFamily="34" charset="-128"/>
          <a:cs typeface="ＭＳ Ｐゴシック" charset="0"/>
        </a:defRPr>
      </a:lvl5pPr>
      <a:lvl6pPr marL="609585"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6pPr>
      <a:lvl7pPr marL="1219170"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7pPr>
      <a:lvl8pPr marL="1828754"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8pPr>
      <a:lvl9pPr marL="2438339" algn="l" defTabSz="609585" rtl="0" fontAlgn="base">
        <a:spcBef>
          <a:spcPct val="0"/>
        </a:spcBef>
        <a:spcAft>
          <a:spcPct val="0"/>
        </a:spcAft>
        <a:defRPr sz="1867" b="1">
          <a:solidFill>
            <a:srgbClr val="17CBD0"/>
          </a:solidFill>
          <a:latin typeface="Calibri" charset="0"/>
          <a:ea typeface="ＭＳ Ｐゴシック" charset="0"/>
          <a:cs typeface="ＭＳ Ｐゴシック" charset="0"/>
        </a:defRPr>
      </a:lvl9pPr>
    </p:titleStyle>
    <p:bodyStyle>
      <a:lvl1pPr marL="0" indent="0" algn="l" defTabSz="609585" rtl="0" eaLnBrk="0" fontAlgn="base" hangingPunct="0">
        <a:lnSpc>
          <a:spcPct val="90000"/>
        </a:lnSpc>
        <a:spcBef>
          <a:spcPct val="20000"/>
        </a:spcBef>
        <a:spcAft>
          <a:spcPct val="0"/>
        </a:spcAft>
        <a:buFont typeface="Arial" pitchFamily="34" charset="0"/>
        <a:defRPr sz="3733" b="1" kern="1200">
          <a:solidFill>
            <a:srgbClr val="482683"/>
          </a:solidFill>
          <a:latin typeface="+mn-lt"/>
          <a:ea typeface="MS PGothic" pitchFamily="34" charset="-128"/>
          <a:cs typeface="ＭＳ Ｐゴシック" charset="0"/>
        </a:defRPr>
      </a:lvl1pPr>
      <a:lvl2pPr marL="990575" indent="-380990" algn="l" defTabSz="609585" rtl="0" eaLnBrk="0" fontAlgn="base" hangingPunct="0">
        <a:spcBef>
          <a:spcPct val="20000"/>
        </a:spcBef>
        <a:spcAft>
          <a:spcPct val="0"/>
        </a:spcAft>
        <a:buFont typeface="Arial" pitchFamily="34" charset="0"/>
        <a:defRPr kern="1200">
          <a:solidFill>
            <a:schemeClr val="tx1"/>
          </a:solidFill>
          <a:latin typeface="+mn-lt"/>
          <a:ea typeface="MS PGothic" pitchFamily="34" charset="-128"/>
          <a:cs typeface="+mn-cs"/>
        </a:defRPr>
      </a:lvl2pPr>
      <a:lvl3pPr marL="1523962" indent="-304792" algn="l" defTabSz="609585" rtl="0" eaLnBrk="0" fontAlgn="base" hangingPunct="0">
        <a:spcBef>
          <a:spcPct val="20000"/>
        </a:spcBef>
        <a:spcAft>
          <a:spcPct val="0"/>
        </a:spcAft>
        <a:buFont typeface="Arial" pitchFamily="34" charset="0"/>
        <a:defRPr sz="1600" kern="1200">
          <a:solidFill>
            <a:schemeClr val="tx1"/>
          </a:solidFill>
          <a:latin typeface="+mn-lt"/>
          <a:ea typeface="MS PGothic" pitchFamily="34" charset="-128"/>
          <a:cs typeface="+mn-cs"/>
        </a:defRPr>
      </a:lvl3pPr>
      <a:lvl4pPr marL="2133547" indent="-304792" algn="l" defTabSz="609585" rtl="0" eaLnBrk="0" fontAlgn="base" hangingPunct="0">
        <a:spcBef>
          <a:spcPct val="20000"/>
        </a:spcBef>
        <a:spcAft>
          <a:spcPct val="0"/>
        </a:spcAft>
        <a:buFont typeface="Arial" pitchFamily="34" charset="0"/>
        <a:defRPr sz="1600" kern="1200">
          <a:solidFill>
            <a:schemeClr val="tx1"/>
          </a:solidFill>
          <a:latin typeface="+mn-lt"/>
          <a:ea typeface="MS PGothic" pitchFamily="34" charset="-128"/>
          <a:cs typeface="+mn-cs"/>
        </a:defRPr>
      </a:lvl4pPr>
      <a:lvl5pPr marL="2743131" indent="-304792" algn="l" defTabSz="609585" rtl="0" eaLnBrk="0" fontAlgn="base" hangingPunct="0">
        <a:spcBef>
          <a:spcPct val="20000"/>
        </a:spcBef>
        <a:spcAft>
          <a:spcPct val="0"/>
        </a:spcAft>
        <a:buFont typeface="Arial" pitchFamily="34" charset="0"/>
        <a:defRPr sz="933"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hyperlink" Target="https://www.groupe-vyv.fr/accueil-vyv-3/pole-produits-et-services/" TargetMode="External"/><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hyperlink" Target="https://www.groupe-vyv.fr/accueil-vyv-3/pole-accompagnement/" TargetMode="External"/><Relationship Id="rId4" Type="http://schemas.openxmlformats.org/officeDocument/2006/relationships/hyperlink" Target="https://www.groupe-vyv.fr/accueil-vyv-3/pole-soi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71.emf"/><Relationship Id="rId12"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11" Type="http://schemas.openxmlformats.org/officeDocument/2006/relationships/image" Target="NUL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G"/></Relationships>
</file>

<file path=ppt/slides/_rels/slide2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www.youtube.com/watch?v=NqnWybuP1nQ"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nkedin.com/search/results/all/?heroEntityKey=urn%3Ali%3Aorganization%3A43278294&amp;keywords=VYV%203%20Pays%20de%20la%20Loire&amp;origin=ENTITY_SEARCH_HOME_HISTORY&amp;sid=kum" TargetMode="External"/><Relationship Id="rId2" Type="http://schemas.openxmlformats.org/officeDocument/2006/relationships/hyperlink" Target="https://pdl.vyv3.fr/"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41.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9.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3193045">
            <a:off x="880616" y="2911037"/>
            <a:ext cx="2751640" cy="3468183"/>
          </a:xfrm>
          <a:prstGeom prst="rect">
            <a:avLst/>
          </a:prstGeom>
        </p:spPr>
      </p:pic>
      <p:pic>
        <p:nvPicPr>
          <p:cNvPr id="16" name="Imag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8632682">
            <a:off x="8490881" y="1265796"/>
            <a:ext cx="2662828" cy="3356243"/>
          </a:xfrm>
          <a:prstGeom prst="rect">
            <a:avLst/>
          </a:prstGeom>
        </p:spPr>
      </p:pic>
      <p:pic>
        <p:nvPicPr>
          <p:cNvPr id="17" name="Imag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677242">
            <a:off x="1813670" y="922895"/>
            <a:ext cx="2803289" cy="3533281"/>
          </a:xfrm>
          <a:prstGeom prst="rect">
            <a:avLst/>
          </a:prstGeom>
        </p:spPr>
      </p:pic>
      <p:sp>
        <p:nvSpPr>
          <p:cNvPr id="2" name="Rectangle 1"/>
          <p:cNvSpPr/>
          <p:nvPr/>
        </p:nvSpPr>
        <p:spPr>
          <a:xfrm>
            <a:off x="0" y="5906278"/>
            <a:ext cx="12192000" cy="95172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806533">
            <a:off x="2819064" y="1624822"/>
            <a:ext cx="4651193" cy="4943037"/>
          </a:xfrm>
          <a:prstGeom prst="rect">
            <a:avLst/>
          </a:prstGeom>
        </p:spPr>
      </p:pic>
      <p:pic>
        <p:nvPicPr>
          <p:cNvPr id="11" name="Imag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3524369">
            <a:off x="6589961" y="2737079"/>
            <a:ext cx="3161969" cy="3985364"/>
          </a:xfrm>
          <a:prstGeom prst="rect">
            <a:avLst/>
          </a:prstGeom>
        </p:spPr>
      </p:pic>
      <p:pic>
        <p:nvPicPr>
          <p:cNvPr id="12" name="Imag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7105045">
            <a:off x="5814652" y="604060"/>
            <a:ext cx="2797587" cy="3526095"/>
          </a:xfrm>
          <a:prstGeom prst="rect">
            <a:avLst/>
          </a:prstGeom>
        </p:spPr>
      </p:pic>
      <p:pic>
        <p:nvPicPr>
          <p:cNvPr id="4" name="Imag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2319" y="2257041"/>
            <a:ext cx="8467361" cy="2343917"/>
          </a:xfrm>
          <a:prstGeom prst="rect">
            <a:avLst/>
          </a:prstGeom>
        </p:spPr>
      </p:pic>
    </p:spTree>
    <p:extLst>
      <p:ext uri="{BB962C8B-B14F-4D97-AF65-F5344CB8AC3E}">
        <p14:creationId xmlns:p14="http://schemas.microsoft.com/office/powerpoint/2010/main" val="916694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Prendre </a:t>
            </a:r>
            <a:r>
              <a:rPr lang="fr-FR" dirty="0" smtClean="0"/>
              <a:t>soin : notre </a:t>
            </a:r>
            <a:r>
              <a:rPr lang="fr-FR" dirty="0"/>
              <a:t>raison d’être</a:t>
            </a:r>
            <a:r>
              <a:rPr lang="fr-FR" sz="2400" baseline="30000" dirty="0"/>
              <a:t/>
            </a:r>
            <a:br>
              <a:rPr lang="fr-FR" sz="2400" baseline="30000" dirty="0"/>
            </a:br>
            <a:endParaRPr lang="fr-FR" dirty="0"/>
          </a:p>
        </p:txBody>
      </p:sp>
      <p:sp>
        <p:nvSpPr>
          <p:cNvPr id="4" name="Espace réservé du numéro de diapositive 3"/>
          <p:cNvSpPr>
            <a:spLocks noGrp="1"/>
          </p:cNvSpPr>
          <p:nvPr>
            <p:ph type="sldNum" sz="quarter" idx="4294967295"/>
          </p:nvPr>
        </p:nvSpPr>
        <p:spPr>
          <a:xfrm>
            <a:off x="5810249" y="6215926"/>
            <a:ext cx="533400" cy="366183"/>
          </a:xfrm>
          <a:prstGeom prst="rect">
            <a:avLst/>
          </a:prstGeom>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10</a:t>
            </a:fld>
            <a:endParaRPr lang="en-US" altLang="fr-FR" dirty="0">
              <a:solidFill>
                <a:prstClr val="white"/>
              </a:solidFill>
              <a:latin typeface="Calibri" pitchFamily="34" charset="0"/>
              <a:ea typeface="MS PGothic" pitchFamily="34" charset="-128"/>
            </a:endParaRPr>
          </a:p>
        </p:txBody>
      </p:sp>
      <p:sp>
        <p:nvSpPr>
          <p:cNvPr id="5" name="Rectangle à coins arrondis 4">
            <a:extLst>
              <a:ext uri="{FF2B5EF4-FFF2-40B4-BE49-F238E27FC236}">
                <a16:creationId xmlns:a16="http://schemas.microsoft.com/office/drawing/2014/main" id="{1EB8B7B9-D4E1-CD4B-B1D9-FD8425B30172}"/>
              </a:ext>
            </a:extLst>
          </p:cNvPr>
          <p:cNvSpPr/>
          <p:nvPr/>
        </p:nvSpPr>
        <p:spPr>
          <a:xfrm>
            <a:off x="860734" y="3575316"/>
            <a:ext cx="10469329" cy="1293784"/>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defTabSz="609585" fontAlgn="base">
              <a:spcBef>
                <a:spcPts val="800"/>
              </a:spcBef>
              <a:spcAft>
                <a:spcPct val="0"/>
              </a:spcAft>
            </a:pPr>
            <a:endParaRPr lang="fr-FR" sz="2400" dirty="0" smtClean="0">
              <a:solidFill>
                <a:srgbClr val="9C4092"/>
              </a:solidFill>
            </a:endParaRPr>
          </a:p>
        </p:txBody>
      </p:sp>
      <p:sp>
        <p:nvSpPr>
          <p:cNvPr id="10" name="Rectangle 9"/>
          <p:cNvSpPr/>
          <p:nvPr/>
        </p:nvSpPr>
        <p:spPr>
          <a:xfrm>
            <a:off x="6835705" y="2091933"/>
            <a:ext cx="3125876" cy="29496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Picture 2" descr="https://pdl.vyv3.fr/sites/default/files/Principaux_Services_VY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322" y="1863968"/>
            <a:ext cx="5057185" cy="5057187"/>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p:cNvSpPr>
            <a:spLocks noGrp="1"/>
          </p:cNvSpPr>
          <p:nvPr>
            <p:ph idx="1"/>
          </p:nvPr>
        </p:nvSpPr>
        <p:spPr>
          <a:xfrm>
            <a:off x="600000" y="1752000"/>
            <a:ext cx="6750369" cy="4238400"/>
          </a:xfrm>
        </p:spPr>
        <p:txBody>
          <a:bodyPr/>
          <a:lstStyle/>
          <a:p>
            <a:pPr>
              <a:spcBef>
                <a:spcPts val="800"/>
              </a:spcBef>
            </a:pPr>
            <a:r>
              <a:rPr lang="fr-FR" sz="2400" b="0" dirty="0">
                <a:solidFill>
                  <a:srgbClr val="482683"/>
                </a:solidFill>
              </a:rPr>
              <a:t>L’offre de soins et d’accompagnement </a:t>
            </a:r>
            <a:r>
              <a:rPr lang="fr-FR" sz="2400" b="0" dirty="0" smtClean="0">
                <a:solidFill>
                  <a:srgbClr val="482683"/>
                </a:solidFill>
              </a:rPr>
              <a:t>de </a:t>
            </a:r>
            <a:r>
              <a:rPr lang="fr-FR" sz="2400" b="0" dirty="0">
                <a:solidFill>
                  <a:srgbClr val="482683"/>
                </a:solidFill>
              </a:rPr>
              <a:t>VYV</a:t>
            </a:r>
            <a:r>
              <a:rPr lang="fr-FR" sz="2400" b="0" baseline="30000" dirty="0">
                <a:solidFill>
                  <a:srgbClr val="482683"/>
                </a:solidFill>
              </a:rPr>
              <a:t>3</a:t>
            </a:r>
            <a:r>
              <a:rPr lang="fr-FR" sz="2400" b="0" dirty="0">
                <a:solidFill>
                  <a:srgbClr val="482683"/>
                </a:solidFill>
              </a:rPr>
              <a:t> Pays de la Loire est </a:t>
            </a:r>
            <a:r>
              <a:rPr lang="fr-FR" sz="2400" dirty="0">
                <a:solidFill>
                  <a:srgbClr val="482683"/>
                </a:solidFill>
              </a:rPr>
              <a:t>complète</a:t>
            </a:r>
            <a:r>
              <a:rPr lang="fr-FR" sz="2400" b="0" dirty="0">
                <a:solidFill>
                  <a:srgbClr val="482683"/>
                </a:solidFill>
              </a:rPr>
              <a:t>, </a:t>
            </a:r>
            <a:r>
              <a:rPr lang="fr-FR" sz="2400" dirty="0" smtClean="0">
                <a:solidFill>
                  <a:srgbClr val="482683"/>
                </a:solidFill>
              </a:rPr>
              <a:t>innovante</a:t>
            </a:r>
            <a:r>
              <a:rPr lang="fr-FR" sz="2400" b="0" dirty="0" smtClean="0">
                <a:solidFill>
                  <a:srgbClr val="482683"/>
                </a:solidFill>
              </a:rPr>
              <a:t> </a:t>
            </a:r>
            <a:r>
              <a:rPr lang="fr-FR" sz="2400" b="0" dirty="0">
                <a:solidFill>
                  <a:srgbClr val="482683"/>
                </a:solidFill>
              </a:rPr>
              <a:t>et </a:t>
            </a:r>
            <a:r>
              <a:rPr lang="fr-FR" sz="2400" dirty="0">
                <a:solidFill>
                  <a:srgbClr val="482683"/>
                </a:solidFill>
              </a:rPr>
              <a:t>personnalisée</a:t>
            </a:r>
            <a:r>
              <a:rPr lang="fr-FR" sz="2400" b="0" dirty="0">
                <a:solidFill>
                  <a:srgbClr val="482683"/>
                </a:solidFill>
              </a:rPr>
              <a:t>.  </a:t>
            </a:r>
          </a:p>
          <a:p>
            <a:pPr>
              <a:spcBef>
                <a:spcPts val="800"/>
              </a:spcBef>
            </a:pPr>
            <a:endParaRPr lang="fr-FR" sz="2400" b="0" dirty="0">
              <a:solidFill>
                <a:srgbClr val="482683"/>
              </a:solidFill>
            </a:endParaRPr>
          </a:p>
          <a:p>
            <a:pPr>
              <a:spcBef>
                <a:spcPts val="800"/>
              </a:spcBef>
            </a:pPr>
            <a:r>
              <a:rPr lang="fr-FR" sz="2400" b="0" dirty="0">
                <a:solidFill>
                  <a:srgbClr val="482683"/>
                </a:solidFill>
              </a:rPr>
              <a:t>Les services et établissements </a:t>
            </a:r>
            <a:r>
              <a:rPr lang="fr-FR" sz="2400" b="0" dirty="0" smtClean="0">
                <a:solidFill>
                  <a:srgbClr val="482683"/>
                </a:solidFill>
              </a:rPr>
              <a:t>de </a:t>
            </a:r>
            <a:r>
              <a:rPr lang="fr-FR" sz="2400" b="0" dirty="0">
                <a:solidFill>
                  <a:srgbClr val="482683"/>
                </a:solidFill>
              </a:rPr>
              <a:t>VYV</a:t>
            </a:r>
            <a:r>
              <a:rPr lang="fr-FR" sz="2400" b="0" baseline="30000" dirty="0">
                <a:solidFill>
                  <a:srgbClr val="482683"/>
                </a:solidFill>
              </a:rPr>
              <a:t>3</a:t>
            </a:r>
            <a:r>
              <a:rPr lang="fr-FR" sz="2400" b="0" dirty="0">
                <a:solidFill>
                  <a:srgbClr val="482683"/>
                </a:solidFill>
              </a:rPr>
              <a:t> Pays de la </a:t>
            </a:r>
            <a:r>
              <a:rPr lang="fr-FR" sz="2400" b="0" dirty="0" smtClean="0">
                <a:solidFill>
                  <a:srgbClr val="482683"/>
                </a:solidFill>
              </a:rPr>
              <a:t>Loire </a:t>
            </a:r>
            <a:r>
              <a:rPr lang="fr-FR" sz="2400" b="0" dirty="0">
                <a:solidFill>
                  <a:srgbClr val="482683"/>
                </a:solidFill>
              </a:rPr>
              <a:t>sont </a:t>
            </a:r>
            <a:r>
              <a:rPr lang="fr-FR" sz="2400" dirty="0">
                <a:solidFill>
                  <a:srgbClr val="482683"/>
                </a:solidFill>
              </a:rPr>
              <a:t>ouverts à </a:t>
            </a:r>
            <a:r>
              <a:rPr lang="fr-FR" sz="2400" dirty="0" smtClean="0">
                <a:solidFill>
                  <a:srgbClr val="482683"/>
                </a:solidFill>
              </a:rPr>
              <a:t>tous</a:t>
            </a:r>
            <a:r>
              <a:rPr lang="fr-FR" sz="2400" b="0" dirty="0" smtClean="0">
                <a:solidFill>
                  <a:srgbClr val="482683"/>
                </a:solidFill>
              </a:rPr>
              <a:t>,</a:t>
            </a:r>
            <a:r>
              <a:rPr lang="fr-FR" sz="2400" dirty="0" smtClean="0">
                <a:solidFill>
                  <a:srgbClr val="482683"/>
                </a:solidFill>
              </a:rPr>
              <a:t> </a:t>
            </a:r>
            <a:r>
              <a:rPr lang="fr-FR" sz="2400" b="0" dirty="0" smtClean="0">
                <a:solidFill>
                  <a:srgbClr val="482683"/>
                </a:solidFill>
              </a:rPr>
              <a:t>développés </a:t>
            </a:r>
            <a:r>
              <a:rPr lang="fr-FR" sz="2400" b="0" dirty="0">
                <a:solidFill>
                  <a:srgbClr val="482683"/>
                </a:solidFill>
              </a:rPr>
              <a:t>avec le souci de la </a:t>
            </a:r>
            <a:r>
              <a:rPr lang="fr-FR" sz="2400" dirty="0">
                <a:solidFill>
                  <a:srgbClr val="482683"/>
                </a:solidFill>
              </a:rPr>
              <a:t>qualité</a:t>
            </a:r>
            <a:r>
              <a:rPr lang="fr-FR" sz="2400" b="0" dirty="0">
                <a:solidFill>
                  <a:srgbClr val="482683"/>
                </a:solidFill>
              </a:rPr>
              <a:t> </a:t>
            </a:r>
            <a:r>
              <a:rPr lang="fr-FR" sz="2400" b="0" dirty="0" smtClean="0">
                <a:solidFill>
                  <a:srgbClr val="482683"/>
                </a:solidFill>
              </a:rPr>
              <a:t>et ils ne poursuivent </a:t>
            </a:r>
            <a:r>
              <a:rPr lang="fr-FR" sz="2400" dirty="0" smtClean="0">
                <a:solidFill>
                  <a:srgbClr val="482683"/>
                </a:solidFill>
              </a:rPr>
              <a:t>aucun </a:t>
            </a:r>
            <a:r>
              <a:rPr lang="fr-FR" sz="2400" dirty="0">
                <a:solidFill>
                  <a:srgbClr val="482683"/>
                </a:solidFill>
              </a:rPr>
              <a:t>but lucratif</a:t>
            </a:r>
            <a:r>
              <a:rPr lang="fr-FR" sz="2400" b="0" dirty="0" smtClean="0">
                <a:solidFill>
                  <a:srgbClr val="482683"/>
                </a:solidFill>
              </a:rPr>
              <a:t>.</a:t>
            </a:r>
          </a:p>
          <a:p>
            <a:pPr>
              <a:spcBef>
                <a:spcPts val="800"/>
              </a:spcBef>
            </a:pPr>
            <a:r>
              <a:rPr lang="fr-FR" sz="2400" u="sng" dirty="0">
                <a:solidFill>
                  <a:srgbClr val="482683"/>
                </a:solidFill>
              </a:rPr>
              <a:t/>
            </a:r>
            <a:br>
              <a:rPr lang="fr-FR" sz="2400" u="sng" dirty="0">
                <a:solidFill>
                  <a:srgbClr val="482683"/>
                </a:solidFill>
              </a:rPr>
            </a:br>
            <a:r>
              <a:rPr lang="fr-FR" sz="2400" b="0" dirty="0" smtClean="0">
                <a:solidFill>
                  <a:srgbClr val="482683"/>
                </a:solidFill>
              </a:rPr>
              <a:t>VYV</a:t>
            </a:r>
            <a:r>
              <a:rPr lang="fr-FR" sz="2400" b="0" baseline="30000" dirty="0" smtClean="0">
                <a:solidFill>
                  <a:srgbClr val="482683"/>
                </a:solidFill>
              </a:rPr>
              <a:t>3</a:t>
            </a:r>
            <a:r>
              <a:rPr lang="fr-FR" sz="2400" b="0" dirty="0" smtClean="0">
                <a:solidFill>
                  <a:srgbClr val="482683"/>
                </a:solidFill>
              </a:rPr>
              <a:t> </a:t>
            </a:r>
            <a:r>
              <a:rPr lang="fr-FR" sz="2400" b="0" dirty="0">
                <a:solidFill>
                  <a:srgbClr val="482683"/>
                </a:solidFill>
              </a:rPr>
              <a:t>Pays de la Loire </a:t>
            </a:r>
            <a:r>
              <a:rPr lang="fr-FR" sz="2400" dirty="0" smtClean="0">
                <a:solidFill>
                  <a:srgbClr val="482683"/>
                </a:solidFill>
              </a:rPr>
              <a:t>est </a:t>
            </a:r>
            <a:r>
              <a:rPr lang="fr-FR" sz="2400" dirty="0">
                <a:solidFill>
                  <a:srgbClr val="482683"/>
                </a:solidFill>
              </a:rPr>
              <a:t>un acteur majeur de </a:t>
            </a:r>
            <a:endParaRPr lang="fr-FR" sz="2400" dirty="0" smtClean="0">
              <a:solidFill>
                <a:srgbClr val="482683"/>
              </a:solidFill>
            </a:endParaRPr>
          </a:p>
          <a:p>
            <a:pPr>
              <a:spcBef>
                <a:spcPts val="800"/>
              </a:spcBef>
            </a:pPr>
            <a:r>
              <a:rPr lang="fr-FR" sz="2400" dirty="0" smtClean="0">
                <a:solidFill>
                  <a:srgbClr val="482683"/>
                </a:solidFill>
              </a:rPr>
              <a:t>l’économie </a:t>
            </a:r>
            <a:r>
              <a:rPr lang="fr-FR" sz="2400" dirty="0">
                <a:solidFill>
                  <a:srgbClr val="482683"/>
                </a:solidFill>
              </a:rPr>
              <a:t>sociale et solidaire.</a:t>
            </a:r>
          </a:p>
          <a:p>
            <a:pPr>
              <a:spcBef>
                <a:spcPts val="800"/>
              </a:spcBef>
            </a:pPr>
            <a:r>
              <a:rPr lang="fr-FR" sz="2400" b="0" dirty="0">
                <a:solidFill>
                  <a:srgbClr val="482683"/>
                </a:solidFill>
              </a:rPr>
              <a:t/>
            </a:r>
            <a:br>
              <a:rPr lang="fr-FR" sz="2400" b="0" dirty="0">
                <a:solidFill>
                  <a:srgbClr val="482683"/>
                </a:solidFill>
              </a:rPr>
            </a:br>
            <a:endParaRPr lang="fr-FR" sz="2400" b="0" dirty="0">
              <a:solidFill>
                <a:srgbClr val="482683"/>
              </a:solidFill>
            </a:endParaRPr>
          </a:p>
          <a:p>
            <a:endParaRPr lang="fr-FR" sz="2400" dirty="0">
              <a:solidFill>
                <a:srgbClr val="482683"/>
              </a:solidFill>
            </a:endParaRPr>
          </a:p>
        </p:txBody>
      </p:sp>
    </p:spTree>
    <p:extLst>
      <p:ext uri="{BB962C8B-B14F-4D97-AF65-F5344CB8AC3E}">
        <p14:creationId xmlns:p14="http://schemas.microsoft.com/office/powerpoint/2010/main" val="2385159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4375" y="687984"/>
            <a:ext cx="10972800" cy="576064"/>
          </a:xfrm>
        </p:spPr>
        <p:txBody>
          <a:bodyPr>
            <a:normAutofit/>
          </a:bodyPr>
          <a:lstStyle/>
          <a:p>
            <a:r>
              <a:rPr lang="fr-FR" dirty="0"/>
              <a:t>VYV</a:t>
            </a:r>
            <a:r>
              <a:rPr lang="fr-FR" baseline="30000" dirty="0"/>
              <a:t>3</a:t>
            </a:r>
            <a:r>
              <a:rPr lang="fr-FR" dirty="0"/>
              <a:t> </a:t>
            </a:r>
            <a:r>
              <a:rPr lang="fr-FR" dirty="0" smtClean="0"/>
              <a:t>Pays de la Loire en chiffres</a:t>
            </a:r>
            <a:endParaRPr lang="fr-FR" dirty="0"/>
          </a:p>
        </p:txBody>
      </p:sp>
      <p:sp>
        <p:nvSpPr>
          <p:cNvPr id="46" name="Espace réservé du numéro de diapositive 3"/>
          <p:cNvSpPr txBox="1">
            <a:spLocks/>
          </p:cNvSpPr>
          <p:nvPr/>
        </p:nvSpPr>
        <p:spPr>
          <a:xfrm>
            <a:off x="14720711" y="8473601"/>
            <a:ext cx="710400" cy="4882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F5E9D1-A7A6-4183-9D13-3F3B5B7D4789}" type="slidenum">
              <a:rPr lang="en-US" altLang="fr-FR" sz="2133">
                <a:solidFill>
                  <a:prstClr val="white"/>
                </a:solidFill>
              </a:rPr>
              <a:pPr/>
              <a:t>11</a:t>
            </a:fld>
            <a:endParaRPr lang="en-US" altLang="fr-FR" sz="2133" dirty="0">
              <a:solidFill>
                <a:prstClr val="white"/>
              </a:solidFill>
            </a:endParaRPr>
          </a:p>
        </p:txBody>
      </p:sp>
      <p:sp>
        <p:nvSpPr>
          <p:cNvPr id="47" name="ZoneTexte 46"/>
          <p:cNvSpPr txBox="1"/>
          <p:nvPr/>
        </p:nvSpPr>
        <p:spPr>
          <a:xfrm>
            <a:off x="5107782" y="2079283"/>
            <a:ext cx="2382140" cy="1118319"/>
          </a:xfrm>
          <a:prstGeom prst="rect">
            <a:avLst/>
          </a:prstGeom>
          <a:solidFill>
            <a:schemeClr val="bg1"/>
          </a:solidFill>
        </p:spPr>
        <p:txBody>
          <a:bodyPr wrap="square" rtlCol="0">
            <a:spAutoFit/>
          </a:bodyPr>
          <a:lstStyle/>
          <a:p>
            <a:r>
              <a:rPr lang="fr-FR" sz="4267" b="1" dirty="0" smtClean="0">
                <a:solidFill>
                  <a:srgbClr val="1CA5D5"/>
                </a:solidFill>
              </a:rPr>
              <a:t>4 500</a:t>
            </a:r>
            <a:endParaRPr lang="fr-FR" sz="4267" b="1" dirty="0">
              <a:solidFill>
                <a:srgbClr val="1CA5D5"/>
              </a:solidFill>
            </a:endParaRPr>
          </a:p>
          <a:p>
            <a:r>
              <a:rPr lang="fr-FR" sz="2400" dirty="0">
                <a:solidFill>
                  <a:srgbClr val="1CA5D5"/>
                </a:solidFill>
              </a:rPr>
              <a:t>collaborateurs</a:t>
            </a:r>
          </a:p>
        </p:txBody>
      </p:sp>
      <p:sp>
        <p:nvSpPr>
          <p:cNvPr id="48" name="ZoneTexte 47"/>
          <p:cNvSpPr txBox="1"/>
          <p:nvPr/>
        </p:nvSpPr>
        <p:spPr>
          <a:xfrm>
            <a:off x="1393408" y="2085171"/>
            <a:ext cx="2470561" cy="1118319"/>
          </a:xfrm>
          <a:prstGeom prst="rect">
            <a:avLst/>
          </a:prstGeom>
          <a:solidFill>
            <a:schemeClr val="bg1"/>
          </a:solidFill>
        </p:spPr>
        <p:txBody>
          <a:bodyPr wrap="square" rtlCol="0">
            <a:spAutoFit/>
          </a:bodyPr>
          <a:lstStyle/>
          <a:p>
            <a:pPr lvl="0"/>
            <a:r>
              <a:rPr lang="fr-FR" sz="4267" b="1" dirty="0" smtClean="0">
                <a:solidFill>
                  <a:srgbClr val="7FC34B"/>
                </a:solidFill>
              </a:rPr>
              <a:t>180</a:t>
            </a:r>
            <a:endParaRPr lang="fr-FR" sz="2489" dirty="0">
              <a:solidFill>
                <a:srgbClr val="7FC34B"/>
              </a:solidFill>
            </a:endParaRPr>
          </a:p>
          <a:p>
            <a:pPr lvl="0"/>
            <a:r>
              <a:rPr lang="fr-FR" sz="2400" dirty="0">
                <a:solidFill>
                  <a:srgbClr val="7FC34B"/>
                </a:solidFill>
              </a:rPr>
              <a:t>élus</a:t>
            </a:r>
            <a:endParaRPr lang="fr-FR" sz="2489" dirty="0">
              <a:solidFill>
                <a:srgbClr val="7FC34B"/>
              </a:solidFill>
            </a:endParaRPr>
          </a:p>
        </p:txBody>
      </p:sp>
      <p:sp>
        <p:nvSpPr>
          <p:cNvPr id="49" name="ZoneTexte 48"/>
          <p:cNvSpPr txBox="1"/>
          <p:nvPr/>
        </p:nvSpPr>
        <p:spPr>
          <a:xfrm>
            <a:off x="8910968" y="3949808"/>
            <a:ext cx="3150403" cy="1487651"/>
          </a:xfrm>
          <a:prstGeom prst="rect">
            <a:avLst/>
          </a:prstGeom>
          <a:solidFill>
            <a:schemeClr val="bg1"/>
          </a:solidFill>
        </p:spPr>
        <p:txBody>
          <a:bodyPr wrap="square" rtlCol="0">
            <a:spAutoFit/>
          </a:bodyPr>
          <a:lstStyle/>
          <a:p>
            <a:pPr lvl="0"/>
            <a:r>
              <a:rPr lang="fr-FR" sz="4267" b="1" smtClean="0">
                <a:solidFill>
                  <a:srgbClr val="F18B75"/>
                </a:solidFill>
              </a:rPr>
              <a:t>297 </a:t>
            </a:r>
            <a:r>
              <a:rPr lang="fr-FR" sz="4267" b="1" dirty="0" smtClean="0">
                <a:solidFill>
                  <a:srgbClr val="F18B75"/>
                </a:solidFill>
              </a:rPr>
              <a:t>millions </a:t>
            </a:r>
            <a:endParaRPr lang="fr-FR" sz="4267" b="1" dirty="0">
              <a:solidFill>
                <a:srgbClr val="F18B75"/>
              </a:solidFill>
            </a:endParaRPr>
          </a:p>
          <a:p>
            <a:pPr lvl="0"/>
            <a:r>
              <a:rPr lang="fr-FR" sz="2400" dirty="0">
                <a:solidFill>
                  <a:srgbClr val="F18B75"/>
                </a:solidFill>
              </a:rPr>
              <a:t>d’euros de chiffre </a:t>
            </a:r>
            <a:r>
              <a:rPr lang="fr-FR" sz="2400" dirty="0" smtClean="0">
                <a:solidFill>
                  <a:srgbClr val="F18B75"/>
                </a:solidFill>
              </a:rPr>
              <a:t>d’affaires</a:t>
            </a:r>
            <a:endParaRPr lang="fr-FR" sz="2400" dirty="0">
              <a:solidFill>
                <a:srgbClr val="F18B75"/>
              </a:solidFill>
            </a:endParaRPr>
          </a:p>
        </p:txBody>
      </p:sp>
      <p:pic>
        <p:nvPicPr>
          <p:cNvPr id="52" name="Image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258" y="2094746"/>
            <a:ext cx="871343" cy="871343"/>
          </a:xfrm>
          <a:prstGeom prst="rect">
            <a:avLst/>
          </a:prstGeom>
        </p:spPr>
      </p:pic>
      <p:sp>
        <p:nvSpPr>
          <p:cNvPr id="53" name="ZoneTexte 52"/>
          <p:cNvSpPr txBox="1"/>
          <p:nvPr/>
        </p:nvSpPr>
        <p:spPr>
          <a:xfrm>
            <a:off x="9005716" y="2074630"/>
            <a:ext cx="2470561" cy="1487651"/>
          </a:xfrm>
          <a:prstGeom prst="rect">
            <a:avLst/>
          </a:prstGeom>
          <a:solidFill>
            <a:schemeClr val="bg1"/>
          </a:solidFill>
        </p:spPr>
        <p:txBody>
          <a:bodyPr wrap="square" rtlCol="0">
            <a:spAutoFit/>
          </a:bodyPr>
          <a:lstStyle/>
          <a:p>
            <a:pPr lvl="0"/>
            <a:r>
              <a:rPr lang="fr-FR" sz="4267" b="1" dirty="0" smtClean="0">
                <a:solidFill>
                  <a:srgbClr val="EF7837"/>
                </a:solidFill>
              </a:rPr>
              <a:t>350</a:t>
            </a:r>
            <a:endParaRPr lang="fr-FR" sz="2489" dirty="0">
              <a:solidFill>
                <a:srgbClr val="EF7837"/>
              </a:solidFill>
            </a:endParaRPr>
          </a:p>
          <a:p>
            <a:pPr lvl="0"/>
            <a:r>
              <a:rPr lang="fr-FR" sz="2400" dirty="0">
                <a:solidFill>
                  <a:srgbClr val="EF7837"/>
                </a:solidFill>
              </a:rPr>
              <a:t>établissements </a:t>
            </a:r>
            <a:br>
              <a:rPr lang="fr-FR" sz="2400" dirty="0">
                <a:solidFill>
                  <a:srgbClr val="EF7837"/>
                </a:solidFill>
              </a:rPr>
            </a:br>
            <a:r>
              <a:rPr lang="fr-FR" sz="2400" dirty="0">
                <a:solidFill>
                  <a:srgbClr val="EF7837"/>
                </a:solidFill>
              </a:rPr>
              <a:t>et services</a:t>
            </a:r>
          </a:p>
        </p:txBody>
      </p:sp>
      <p:sp>
        <p:nvSpPr>
          <p:cNvPr id="54" name="ZoneTexte 53"/>
          <p:cNvSpPr txBox="1"/>
          <p:nvPr/>
        </p:nvSpPr>
        <p:spPr>
          <a:xfrm>
            <a:off x="1428786" y="3687969"/>
            <a:ext cx="2470561" cy="1118319"/>
          </a:xfrm>
          <a:prstGeom prst="rect">
            <a:avLst/>
          </a:prstGeom>
          <a:solidFill>
            <a:schemeClr val="bg1"/>
          </a:solidFill>
        </p:spPr>
        <p:txBody>
          <a:bodyPr wrap="square" rtlCol="0">
            <a:spAutoFit/>
          </a:bodyPr>
          <a:lstStyle/>
          <a:p>
            <a:pPr lvl="0"/>
            <a:r>
              <a:rPr lang="fr-FR" sz="4267" b="1" dirty="0">
                <a:solidFill>
                  <a:srgbClr val="9C4092"/>
                </a:solidFill>
              </a:rPr>
              <a:t>5</a:t>
            </a:r>
            <a:endParaRPr lang="fr-FR" sz="2489" dirty="0">
              <a:solidFill>
                <a:srgbClr val="9C4092"/>
              </a:solidFill>
            </a:endParaRPr>
          </a:p>
          <a:p>
            <a:pPr lvl="0"/>
            <a:r>
              <a:rPr lang="fr-FR" sz="2400" dirty="0">
                <a:solidFill>
                  <a:srgbClr val="9C4092"/>
                </a:solidFill>
              </a:rPr>
              <a:t>départements</a:t>
            </a:r>
            <a:endParaRPr lang="fr-FR" sz="2489" dirty="0">
              <a:solidFill>
                <a:srgbClr val="9C4092"/>
              </a:solidFill>
            </a:endParaRPr>
          </a:p>
        </p:txBody>
      </p:sp>
      <p:sp>
        <p:nvSpPr>
          <p:cNvPr id="57" name="ZoneTexte 56"/>
          <p:cNvSpPr txBox="1"/>
          <p:nvPr/>
        </p:nvSpPr>
        <p:spPr>
          <a:xfrm>
            <a:off x="5064644" y="3761999"/>
            <a:ext cx="3139709" cy="1118319"/>
          </a:xfrm>
          <a:prstGeom prst="rect">
            <a:avLst/>
          </a:prstGeom>
          <a:solidFill>
            <a:schemeClr val="bg1"/>
          </a:solidFill>
        </p:spPr>
        <p:txBody>
          <a:bodyPr wrap="square" rtlCol="0">
            <a:spAutoFit/>
          </a:bodyPr>
          <a:lstStyle/>
          <a:p>
            <a:pPr lvl="0"/>
            <a:r>
              <a:rPr lang="fr-FR" sz="4267" b="1" dirty="0">
                <a:solidFill>
                  <a:srgbClr val="E94B64"/>
                </a:solidFill>
              </a:rPr>
              <a:t>3</a:t>
            </a:r>
            <a:endParaRPr lang="fr-FR" sz="2489" dirty="0">
              <a:solidFill>
                <a:srgbClr val="E94B64"/>
              </a:solidFill>
            </a:endParaRPr>
          </a:p>
          <a:p>
            <a:pPr lvl="0"/>
            <a:r>
              <a:rPr lang="fr-FR" sz="2400" dirty="0" smtClean="0">
                <a:solidFill>
                  <a:srgbClr val="E94B64"/>
                </a:solidFill>
              </a:rPr>
              <a:t>directions d’activités</a:t>
            </a:r>
            <a:endParaRPr lang="fr-FR" sz="2400" dirty="0">
              <a:solidFill>
                <a:srgbClr val="E94B64"/>
              </a:solidFill>
            </a:endParaRPr>
          </a:p>
        </p:txBody>
      </p:sp>
      <p:sp>
        <p:nvSpPr>
          <p:cNvPr id="58" name="ZoneTexte 57"/>
          <p:cNvSpPr txBox="1"/>
          <p:nvPr/>
        </p:nvSpPr>
        <p:spPr>
          <a:xfrm>
            <a:off x="5064642" y="4807104"/>
            <a:ext cx="3066769" cy="738664"/>
          </a:xfrm>
          <a:prstGeom prst="rect">
            <a:avLst/>
          </a:prstGeom>
          <a:solidFill>
            <a:schemeClr val="bg1"/>
          </a:solidFill>
        </p:spPr>
        <p:txBody>
          <a:bodyPr wrap="square" rtlCol="0">
            <a:spAutoFit/>
          </a:bodyPr>
          <a:lstStyle/>
          <a:p>
            <a:pPr marL="241294" indent="-232828">
              <a:buClr>
                <a:srgbClr val="E94B64"/>
              </a:buClr>
              <a:buFont typeface="Arial" panose="020B0604020202020204" pitchFamily="34" charset="0"/>
              <a:buChar char="•"/>
            </a:pPr>
            <a:r>
              <a:rPr lang="fr-FR" sz="1400" dirty="0" smtClean="0">
                <a:solidFill>
                  <a:srgbClr val="E94B64"/>
                </a:solidFill>
              </a:rPr>
              <a:t>Accompagnement et Soins</a:t>
            </a:r>
          </a:p>
          <a:p>
            <a:pPr marL="241294" indent="-232828">
              <a:buClr>
                <a:srgbClr val="E94B64"/>
              </a:buClr>
              <a:buFont typeface="Arial" panose="020B0604020202020204" pitchFamily="34" charset="0"/>
              <a:buChar char="•"/>
            </a:pPr>
            <a:r>
              <a:rPr lang="fr-FR" sz="1400" dirty="0" smtClean="0">
                <a:solidFill>
                  <a:srgbClr val="E94B64"/>
                </a:solidFill>
              </a:rPr>
              <a:t>Personnes Âgées</a:t>
            </a:r>
          </a:p>
          <a:p>
            <a:pPr marL="241294" indent="-232828">
              <a:buClr>
                <a:srgbClr val="E94B64"/>
              </a:buClr>
              <a:buFont typeface="Arial" panose="020B0604020202020204" pitchFamily="34" charset="0"/>
              <a:buChar char="•"/>
            </a:pPr>
            <a:r>
              <a:rPr lang="fr-FR" sz="1400" dirty="0" smtClean="0">
                <a:solidFill>
                  <a:srgbClr val="E94B64"/>
                </a:solidFill>
              </a:rPr>
              <a:t>Services et Biens Médicaux</a:t>
            </a:r>
            <a:endParaRPr lang="fr-FR" sz="1400" dirty="0">
              <a:solidFill>
                <a:srgbClr val="E94B64"/>
              </a:solidFill>
            </a:endParaRPr>
          </a:p>
        </p:txBody>
      </p:sp>
      <p:pic>
        <p:nvPicPr>
          <p:cNvPr id="59" name="Image 58"/>
          <p:cNvPicPr>
            <a:picLocks noChangeAspect="1"/>
          </p:cNvPicPr>
          <p:nvPr/>
        </p:nvPicPr>
        <p:blipFill rotWithShape="1">
          <a:blip r:embed="rId3">
            <a:extLst>
              <a:ext uri="{28A0092B-C50C-407E-A947-70E740481C1C}">
                <a14:useLocalDpi xmlns:a14="http://schemas.microsoft.com/office/drawing/2010/main" val="0"/>
              </a:ext>
            </a:extLst>
          </a:blip>
          <a:srcRect l="17979" t="12315" r="16352" b="13894"/>
          <a:stretch/>
        </p:blipFill>
        <p:spPr>
          <a:xfrm>
            <a:off x="8012206" y="4062481"/>
            <a:ext cx="703996" cy="796627"/>
          </a:xfrm>
          <a:prstGeom prst="rect">
            <a:avLst/>
          </a:prstGeom>
        </p:spPr>
      </p:pic>
      <p:pic>
        <p:nvPicPr>
          <p:cNvPr id="60" name="Imag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2590" y="3903508"/>
            <a:ext cx="781151" cy="709253"/>
          </a:xfrm>
          <a:prstGeom prst="rect">
            <a:avLst/>
          </a:prstGeom>
        </p:spPr>
      </p:pic>
      <p:pic>
        <p:nvPicPr>
          <p:cNvPr id="61" name="Image 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2206" y="2084204"/>
            <a:ext cx="870779" cy="777481"/>
          </a:xfrm>
          <a:prstGeom prst="rect">
            <a:avLst/>
          </a:prstGeom>
        </p:spPr>
      </p:pic>
      <p:pic>
        <p:nvPicPr>
          <p:cNvPr id="62" name="Imag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8052" y="2151933"/>
            <a:ext cx="839181" cy="835223"/>
          </a:xfrm>
          <a:prstGeom prst="rect">
            <a:avLst/>
          </a:prstGeom>
        </p:spPr>
      </p:pic>
      <p:cxnSp>
        <p:nvCxnSpPr>
          <p:cNvPr id="21" name="Connecteur droit 20">
            <a:extLst>
              <a:ext uri="{FF2B5EF4-FFF2-40B4-BE49-F238E27FC236}">
                <a16:creationId xmlns:a16="http://schemas.microsoft.com/office/drawing/2014/main" id="{5286209F-8F80-4421-BF63-F56F7B205115}"/>
              </a:ext>
            </a:extLst>
          </p:cNvPr>
          <p:cNvCxnSpPr>
            <a:cxnSpLocks/>
          </p:cNvCxnSpPr>
          <p:nvPr/>
        </p:nvCxnSpPr>
        <p:spPr>
          <a:xfrm flipH="1">
            <a:off x="1525387" y="2765575"/>
            <a:ext cx="1979037" cy="0"/>
          </a:xfrm>
          <a:prstGeom prst="line">
            <a:avLst/>
          </a:prstGeom>
          <a:ln w="12700">
            <a:solidFill>
              <a:srgbClr val="7FC34B"/>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4" name="Connecteur droit 23">
            <a:extLst>
              <a:ext uri="{FF2B5EF4-FFF2-40B4-BE49-F238E27FC236}">
                <a16:creationId xmlns:a16="http://schemas.microsoft.com/office/drawing/2014/main" id="{23C1FF26-6211-469A-B120-7289504775FC}"/>
              </a:ext>
            </a:extLst>
          </p:cNvPr>
          <p:cNvCxnSpPr>
            <a:cxnSpLocks/>
          </p:cNvCxnSpPr>
          <p:nvPr/>
        </p:nvCxnSpPr>
        <p:spPr>
          <a:xfrm flipH="1">
            <a:off x="5229797" y="2759687"/>
            <a:ext cx="1979036" cy="0"/>
          </a:xfrm>
          <a:prstGeom prst="line">
            <a:avLst/>
          </a:prstGeom>
          <a:ln w="12700">
            <a:solidFill>
              <a:srgbClr val="1CA5D5"/>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5" name="Connecteur droit 24">
            <a:extLst>
              <a:ext uri="{FF2B5EF4-FFF2-40B4-BE49-F238E27FC236}">
                <a16:creationId xmlns:a16="http://schemas.microsoft.com/office/drawing/2014/main" id="{6C4B0506-D624-4917-AD24-AF4E32DC0156}"/>
              </a:ext>
            </a:extLst>
          </p:cNvPr>
          <p:cNvCxnSpPr>
            <a:cxnSpLocks/>
          </p:cNvCxnSpPr>
          <p:nvPr/>
        </p:nvCxnSpPr>
        <p:spPr>
          <a:xfrm flipH="1">
            <a:off x="9116667" y="2755033"/>
            <a:ext cx="2041243" cy="0"/>
          </a:xfrm>
          <a:prstGeom prst="line">
            <a:avLst/>
          </a:prstGeom>
          <a:ln w="12700">
            <a:solidFill>
              <a:srgbClr val="EF7837"/>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6" name="Connecteur droit 25">
            <a:extLst>
              <a:ext uri="{FF2B5EF4-FFF2-40B4-BE49-F238E27FC236}">
                <a16:creationId xmlns:a16="http://schemas.microsoft.com/office/drawing/2014/main" id="{1D8E1980-0137-4F42-864F-2942B51B32E9}"/>
              </a:ext>
            </a:extLst>
          </p:cNvPr>
          <p:cNvCxnSpPr>
            <a:cxnSpLocks/>
          </p:cNvCxnSpPr>
          <p:nvPr/>
        </p:nvCxnSpPr>
        <p:spPr>
          <a:xfrm flipH="1">
            <a:off x="1560765" y="4374282"/>
            <a:ext cx="1979036" cy="0"/>
          </a:xfrm>
          <a:prstGeom prst="line">
            <a:avLst/>
          </a:prstGeom>
          <a:ln w="12700">
            <a:solidFill>
              <a:srgbClr val="9C4092"/>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7" name="Connecteur droit 26">
            <a:extLst>
              <a:ext uri="{FF2B5EF4-FFF2-40B4-BE49-F238E27FC236}">
                <a16:creationId xmlns:a16="http://schemas.microsoft.com/office/drawing/2014/main" id="{EC9E3D3F-D01D-4FC2-8504-ACB684704CE0}"/>
              </a:ext>
            </a:extLst>
          </p:cNvPr>
          <p:cNvCxnSpPr>
            <a:cxnSpLocks/>
          </p:cNvCxnSpPr>
          <p:nvPr/>
        </p:nvCxnSpPr>
        <p:spPr>
          <a:xfrm flipH="1">
            <a:off x="9005717" y="4612761"/>
            <a:ext cx="2949577" cy="11417"/>
          </a:xfrm>
          <a:prstGeom prst="line">
            <a:avLst/>
          </a:prstGeom>
          <a:ln w="12700">
            <a:solidFill>
              <a:srgbClr val="F18B75"/>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9" name="Connecteur droit 28">
            <a:extLst>
              <a:ext uri="{FF2B5EF4-FFF2-40B4-BE49-F238E27FC236}">
                <a16:creationId xmlns:a16="http://schemas.microsoft.com/office/drawing/2014/main" id="{2466CB5C-B40F-4943-8012-7C1901D18618}"/>
              </a:ext>
            </a:extLst>
          </p:cNvPr>
          <p:cNvCxnSpPr>
            <a:cxnSpLocks/>
          </p:cNvCxnSpPr>
          <p:nvPr/>
        </p:nvCxnSpPr>
        <p:spPr>
          <a:xfrm flipH="1">
            <a:off x="5186957" y="4436369"/>
            <a:ext cx="1958840" cy="0"/>
          </a:xfrm>
          <a:prstGeom prst="line">
            <a:avLst/>
          </a:prstGeom>
          <a:ln w="12700">
            <a:solidFill>
              <a:srgbClr val="E94B64"/>
            </a:solidFill>
            <a:headEnd type="oval"/>
            <a:tailEnd type="none"/>
          </a:ln>
        </p:spPr>
        <p:style>
          <a:lnRef idx="1">
            <a:schemeClr val="accent6"/>
          </a:lnRef>
          <a:fillRef idx="0">
            <a:schemeClr val="accent6"/>
          </a:fillRef>
          <a:effectRef idx="0">
            <a:schemeClr val="accent6"/>
          </a:effectRef>
          <a:fontRef idx="minor">
            <a:schemeClr val="tx1"/>
          </a:fontRef>
        </p:style>
      </p:cxnSp>
      <p:pic>
        <p:nvPicPr>
          <p:cNvPr id="50" name="Imag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598" y="3896070"/>
            <a:ext cx="739416" cy="746595"/>
          </a:xfrm>
          <a:prstGeom prst="rect">
            <a:avLst/>
          </a:prstGeom>
        </p:spPr>
      </p:pic>
    </p:spTree>
    <p:extLst>
      <p:ext uri="{BB962C8B-B14F-4D97-AF65-F5344CB8AC3E}">
        <p14:creationId xmlns:p14="http://schemas.microsoft.com/office/powerpoint/2010/main" val="427614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pPr>
              <a:lnSpc>
                <a:spcPct val="100000"/>
              </a:lnSpc>
              <a:spcBef>
                <a:spcPts val="0"/>
              </a:spcBef>
            </a:pPr>
            <a:r>
              <a:rPr lang="fr-FR" sz="4200" dirty="0" smtClean="0"/>
              <a:t>Les activités de </a:t>
            </a:r>
          </a:p>
          <a:p>
            <a:pPr>
              <a:lnSpc>
                <a:spcPct val="100000"/>
              </a:lnSpc>
              <a:spcBef>
                <a:spcPts val="0"/>
              </a:spcBef>
            </a:pPr>
            <a:r>
              <a:rPr lang="fr-FR" sz="4200" dirty="0" smtClean="0"/>
              <a:t>VYV</a:t>
            </a:r>
            <a:r>
              <a:rPr lang="fr-FR" sz="4200" baseline="30000" dirty="0" smtClean="0"/>
              <a:t>3</a:t>
            </a:r>
            <a:r>
              <a:rPr lang="fr-FR" sz="4200" dirty="0" smtClean="0"/>
              <a:t> Pays de la Loire</a:t>
            </a:r>
            <a:endParaRPr lang="fr-FR" sz="4200" dirty="0"/>
          </a:p>
        </p:txBody>
      </p:sp>
    </p:spTree>
    <p:extLst>
      <p:ext uri="{BB962C8B-B14F-4D97-AF65-F5344CB8AC3E}">
        <p14:creationId xmlns:p14="http://schemas.microsoft.com/office/powerpoint/2010/main" val="100401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ocshape69">
            <a:extLst>
              <a:ext uri="{FF2B5EF4-FFF2-40B4-BE49-F238E27FC236}">
                <a16:creationId xmlns:a16="http://schemas.microsoft.com/office/drawing/2014/main" id="{8EC3A45A-FF6E-43B7-93C7-3B86B6EE5BF8}"/>
              </a:ext>
            </a:extLst>
          </p:cNvPr>
          <p:cNvSpPr>
            <a:spLocks/>
          </p:cNvSpPr>
          <p:nvPr/>
        </p:nvSpPr>
        <p:spPr bwMode="auto">
          <a:xfrm rot="1820817">
            <a:off x="4720456" y="2694762"/>
            <a:ext cx="2482135" cy="2381634"/>
          </a:xfrm>
          <a:custGeom>
            <a:avLst/>
            <a:gdLst>
              <a:gd name="T0" fmla="+- 0 11770 10693"/>
              <a:gd name="T1" fmla="*/ T0 w 2101"/>
              <a:gd name="T2" fmla="+- 0 2668 2665"/>
              <a:gd name="T3" fmla="*/ 2668 h 2017"/>
              <a:gd name="T4" fmla="+- 0 11607 10693"/>
              <a:gd name="T5" fmla="*/ T4 w 2101"/>
              <a:gd name="T6" fmla="+- 0 2690 2665"/>
              <a:gd name="T7" fmla="*/ 2690 h 2017"/>
              <a:gd name="T8" fmla="+- 0 11455 10693"/>
              <a:gd name="T9" fmla="*/ T8 w 2101"/>
              <a:gd name="T10" fmla="+- 0 2733 2665"/>
              <a:gd name="T11" fmla="*/ 2733 h 2017"/>
              <a:gd name="T12" fmla="+- 0 11314 10693"/>
              <a:gd name="T13" fmla="*/ T12 w 2101"/>
              <a:gd name="T14" fmla="+- 0 2793 2665"/>
              <a:gd name="T15" fmla="*/ 2793 h 2017"/>
              <a:gd name="T16" fmla="+- 0 11184 10693"/>
              <a:gd name="T17" fmla="*/ T16 w 2101"/>
              <a:gd name="T18" fmla="+- 0 2868 2665"/>
              <a:gd name="T19" fmla="*/ 2868 h 2017"/>
              <a:gd name="T20" fmla="+- 0 11068 10693"/>
              <a:gd name="T21" fmla="*/ T20 w 2101"/>
              <a:gd name="T22" fmla="+- 0 2957 2665"/>
              <a:gd name="T23" fmla="*/ 2957 h 2017"/>
              <a:gd name="T24" fmla="+- 0 10966 10693"/>
              <a:gd name="T25" fmla="*/ T24 w 2101"/>
              <a:gd name="T26" fmla="+- 0 3057 2665"/>
              <a:gd name="T27" fmla="*/ 3057 h 2017"/>
              <a:gd name="T28" fmla="+- 0 10879 10693"/>
              <a:gd name="T29" fmla="*/ T28 w 2101"/>
              <a:gd name="T30" fmla="+- 0 3166 2665"/>
              <a:gd name="T31" fmla="*/ 3166 h 2017"/>
              <a:gd name="T32" fmla="+- 0 10807 10693"/>
              <a:gd name="T33" fmla="*/ T32 w 2101"/>
              <a:gd name="T34" fmla="+- 0 3282 2665"/>
              <a:gd name="T35" fmla="*/ 3282 h 2017"/>
              <a:gd name="T36" fmla="+- 0 10752 10693"/>
              <a:gd name="T37" fmla="*/ T36 w 2101"/>
              <a:gd name="T38" fmla="+- 0 3401 2665"/>
              <a:gd name="T39" fmla="*/ 3401 h 2017"/>
              <a:gd name="T40" fmla="+- 0 10714 10693"/>
              <a:gd name="T41" fmla="*/ T40 w 2101"/>
              <a:gd name="T42" fmla="+- 0 3523 2665"/>
              <a:gd name="T43" fmla="*/ 3523 h 2017"/>
              <a:gd name="T44" fmla="+- 0 10695 10693"/>
              <a:gd name="T45" fmla="*/ T44 w 2101"/>
              <a:gd name="T46" fmla="+- 0 3645 2665"/>
              <a:gd name="T47" fmla="*/ 3645 h 2017"/>
              <a:gd name="T48" fmla="+- 0 10695 10693"/>
              <a:gd name="T49" fmla="*/ T48 w 2101"/>
              <a:gd name="T50" fmla="+- 0 3765 2665"/>
              <a:gd name="T51" fmla="*/ 3765 h 2017"/>
              <a:gd name="T52" fmla="+- 0 10724 10693"/>
              <a:gd name="T53" fmla="*/ T52 w 2101"/>
              <a:gd name="T54" fmla="+- 0 3943 2665"/>
              <a:gd name="T55" fmla="*/ 3943 h 2017"/>
              <a:gd name="T56" fmla="+- 0 10762 10693"/>
              <a:gd name="T57" fmla="*/ T56 w 2101"/>
              <a:gd name="T58" fmla="+- 0 4059 2665"/>
              <a:gd name="T59" fmla="*/ 4059 h 2017"/>
              <a:gd name="T60" fmla="+- 0 10817 10693"/>
              <a:gd name="T61" fmla="*/ T60 w 2101"/>
              <a:gd name="T62" fmla="+- 0 4170 2665"/>
              <a:gd name="T63" fmla="*/ 4170 h 2017"/>
              <a:gd name="T64" fmla="+- 0 10888 10693"/>
              <a:gd name="T65" fmla="*/ T64 w 2101"/>
              <a:gd name="T66" fmla="+- 0 4275 2665"/>
              <a:gd name="T67" fmla="*/ 4275 h 2017"/>
              <a:gd name="T68" fmla="+- 0 10975 10693"/>
              <a:gd name="T69" fmla="*/ T68 w 2101"/>
              <a:gd name="T70" fmla="+- 0 4372 2665"/>
              <a:gd name="T71" fmla="*/ 4372 h 2017"/>
              <a:gd name="T72" fmla="+- 0 11079 10693"/>
              <a:gd name="T73" fmla="*/ T72 w 2101"/>
              <a:gd name="T74" fmla="+- 0 4459 2665"/>
              <a:gd name="T75" fmla="*/ 4459 h 2017"/>
              <a:gd name="T76" fmla="+- 0 11200 10693"/>
              <a:gd name="T77" fmla="*/ T76 w 2101"/>
              <a:gd name="T78" fmla="+- 0 4535 2665"/>
              <a:gd name="T79" fmla="*/ 4535 h 2017"/>
              <a:gd name="T80" fmla="+- 0 11337 10693"/>
              <a:gd name="T81" fmla="*/ T80 w 2101"/>
              <a:gd name="T82" fmla="+- 0 4596 2665"/>
              <a:gd name="T83" fmla="*/ 4596 h 2017"/>
              <a:gd name="T84" fmla="+- 0 11492 10693"/>
              <a:gd name="T85" fmla="*/ T84 w 2101"/>
              <a:gd name="T86" fmla="+- 0 4643 2665"/>
              <a:gd name="T87" fmla="*/ 4643 h 2017"/>
              <a:gd name="T88" fmla="+- 0 11665 10693"/>
              <a:gd name="T89" fmla="*/ T88 w 2101"/>
              <a:gd name="T90" fmla="+- 0 4672 2665"/>
              <a:gd name="T91" fmla="*/ 4672 h 2017"/>
              <a:gd name="T92" fmla="+- 0 11855 10693"/>
              <a:gd name="T93" fmla="*/ T92 w 2101"/>
              <a:gd name="T94" fmla="+- 0 4682 2665"/>
              <a:gd name="T95" fmla="*/ 4682 h 2017"/>
              <a:gd name="T96" fmla="+- 0 12034 10693"/>
              <a:gd name="T97" fmla="*/ T96 w 2101"/>
              <a:gd name="T98" fmla="+- 0 4668 2665"/>
              <a:gd name="T99" fmla="*/ 4668 h 2017"/>
              <a:gd name="T100" fmla="+- 0 12189 10693"/>
              <a:gd name="T101" fmla="*/ T100 w 2101"/>
              <a:gd name="T102" fmla="+- 0 4628 2665"/>
              <a:gd name="T103" fmla="*/ 4628 h 2017"/>
              <a:gd name="T104" fmla="+- 0 12322 10693"/>
              <a:gd name="T105" fmla="*/ T104 w 2101"/>
              <a:gd name="T106" fmla="+- 0 4566 2665"/>
              <a:gd name="T107" fmla="*/ 4566 h 2017"/>
              <a:gd name="T108" fmla="+- 0 12435 10693"/>
              <a:gd name="T109" fmla="*/ T108 w 2101"/>
              <a:gd name="T110" fmla="+- 0 4484 2665"/>
              <a:gd name="T111" fmla="*/ 4484 h 2017"/>
              <a:gd name="T112" fmla="+- 0 12529 10693"/>
              <a:gd name="T113" fmla="*/ T112 w 2101"/>
              <a:gd name="T114" fmla="+- 0 4386 2665"/>
              <a:gd name="T115" fmla="*/ 4386 h 2017"/>
              <a:gd name="T116" fmla="+- 0 12606 10693"/>
              <a:gd name="T117" fmla="*/ T116 w 2101"/>
              <a:gd name="T118" fmla="+- 0 4275 2665"/>
              <a:gd name="T119" fmla="*/ 4275 h 2017"/>
              <a:gd name="T120" fmla="+- 0 12667 10693"/>
              <a:gd name="T121" fmla="*/ T120 w 2101"/>
              <a:gd name="T122" fmla="+- 0 4155 2665"/>
              <a:gd name="T123" fmla="*/ 4155 h 2017"/>
              <a:gd name="T124" fmla="+- 0 12714 10693"/>
              <a:gd name="T125" fmla="*/ T124 w 2101"/>
              <a:gd name="T126" fmla="+- 0 4029 2665"/>
              <a:gd name="T127" fmla="*/ 4029 h 2017"/>
              <a:gd name="T128" fmla="+- 0 12749 10693"/>
              <a:gd name="T129" fmla="*/ T128 w 2101"/>
              <a:gd name="T130" fmla="+- 0 3900 2665"/>
              <a:gd name="T131" fmla="*/ 3900 h 2017"/>
              <a:gd name="T132" fmla="+- 0 12772 10693"/>
              <a:gd name="T133" fmla="*/ T132 w 2101"/>
              <a:gd name="T134" fmla="+- 0 3770 2665"/>
              <a:gd name="T135" fmla="*/ 3770 h 2017"/>
              <a:gd name="T136" fmla="+- 0 12786 10693"/>
              <a:gd name="T137" fmla="*/ T136 w 2101"/>
              <a:gd name="T138" fmla="+- 0 3645 2665"/>
              <a:gd name="T139" fmla="*/ 3645 h 2017"/>
              <a:gd name="T140" fmla="+- 0 12793 10693"/>
              <a:gd name="T141" fmla="*/ T140 w 2101"/>
              <a:gd name="T142" fmla="+- 0 3470 2665"/>
              <a:gd name="T143" fmla="*/ 3470 h 2017"/>
              <a:gd name="T144" fmla="+- 0 12779 10693"/>
              <a:gd name="T145" fmla="*/ T144 w 2101"/>
              <a:gd name="T146" fmla="+- 0 3331 2665"/>
              <a:gd name="T147" fmla="*/ 3331 h 2017"/>
              <a:gd name="T148" fmla="+- 0 12738 10693"/>
              <a:gd name="T149" fmla="*/ T148 w 2101"/>
              <a:gd name="T150" fmla="+- 0 3200 2665"/>
              <a:gd name="T151" fmla="*/ 3200 h 2017"/>
              <a:gd name="T152" fmla="+- 0 12672 10693"/>
              <a:gd name="T153" fmla="*/ T152 w 2101"/>
              <a:gd name="T154" fmla="+- 0 3079 2665"/>
              <a:gd name="T155" fmla="*/ 3079 h 2017"/>
              <a:gd name="T156" fmla="+- 0 12585 10693"/>
              <a:gd name="T157" fmla="*/ T156 w 2101"/>
              <a:gd name="T158" fmla="+- 0 2970 2665"/>
              <a:gd name="T159" fmla="*/ 2970 h 2017"/>
              <a:gd name="T160" fmla="+- 0 12480 10693"/>
              <a:gd name="T161" fmla="*/ T160 w 2101"/>
              <a:gd name="T162" fmla="+- 0 2875 2665"/>
              <a:gd name="T163" fmla="*/ 2875 h 2017"/>
              <a:gd name="T164" fmla="+- 0 12359 10693"/>
              <a:gd name="T165" fmla="*/ T164 w 2101"/>
              <a:gd name="T166" fmla="+- 0 2796 2665"/>
              <a:gd name="T167" fmla="*/ 2796 h 2017"/>
              <a:gd name="T168" fmla="+- 0 12225 10693"/>
              <a:gd name="T169" fmla="*/ T168 w 2101"/>
              <a:gd name="T170" fmla="+- 0 2734 2665"/>
              <a:gd name="T171" fmla="*/ 2734 h 2017"/>
              <a:gd name="T172" fmla="+- 0 12082 10693"/>
              <a:gd name="T173" fmla="*/ T172 w 2101"/>
              <a:gd name="T174" fmla="+- 0 2690 2665"/>
              <a:gd name="T175" fmla="*/ 2690 h 2017"/>
              <a:gd name="T176" fmla="+- 0 11932 10693"/>
              <a:gd name="T177" fmla="*/ T176 w 2101"/>
              <a:gd name="T178" fmla="+- 0 2668 2665"/>
              <a:gd name="T179" fmla="*/ 2668 h 2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101" h="2017">
                <a:moveTo>
                  <a:pt x="1162" y="0"/>
                </a:moveTo>
                <a:lnTo>
                  <a:pt x="1077" y="3"/>
                </a:lnTo>
                <a:lnTo>
                  <a:pt x="994" y="11"/>
                </a:lnTo>
                <a:lnTo>
                  <a:pt x="914" y="25"/>
                </a:lnTo>
                <a:lnTo>
                  <a:pt x="837" y="44"/>
                </a:lnTo>
                <a:lnTo>
                  <a:pt x="762" y="68"/>
                </a:lnTo>
                <a:lnTo>
                  <a:pt x="690" y="96"/>
                </a:lnTo>
                <a:lnTo>
                  <a:pt x="621" y="128"/>
                </a:lnTo>
                <a:lnTo>
                  <a:pt x="554" y="164"/>
                </a:lnTo>
                <a:lnTo>
                  <a:pt x="491" y="203"/>
                </a:lnTo>
                <a:lnTo>
                  <a:pt x="432" y="246"/>
                </a:lnTo>
                <a:lnTo>
                  <a:pt x="375" y="292"/>
                </a:lnTo>
                <a:lnTo>
                  <a:pt x="323" y="341"/>
                </a:lnTo>
                <a:lnTo>
                  <a:pt x="273" y="392"/>
                </a:lnTo>
                <a:lnTo>
                  <a:pt x="228" y="446"/>
                </a:lnTo>
                <a:lnTo>
                  <a:pt x="186" y="501"/>
                </a:lnTo>
                <a:lnTo>
                  <a:pt x="148" y="558"/>
                </a:lnTo>
                <a:lnTo>
                  <a:pt x="114" y="617"/>
                </a:lnTo>
                <a:lnTo>
                  <a:pt x="85" y="676"/>
                </a:lnTo>
                <a:lnTo>
                  <a:pt x="59" y="736"/>
                </a:lnTo>
                <a:lnTo>
                  <a:pt x="38" y="797"/>
                </a:lnTo>
                <a:lnTo>
                  <a:pt x="21" y="858"/>
                </a:lnTo>
                <a:lnTo>
                  <a:pt x="10" y="919"/>
                </a:lnTo>
                <a:lnTo>
                  <a:pt x="2" y="980"/>
                </a:lnTo>
                <a:lnTo>
                  <a:pt x="0" y="1040"/>
                </a:lnTo>
                <a:lnTo>
                  <a:pt x="2" y="1100"/>
                </a:lnTo>
                <a:lnTo>
                  <a:pt x="17" y="1219"/>
                </a:lnTo>
                <a:lnTo>
                  <a:pt x="31" y="1278"/>
                </a:lnTo>
                <a:lnTo>
                  <a:pt x="48" y="1336"/>
                </a:lnTo>
                <a:lnTo>
                  <a:pt x="69" y="1394"/>
                </a:lnTo>
                <a:lnTo>
                  <a:pt x="95" y="1450"/>
                </a:lnTo>
                <a:lnTo>
                  <a:pt x="124" y="1505"/>
                </a:lnTo>
                <a:lnTo>
                  <a:pt x="157" y="1559"/>
                </a:lnTo>
                <a:lnTo>
                  <a:pt x="195" y="1610"/>
                </a:lnTo>
                <a:lnTo>
                  <a:pt x="236" y="1660"/>
                </a:lnTo>
                <a:lnTo>
                  <a:pt x="282" y="1707"/>
                </a:lnTo>
                <a:lnTo>
                  <a:pt x="332" y="1752"/>
                </a:lnTo>
                <a:lnTo>
                  <a:pt x="386" y="1794"/>
                </a:lnTo>
                <a:lnTo>
                  <a:pt x="444" y="1834"/>
                </a:lnTo>
                <a:lnTo>
                  <a:pt x="507" y="1870"/>
                </a:lnTo>
                <a:lnTo>
                  <a:pt x="573" y="1902"/>
                </a:lnTo>
                <a:lnTo>
                  <a:pt x="644" y="1931"/>
                </a:lnTo>
                <a:lnTo>
                  <a:pt x="720" y="1957"/>
                </a:lnTo>
                <a:lnTo>
                  <a:pt x="799" y="1978"/>
                </a:lnTo>
                <a:lnTo>
                  <a:pt x="883" y="1995"/>
                </a:lnTo>
                <a:lnTo>
                  <a:pt x="972" y="2007"/>
                </a:lnTo>
                <a:lnTo>
                  <a:pt x="1065" y="2014"/>
                </a:lnTo>
                <a:lnTo>
                  <a:pt x="1162" y="2017"/>
                </a:lnTo>
                <a:lnTo>
                  <a:pt x="1254" y="2013"/>
                </a:lnTo>
                <a:lnTo>
                  <a:pt x="1341" y="2003"/>
                </a:lnTo>
                <a:lnTo>
                  <a:pt x="1421" y="1986"/>
                </a:lnTo>
                <a:lnTo>
                  <a:pt x="1496" y="1963"/>
                </a:lnTo>
                <a:lnTo>
                  <a:pt x="1565" y="1934"/>
                </a:lnTo>
                <a:lnTo>
                  <a:pt x="1629" y="1901"/>
                </a:lnTo>
                <a:lnTo>
                  <a:pt x="1688" y="1862"/>
                </a:lnTo>
                <a:lnTo>
                  <a:pt x="1742" y="1819"/>
                </a:lnTo>
                <a:lnTo>
                  <a:pt x="1792" y="1772"/>
                </a:lnTo>
                <a:lnTo>
                  <a:pt x="1836" y="1721"/>
                </a:lnTo>
                <a:lnTo>
                  <a:pt x="1877" y="1667"/>
                </a:lnTo>
                <a:lnTo>
                  <a:pt x="1913" y="1610"/>
                </a:lnTo>
                <a:lnTo>
                  <a:pt x="1946" y="1551"/>
                </a:lnTo>
                <a:lnTo>
                  <a:pt x="1974" y="1490"/>
                </a:lnTo>
                <a:lnTo>
                  <a:pt x="2000" y="1428"/>
                </a:lnTo>
                <a:lnTo>
                  <a:pt x="2021" y="1364"/>
                </a:lnTo>
                <a:lnTo>
                  <a:pt x="2040" y="1299"/>
                </a:lnTo>
                <a:lnTo>
                  <a:pt x="2056" y="1235"/>
                </a:lnTo>
                <a:lnTo>
                  <a:pt x="2069" y="1170"/>
                </a:lnTo>
                <a:lnTo>
                  <a:pt x="2079" y="1105"/>
                </a:lnTo>
                <a:lnTo>
                  <a:pt x="2087" y="1042"/>
                </a:lnTo>
                <a:lnTo>
                  <a:pt x="2093" y="980"/>
                </a:lnTo>
                <a:lnTo>
                  <a:pt x="2098" y="919"/>
                </a:lnTo>
                <a:lnTo>
                  <a:pt x="2100" y="805"/>
                </a:lnTo>
                <a:lnTo>
                  <a:pt x="2097" y="735"/>
                </a:lnTo>
                <a:lnTo>
                  <a:pt x="2086" y="666"/>
                </a:lnTo>
                <a:lnTo>
                  <a:pt x="2068" y="599"/>
                </a:lnTo>
                <a:lnTo>
                  <a:pt x="2045" y="535"/>
                </a:lnTo>
                <a:lnTo>
                  <a:pt x="2015" y="473"/>
                </a:lnTo>
                <a:lnTo>
                  <a:pt x="1979" y="414"/>
                </a:lnTo>
                <a:lnTo>
                  <a:pt x="1938" y="358"/>
                </a:lnTo>
                <a:lnTo>
                  <a:pt x="1892" y="305"/>
                </a:lnTo>
                <a:lnTo>
                  <a:pt x="1841" y="256"/>
                </a:lnTo>
                <a:lnTo>
                  <a:pt x="1787" y="210"/>
                </a:lnTo>
                <a:lnTo>
                  <a:pt x="1728" y="169"/>
                </a:lnTo>
                <a:lnTo>
                  <a:pt x="1666" y="131"/>
                </a:lnTo>
                <a:lnTo>
                  <a:pt x="1600" y="98"/>
                </a:lnTo>
                <a:lnTo>
                  <a:pt x="1532" y="69"/>
                </a:lnTo>
                <a:lnTo>
                  <a:pt x="1462" y="45"/>
                </a:lnTo>
                <a:lnTo>
                  <a:pt x="1389" y="25"/>
                </a:lnTo>
                <a:lnTo>
                  <a:pt x="1315" y="12"/>
                </a:lnTo>
                <a:lnTo>
                  <a:pt x="1239" y="3"/>
                </a:lnTo>
                <a:lnTo>
                  <a:pt x="1162" y="0"/>
                </a:lnTo>
                <a:close/>
              </a:path>
            </a:pathLst>
          </a:custGeom>
          <a:solidFill>
            <a:srgbClr val="3CBCD7"/>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2" name="Titre 1"/>
          <p:cNvSpPr>
            <a:spLocks noGrp="1"/>
          </p:cNvSpPr>
          <p:nvPr>
            <p:ph type="title"/>
          </p:nvPr>
        </p:nvSpPr>
        <p:spPr/>
        <p:txBody>
          <a:bodyPr>
            <a:normAutofit/>
          </a:bodyPr>
          <a:lstStyle/>
          <a:p>
            <a:r>
              <a:rPr lang="fr-FR" sz="4200" dirty="0"/>
              <a:t>Les trois </a:t>
            </a:r>
            <a:r>
              <a:rPr lang="fr-FR" sz="4200" dirty="0" smtClean="0"/>
              <a:t>activités </a:t>
            </a:r>
            <a:r>
              <a:rPr lang="fr-FR" sz="4200" dirty="0"/>
              <a:t>de </a:t>
            </a:r>
            <a:r>
              <a:rPr lang="fr-FR" sz="4200" dirty="0" smtClean="0"/>
              <a:t>VYV</a:t>
            </a:r>
            <a:r>
              <a:rPr lang="fr-FR" sz="4200" baseline="30000" dirty="0"/>
              <a:t>3</a:t>
            </a:r>
            <a:r>
              <a:rPr lang="fr-FR" sz="4200" dirty="0" smtClean="0"/>
              <a:t> Pays de la Loire</a:t>
            </a:r>
            <a:endParaRPr lang="fr-FR" sz="4200" baseline="30000" dirty="0"/>
          </a:p>
        </p:txBody>
      </p:sp>
      <p:sp>
        <p:nvSpPr>
          <p:cNvPr id="3" name="Espace réservé du contenu 2"/>
          <p:cNvSpPr>
            <a:spLocks noGrp="1"/>
          </p:cNvSpPr>
          <p:nvPr>
            <p:ph idx="1"/>
          </p:nvPr>
        </p:nvSpPr>
        <p:spPr>
          <a:xfrm>
            <a:off x="600000" y="1752000"/>
            <a:ext cx="10972800" cy="796696"/>
          </a:xfrm>
        </p:spPr>
        <p:txBody>
          <a:bodyPr/>
          <a:lstStyle/>
          <a:p>
            <a:r>
              <a:rPr lang="fr-FR" sz="2000" b="0" dirty="0">
                <a:solidFill>
                  <a:srgbClr val="482683"/>
                </a:solidFill>
              </a:rPr>
              <a:t>L’offre de soins et d’accompagnement de VYV</a:t>
            </a:r>
            <a:r>
              <a:rPr lang="fr-FR" sz="2000" b="0" baseline="30000" dirty="0">
                <a:solidFill>
                  <a:srgbClr val="482683"/>
                </a:solidFill>
              </a:rPr>
              <a:t>3</a:t>
            </a:r>
            <a:r>
              <a:rPr lang="fr-FR" sz="2000" b="0" dirty="0">
                <a:solidFill>
                  <a:srgbClr val="482683"/>
                </a:solidFill>
              </a:rPr>
              <a:t> Pays de la Loire est complète, diversifiée et répartie </a:t>
            </a:r>
            <a:r>
              <a:rPr lang="fr-FR" sz="2000" b="0" dirty="0" smtClean="0">
                <a:solidFill>
                  <a:srgbClr val="482683"/>
                </a:solidFill>
              </a:rPr>
              <a:t>en </a:t>
            </a:r>
          </a:p>
          <a:p>
            <a:r>
              <a:rPr lang="fr-FR" sz="2000" b="0" dirty="0" smtClean="0">
                <a:solidFill>
                  <a:srgbClr val="482683"/>
                </a:solidFill>
              </a:rPr>
              <a:t>3 </a:t>
            </a:r>
            <a:r>
              <a:rPr lang="fr-FR" sz="2000" b="0" dirty="0">
                <a:solidFill>
                  <a:srgbClr val="482683"/>
                </a:solidFill>
              </a:rPr>
              <a:t>directions d’activités.</a:t>
            </a:r>
          </a:p>
          <a:p>
            <a:pPr algn="ctr"/>
            <a:endParaRPr lang="fr-FR" dirty="0"/>
          </a:p>
        </p:txBody>
      </p:sp>
      <p:sp>
        <p:nvSpPr>
          <p:cNvPr id="6" name="docshape69"/>
          <p:cNvSpPr>
            <a:spLocks/>
          </p:cNvSpPr>
          <p:nvPr/>
        </p:nvSpPr>
        <p:spPr bwMode="auto">
          <a:xfrm>
            <a:off x="1109959" y="2647910"/>
            <a:ext cx="2482135" cy="2381634"/>
          </a:xfrm>
          <a:custGeom>
            <a:avLst/>
            <a:gdLst>
              <a:gd name="T0" fmla="+- 0 11770 10693"/>
              <a:gd name="T1" fmla="*/ T0 w 2101"/>
              <a:gd name="T2" fmla="+- 0 2668 2665"/>
              <a:gd name="T3" fmla="*/ 2668 h 2017"/>
              <a:gd name="T4" fmla="+- 0 11607 10693"/>
              <a:gd name="T5" fmla="*/ T4 w 2101"/>
              <a:gd name="T6" fmla="+- 0 2690 2665"/>
              <a:gd name="T7" fmla="*/ 2690 h 2017"/>
              <a:gd name="T8" fmla="+- 0 11455 10693"/>
              <a:gd name="T9" fmla="*/ T8 w 2101"/>
              <a:gd name="T10" fmla="+- 0 2733 2665"/>
              <a:gd name="T11" fmla="*/ 2733 h 2017"/>
              <a:gd name="T12" fmla="+- 0 11314 10693"/>
              <a:gd name="T13" fmla="*/ T12 w 2101"/>
              <a:gd name="T14" fmla="+- 0 2793 2665"/>
              <a:gd name="T15" fmla="*/ 2793 h 2017"/>
              <a:gd name="T16" fmla="+- 0 11184 10693"/>
              <a:gd name="T17" fmla="*/ T16 w 2101"/>
              <a:gd name="T18" fmla="+- 0 2868 2665"/>
              <a:gd name="T19" fmla="*/ 2868 h 2017"/>
              <a:gd name="T20" fmla="+- 0 11068 10693"/>
              <a:gd name="T21" fmla="*/ T20 w 2101"/>
              <a:gd name="T22" fmla="+- 0 2957 2665"/>
              <a:gd name="T23" fmla="*/ 2957 h 2017"/>
              <a:gd name="T24" fmla="+- 0 10966 10693"/>
              <a:gd name="T25" fmla="*/ T24 w 2101"/>
              <a:gd name="T26" fmla="+- 0 3057 2665"/>
              <a:gd name="T27" fmla="*/ 3057 h 2017"/>
              <a:gd name="T28" fmla="+- 0 10879 10693"/>
              <a:gd name="T29" fmla="*/ T28 w 2101"/>
              <a:gd name="T30" fmla="+- 0 3166 2665"/>
              <a:gd name="T31" fmla="*/ 3166 h 2017"/>
              <a:gd name="T32" fmla="+- 0 10807 10693"/>
              <a:gd name="T33" fmla="*/ T32 w 2101"/>
              <a:gd name="T34" fmla="+- 0 3282 2665"/>
              <a:gd name="T35" fmla="*/ 3282 h 2017"/>
              <a:gd name="T36" fmla="+- 0 10752 10693"/>
              <a:gd name="T37" fmla="*/ T36 w 2101"/>
              <a:gd name="T38" fmla="+- 0 3401 2665"/>
              <a:gd name="T39" fmla="*/ 3401 h 2017"/>
              <a:gd name="T40" fmla="+- 0 10714 10693"/>
              <a:gd name="T41" fmla="*/ T40 w 2101"/>
              <a:gd name="T42" fmla="+- 0 3523 2665"/>
              <a:gd name="T43" fmla="*/ 3523 h 2017"/>
              <a:gd name="T44" fmla="+- 0 10695 10693"/>
              <a:gd name="T45" fmla="*/ T44 w 2101"/>
              <a:gd name="T46" fmla="+- 0 3645 2665"/>
              <a:gd name="T47" fmla="*/ 3645 h 2017"/>
              <a:gd name="T48" fmla="+- 0 10695 10693"/>
              <a:gd name="T49" fmla="*/ T48 w 2101"/>
              <a:gd name="T50" fmla="+- 0 3765 2665"/>
              <a:gd name="T51" fmla="*/ 3765 h 2017"/>
              <a:gd name="T52" fmla="+- 0 10724 10693"/>
              <a:gd name="T53" fmla="*/ T52 w 2101"/>
              <a:gd name="T54" fmla="+- 0 3943 2665"/>
              <a:gd name="T55" fmla="*/ 3943 h 2017"/>
              <a:gd name="T56" fmla="+- 0 10762 10693"/>
              <a:gd name="T57" fmla="*/ T56 w 2101"/>
              <a:gd name="T58" fmla="+- 0 4059 2665"/>
              <a:gd name="T59" fmla="*/ 4059 h 2017"/>
              <a:gd name="T60" fmla="+- 0 10817 10693"/>
              <a:gd name="T61" fmla="*/ T60 w 2101"/>
              <a:gd name="T62" fmla="+- 0 4170 2665"/>
              <a:gd name="T63" fmla="*/ 4170 h 2017"/>
              <a:gd name="T64" fmla="+- 0 10888 10693"/>
              <a:gd name="T65" fmla="*/ T64 w 2101"/>
              <a:gd name="T66" fmla="+- 0 4275 2665"/>
              <a:gd name="T67" fmla="*/ 4275 h 2017"/>
              <a:gd name="T68" fmla="+- 0 10975 10693"/>
              <a:gd name="T69" fmla="*/ T68 w 2101"/>
              <a:gd name="T70" fmla="+- 0 4372 2665"/>
              <a:gd name="T71" fmla="*/ 4372 h 2017"/>
              <a:gd name="T72" fmla="+- 0 11079 10693"/>
              <a:gd name="T73" fmla="*/ T72 w 2101"/>
              <a:gd name="T74" fmla="+- 0 4459 2665"/>
              <a:gd name="T75" fmla="*/ 4459 h 2017"/>
              <a:gd name="T76" fmla="+- 0 11200 10693"/>
              <a:gd name="T77" fmla="*/ T76 w 2101"/>
              <a:gd name="T78" fmla="+- 0 4535 2665"/>
              <a:gd name="T79" fmla="*/ 4535 h 2017"/>
              <a:gd name="T80" fmla="+- 0 11337 10693"/>
              <a:gd name="T81" fmla="*/ T80 w 2101"/>
              <a:gd name="T82" fmla="+- 0 4596 2665"/>
              <a:gd name="T83" fmla="*/ 4596 h 2017"/>
              <a:gd name="T84" fmla="+- 0 11492 10693"/>
              <a:gd name="T85" fmla="*/ T84 w 2101"/>
              <a:gd name="T86" fmla="+- 0 4643 2665"/>
              <a:gd name="T87" fmla="*/ 4643 h 2017"/>
              <a:gd name="T88" fmla="+- 0 11665 10693"/>
              <a:gd name="T89" fmla="*/ T88 w 2101"/>
              <a:gd name="T90" fmla="+- 0 4672 2665"/>
              <a:gd name="T91" fmla="*/ 4672 h 2017"/>
              <a:gd name="T92" fmla="+- 0 11855 10693"/>
              <a:gd name="T93" fmla="*/ T92 w 2101"/>
              <a:gd name="T94" fmla="+- 0 4682 2665"/>
              <a:gd name="T95" fmla="*/ 4682 h 2017"/>
              <a:gd name="T96" fmla="+- 0 12034 10693"/>
              <a:gd name="T97" fmla="*/ T96 w 2101"/>
              <a:gd name="T98" fmla="+- 0 4668 2665"/>
              <a:gd name="T99" fmla="*/ 4668 h 2017"/>
              <a:gd name="T100" fmla="+- 0 12189 10693"/>
              <a:gd name="T101" fmla="*/ T100 w 2101"/>
              <a:gd name="T102" fmla="+- 0 4628 2665"/>
              <a:gd name="T103" fmla="*/ 4628 h 2017"/>
              <a:gd name="T104" fmla="+- 0 12322 10693"/>
              <a:gd name="T105" fmla="*/ T104 w 2101"/>
              <a:gd name="T106" fmla="+- 0 4566 2665"/>
              <a:gd name="T107" fmla="*/ 4566 h 2017"/>
              <a:gd name="T108" fmla="+- 0 12435 10693"/>
              <a:gd name="T109" fmla="*/ T108 w 2101"/>
              <a:gd name="T110" fmla="+- 0 4484 2665"/>
              <a:gd name="T111" fmla="*/ 4484 h 2017"/>
              <a:gd name="T112" fmla="+- 0 12529 10693"/>
              <a:gd name="T113" fmla="*/ T112 w 2101"/>
              <a:gd name="T114" fmla="+- 0 4386 2665"/>
              <a:gd name="T115" fmla="*/ 4386 h 2017"/>
              <a:gd name="T116" fmla="+- 0 12606 10693"/>
              <a:gd name="T117" fmla="*/ T116 w 2101"/>
              <a:gd name="T118" fmla="+- 0 4275 2665"/>
              <a:gd name="T119" fmla="*/ 4275 h 2017"/>
              <a:gd name="T120" fmla="+- 0 12667 10693"/>
              <a:gd name="T121" fmla="*/ T120 w 2101"/>
              <a:gd name="T122" fmla="+- 0 4155 2665"/>
              <a:gd name="T123" fmla="*/ 4155 h 2017"/>
              <a:gd name="T124" fmla="+- 0 12714 10693"/>
              <a:gd name="T125" fmla="*/ T124 w 2101"/>
              <a:gd name="T126" fmla="+- 0 4029 2665"/>
              <a:gd name="T127" fmla="*/ 4029 h 2017"/>
              <a:gd name="T128" fmla="+- 0 12749 10693"/>
              <a:gd name="T129" fmla="*/ T128 w 2101"/>
              <a:gd name="T130" fmla="+- 0 3900 2665"/>
              <a:gd name="T131" fmla="*/ 3900 h 2017"/>
              <a:gd name="T132" fmla="+- 0 12772 10693"/>
              <a:gd name="T133" fmla="*/ T132 w 2101"/>
              <a:gd name="T134" fmla="+- 0 3770 2665"/>
              <a:gd name="T135" fmla="*/ 3770 h 2017"/>
              <a:gd name="T136" fmla="+- 0 12786 10693"/>
              <a:gd name="T137" fmla="*/ T136 w 2101"/>
              <a:gd name="T138" fmla="+- 0 3645 2665"/>
              <a:gd name="T139" fmla="*/ 3645 h 2017"/>
              <a:gd name="T140" fmla="+- 0 12793 10693"/>
              <a:gd name="T141" fmla="*/ T140 w 2101"/>
              <a:gd name="T142" fmla="+- 0 3470 2665"/>
              <a:gd name="T143" fmla="*/ 3470 h 2017"/>
              <a:gd name="T144" fmla="+- 0 12779 10693"/>
              <a:gd name="T145" fmla="*/ T144 w 2101"/>
              <a:gd name="T146" fmla="+- 0 3331 2665"/>
              <a:gd name="T147" fmla="*/ 3331 h 2017"/>
              <a:gd name="T148" fmla="+- 0 12738 10693"/>
              <a:gd name="T149" fmla="*/ T148 w 2101"/>
              <a:gd name="T150" fmla="+- 0 3200 2665"/>
              <a:gd name="T151" fmla="*/ 3200 h 2017"/>
              <a:gd name="T152" fmla="+- 0 12672 10693"/>
              <a:gd name="T153" fmla="*/ T152 w 2101"/>
              <a:gd name="T154" fmla="+- 0 3079 2665"/>
              <a:gd name="T155" fmla="*/ 3079 h 2017"/>
              <a:gd name="T156" fmla="+- 0 12585 10693"/>
              <a:gd name="T157" fmla="*/ T156 w 2101"/>
              <a:gd name="T158" fmla="+- 0 2970 2665"/>
              <a:gd name="T159" fmla="*/ 2970 h 2017"/>
              <a:gd name="T160" fmla="+- 0 12480 10693"/>
              <a:gd name="T161" fmla="*/ T160 w 2101"/>
              <a:gd name="T162" fmla="+- 0 2875 2665"/>
              <a:gd name="T163" fmla="*/ 2875 h 2017"/>
              <a:gd name="T164" fmla="+- 0 12359 10693"/>
              <a:gd name="T165" fmla="*/ T164 w 2101"/>
              <a:gd name="T166" fmla="+- 0 2796 2665"/>
              <a:gd name="T167" fmla="*/ 2796 h 2017"/>
              <a:gd name="T168" fmla="+- 0 12225 10693"/>
              <a:gd name="T169" fmla="*/ T168 w 2101"/>
              <a:gd name="T170" fmla="+- 0 2734 2665"/>
              <a:gd name="T171" fmla="*/ 2734 h 2017"/>
              <a:gd name="T172" fmla="+- 0 12082 10693"/>
              <a:gd name="T173" fmla="*/ T172 w 2101"/>
              <a:gd name="T174" fmla="+- 0 2690 2665"/>
              <a:gd name="T175" fmla="*/ 2690 h 2017"/>
              <a:gd name="T176" fmla="+- 0 11932 10693"/>
              <a:gd name="T177" fmla="*/ T176 w 2101"/>
              <a:gd name="T178" fmla="+- 0 2668 2665"/>
              <a:gd name="T179" fmla="*/ 2668 h 2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101" h="2017">
                <a:moveTo>
                  <a:pt x="1162" y="0"/>
                </a:moveTo>
                <a:lnTo>
                  <a:pt x="1077" y="3"/>
                </a:lnTo>
                <a:lnTo>
                  <a:pt x="994" y="11"/>
                </a:lnTo>
                <a:lnTo>
                  <a:pt x="914" y="25"/>
                </a:lnTo>
                <a:lnTo>
                  <a:pt x="837" y="44"/>
                </a:lnTo>
                <a:lnTo>
                  <a:pt x="762" y="68"/>
                </a:lnTo>
                <a:lnTo>
                  <a:pt x="690" y="96"/>
                </a:lnTo>
                <a:lnTo>
                  <a:pt x="621" y="128"/>
                </a:lnTo>
                <a:lnTo>
                  <a:pt x="554" y="164"/>
                </a:lnTo>
                <a:lnTo>
                  <a:pt x="491" y="203"/>
                </a:lnTo>
                <a:lnTo>
                  <a:pt x="432" y="246"/>
                </a:lnTo>
                <a:lnTo>
                  <a:pt x="375" y="292"/>
                </a:lnTo>
                <a:lnTo>
                  <a:pt x="323" y="341"/>
                </a:lnTo>
                <a:lnTo>
                  <a:pt x="273" y="392"/>
                </a:lnTo>
                <a:lnTo>
                  <a:pt x="228" y="446"/>
                </a:lnTo>
                <a:lnTo>
                  <a:pt x="186" y="501"/>
                </a:lnTo>
                <a:lnTo>
                  <a:pt x="148" y="558"/>
                </a:lnTo>
                <a:lnTo>
                  <a:pt x="114" y="617"/>
                </a:lnTo>
                <a:lnTo>
                  <a:pt x="85" y="676"/>
                </a:lnTo>
                <a:lnTo>
                  <a:pt x="59" y="736"/>
                </a:lnTo>
                <a:lnTo>
                  <a:pt x="38" y="797"/>
                </a:lnTo>
                <a:lnTo>
                  <a:pt x="21" y="858"/>
                </a:lnTo>
                <a:lnTo>
                  <a:pt x="10" y="919"/>
                </a:lnTo>
                <a:lnTo>
                  <a:pt x="2" y="980"/>
                </a:lnTo>
                <a:lnTo>
                  <a:pt x="0" y="1040"/>
                </a:lnTo>
                <a:lnTo>
                  <a:pt x="2" y="1100"/>
                </a:lnTo>
                <a:lnTo>
                  <a:pt x="17" y="1219"/>
                </a:lnTo>
                <a:lnTo>
                  <a:pt x="31" y="1278"/>
                </a:lnTo>
                <a:lnTo>
                  <a:pt x="48" y="1336"/>
                </a:lnTo>
                <a:lnTo>
                  <a:pt x="69" y="1394"/>
                </a:lnTo>
                <a:lnTo>
                  <a:pt x="95" y="1450"/>
                </a:lnTo>
                <a:lnTo>
                  <a:pt x="124" y="1505"/>
                </a:lnTo>
                <a:lnTo>
                  <a:pt x="157" y="1559"/>
                </a:lnTo>
                <a:lnTo>
                  <a:pt x="195" y="1610"/>
                </a:lnTo>
                <a:lnTo>
                  <a:pt x="236" y="1660"/>
                </a:lnTo>
                <a:lnTo>
                  <a:pt x="282" y="1707"/>
                </a:lnTo>
                <a:lnTo>
                  <a:pt x="332" y="1752"/>
                </a:lnTo>
                <a:lnTo>
                  <a:pt x="386" y="1794"/>
                </a:lnTo>
                <a:lnTo>
                  <a:pt x="444" y="1834"/>
                </a:lnTo>
                <a:lnTo>
                  <a:pt x="507" y="1870"/>
                </a:lnTo>
                <a:lnTo>
                  <a:pt x="573" y="1902"/>
                </a:lnTo>
                <a:lnTo>
                  <a:pt x="644" y="1931"/>
                </a:lnTo>
                <a:lnTo>
                  <a:pt x="720" y="1957"/>
                </a:lnTo>
                <a:lnTo>
                  <a:pt x="799" y="1978"/>
                </a:lnTo>
                <a:lnTo>
                  <a:pt x="883" y="1995"/>
                </a:lnTo>
                <a:lnTo>
                  <a:pt x="972" y="2007"/>
                </a:lnTo>
                <a:lnTo>
                  <a:pt x="1065" y="2014"/>
                </a:lnTo>
                <a:lnTo>
                  <a:pt x="1162" y="2017"/>
                </a:lnTo>
                <a:lnTo>
                  <a:pt x="1254" y="2013"/>
                </a:lnTo>
                <a:lnTo>
                  <a:pt x="1341" y="2003"/>
                </a:lnTo>
                <a:lnTo>
                  <a:pt x="1421" y="1986"/>
                </a:lnTo>
                <a:lnTo>
                  <a:pt x="1496" y="1963"/>
                </a:lnTo>
                <a:lnTo>
                  <a:pt x="1565" y="1934"/>
                </a:lnTo>
                <a:lnTo>
                  <a:pt x="1629" y="1901"/>
                </a:lnTo>
                <a:lnTo>
                  <a:pt x="1688" y="1862"/>
                </a:lnTo>
                <a:lnTo>
                  <a:pt x="1742" y="1819"/>
                </a:lnTo>
                <a:lnTo>
                  <a:pt x="1792" y="1772"/>
                </a:lnTo>
                <a:lnTo>
                  <a:pt x="1836" y="1721"/>
                </a:lnTo>
                <a:lnTo>
                  <a:pt x="1877" y="1667"/>
                </a:lnTo>
                <a:lnTo>
                  <a:pt x="1913" y="1610"/>
                </a:lnTo>
                <a:lnTo>
                  <a:pt x="1946" y="1551"/>
                </a:lnTo>
                <a:lnTo>
                  <a:pt x="1974" y="1490"/>
                </a:lnTo>
                <a:lnTo>
                  <a:pt x="2000" y="1428"/>
                </a:lnTo>
                <a:lnTo>
                  <a:pt x="2021" y="1364"/>
                </a:lnTo>
                <a:lnTo>
                  <a:pt x="2040" y="1299"/>
                </a:lnTo>
                <a:lnTo>
                  <a:pt x="2056" y="1235"/>
                </a:lnTo>
                <a:lnTo>
                  <a:pt x="2069" y="1170"/>
                </a:lnTo>
                <a:lnTo>
                  <a:pt x="2079" y="1105"/>
                </a:lnTo>
                <a:lnTo>
                  <a:pt x="2087" y="1042"/>
                </a:lnTo>
                <a:lnTo>
                  <a:pt x="2093" y="980"/>
                </a:lnTo>
                <a:lnTo>
                  <a:pt x="2098" y="919"/>
                </a:lnTo>
                <a:lnTo>
                  <a:pt x="2100" y="805"/>
                </a:lnTo>
                <a:lnTo>
                  <a:pt x="2097" y="735"/>
                </a:lnTo>
                <a:lnTo>
                  <a:pt x="2086" y="666"/>
                </a:lnTo>
                <a:lnTo>
                  <a:pt x="2068" y="599"/>
                </a:lnTo>
                <a:lnTo>
                  <a:pt x="2045" y="535"/>
                </a:lnTo>
                <a:lnTo>
                  <a:pt x="2015" y="473"/>
                </a:lnTo>
                <a:lnTo>
                  <a:pt x="1979" y="414"/>
                </a:lnTo>
                <a:lnTo>
                  <a:pt x="1938" y="358"/>
                </a:lnTo>
                <a:lnTo>
                  <a:pt x="1892" y="305"/>
                </a:lnTo>
                <a:lnTo>
                  <a:pt x="1841" y="256"/>
                </a:lnTo>
                <a:lnTo>
                  <a:pt x="1787" y="210"/>
                </a:lnTo>
                <a:lnTo>
                  <a:pt x="1728" y="169"/>
                </a:lnTo>
                <a:lnTo>
                  <a:pt x="1666" y="131"/>
                </a:lnTo>
                <a:lnTo>
                  <a:pt x="1600" y="98"/>
                </a:lnTo>
                <a:lnTo>
                  <a:pt x="1532" y="69"/>
                </a:lnTo>
                <a:lnTo>
                  <a:pt x="1462" y="45"/>
                </a:lnTo>
                <a:lnTo>
                  <a:pt x="1389" y="25"/>
                </a:lnTo>
                <a:lnTo>
                  <a:pt x="1315" y="12"/>
                </a:lnTo>
                <a:lnTo>
                  <a:pt x="1239" y="3"/>
                </a:lnTo>
                <a:lnTo>
                  <a:pt x="1162" y="0"/>
                </a:lnTo>
                <a:close/>
              </a:path>
            </a:pathLst>
          </a:custGeom>
          <a:solidFill>
            <a:srgbClr val="FAB114"/>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16" name="docshape71"/>
          <p:cNvSpPr>
            <a:spLocks/>
          </p:cNvSpPr>
          <p:nvPr/>
        </p:nvSpPr>
        <p:spPr bwMode="auto">
          <a:xfrm>
            <a:off x="8592450" y="2561480"/>
            <a:ext cx="2471503" cy="2401712"/>
          </a:xfrm>
          <a:custGeom>
            <a:avLst/>
            <a:gdLst>
              <a:gd name="T0" fmla="+- 0 14028 13238"/>
              <a:gd name="T1" fmla="*/ T0 w 2092"/>
              <a:gd name="T2" fmla="+- 0 1998 1985"/>
              <a:gd name="T3" fmla="*/ 1998 h 2034"/>
              <a:gd name="T4" fmla="+- 0 13384 13238"/>
              <a:gd name="T5" fmla="*/ T4 w 2092"/>
              <a:gd name="T6" fmla="+- 0 2336 1985"/>
              <a:gd name="T7" fmla="*/ 2336 h 2034"/>
              <a:gd name="T8" fmla="+- 0 13241 13238"/>
              <a:gd name="T9" fmla="*/ T8 w 2092"/>
              <a:gd name="T10" fmla="+- 0 2940 1985"/>
              <a:gd name="T11" fmla="*/ 2940 h 2034"/>
              <a:gd name="T12" fmla="+- 0 13267 13238"/>
              <a:gd name="T13" fmla="*/ T12 w 2092"/>
              <a:gd name="T14" fmla="+- 0 3162 1985"/>
              <a:gd name="T15" fmla="*/ 3162 h 2034"/>
              <a:gd name="T16" fmla="+- 0 13314 13238"/>
              <a:gd name="T17" fmla="*/ T16 w 2092"/>
              <a:gd name="T18" fmla="+- 0 3351 1985"/>
              <a:gd name="T19" fmla="*/ 3351 h 2034"/>
              <a:gd name="T20" fmla="+- 0 13379 13238"/>
              <a:gd name="T21" fmla="*/ T20 w 2092"/>
              <a:gd name="T22" fmla="+- 0 3512 1985"/>
              <a:gd name="T23" fmla="*/ 3512 h 2034"/>
              <a:gd name="T24" fmla="+- 0 13458 13238"/>
              <a:gd name="T25" fmla="*/ T24 w 2092"/>
              <a:gd name="T26" fmla="+- 0 3646 1985"/>
              <a:gd name="T27" fmla="*/ 3646 h 2034"/>
              <a:gd name="T28" fmla="+- 0 13547 13238"/>
              <a:gd name="T29" fmla="*/ T28 w 2092"/>
              <a:gd name="T30" fmla="+- 0 3754 1985"/>
              <a:gd name="T31" fmla="*/ 3754 h 2034"/>
              <a:gd name="T32" fmla="+- 0 13642 13238"/>
              <a:gd name="T33" fmla="*/ T32 w 2092"/>
              <a:gd name="T34" fmla="+- 0 3841 1985"/>
              <a:gd name="T35" fmla="*/ 3841 h 2034"/>
              <a:gd name="T36" fmla="+- 0 13788 13238"/>
              <a:gd name="T37" fmla="*/ T36 w 2092"/>
              <a:gd name="T38" fmla="+- 0 3934 1985"/>
              <a:gd name="T39" fmla="*/ 3934 h 2034"/>
              <a:gd name="T40" fmla="+- 0 13966 13238"/>
              <a:gd name="T41" fmla="*/ T40 w 2092"/>
              <a:gd name="T42" fmla="+- 0 4000 1985"/>
              <a:gd name="T43" fmla="*/ 4000 h 2034"/>
              <a:gd name="T44" fmla="+- 0 14097 13238"/>
              <a:gd name="T45" fmla="*/ T44 w 2092"/>
              <a:gd name="T46" fmla="+- 0 4019 1985"/>
              <a:gd name="T47" fmla="*/ 4019 h 2034"/>
              <a:gd name="T48" fmla="+- 0 14228 13238"/>
              <a:gd name="T49" fmla="*/ T48 w 2092"/>
              <a:gd name="T50" fmla="+- 0 4010 1985"/>
              <a:gd name="T51" fmla="*/ 4010 h 2034"/>
              <a:gd name="T52" fmla="+- 0 14399 13238"/>
              <a:gd name="T53" fmla="*/ T52 w 2092"/>
              <a:gd name="T54" fmla="+- 0 3982 1985"/>
              <a:gd name="T55" fmla="*/ 3982 h 2034"/>
              <a:gd name="T56" fmla="+- 0 14526 13238"/>
              <a:gd name="T57" fmla="*/ T56 w 2092"/>
              <a:gd name="T58" fmla="+- 0 3950 1985"/>
              <a:gd name="T59" fmla="*/ 3950 h 2034"/>
              <a:gd name="T60" fmla="+- 0 14658 13238"/>
              <a:gd name="T61" fmla="*/ T60 w 2092"/>
              <a:gd name="T62" fmla="+- 0 3906 1985"/>
              <a:gd name="T63" fmla="*/ 3906 h 2034"/>
              <a:gd name="T64" fmla="+- 0 14791 13238"/>
              <a:gd name="T65" fmla="*/ T64 w 2092"/>
              <a:gd name="T66" fmla="+- 0 3849 1985"/>
              <a:gd name="T67" fmla="*/ 3849 h 2034"/>
              <a:gd name="T68" fmla="+- 0 14920 13238"/>
              <a:gd name="T69" fmla="*/ T68 w 2092"/>
              <a:gd name="T70" fmla="+- 0 3779 1985"/>
              <a:gd name="T71" fmla="*/ 3779 h 2034"/>
              <a:gd name="T72" fmla="+- 0 15039 13238"/>
              <a:gd name="T73" fmla="*/ T72 w 2092"/>
              <a:gd name="T74" fmla="+- 0 3692 1985"/>
              <a:gd name="T75" fmla="*/ 3692 h 2034"/>
              <a:gd name="T76" fmla="+- 0 15144 13238"/>
              <a:gd name="T77" fmla="*/ T76 w 2092"/>
              <a:gd name="T78" fmla="+- 0 3589 1985"/>
              <a:gd name="T79" fmla="*/ 3589 h 2034"/>
              <a:gd name="T80" fmla="+- 0 15230 13238"/>
              <a:gd name="T81" fmla="*/ T80 w 2092"/>
              <a:gd name="T82" fmla="+- 0 3468 1985"/>
              <a:gd name="T83" fmla="*/ 3468 h 2034"/>
              <a:gd name="T84" fmla="+- 0 15292 13238"/>
              <a:gd name="T85" fmla="*/ T84 w 2092"/>
              <a:gd name="T86" fmla="+- 0 3328 1985"/>
              <a:gd name="T87" fmla="*/ 3328 h 2034"/>
              <a:gd name="T88" fmla="+- 0 15325 13238"/>
              <a:gd name="T89" fmla="*/ T88 w 2092"/>
              <a:gd name="T90" fmla="+- 0 3167 1985"/>
              <a:gd name="T91" fmla="*/ 3167 h 2034"/>
              <a:gd name="T92" fmla="+- 0 15326 13238"/>
              <a:gd name="T93" fmla="*/ T92 w 2092"/>
              <a:gd name="T94" fmla="+- 0 2973 1985"/>
              <a:gd name="T95" fmla="*/ 2973 h 2034"/>
              <a:gd name="T96" fmla="+- 0 15295 13238"/>
              <a:gd name="T97" fmla="*/ T96 w 2092"/>
              <a:gd name="T98" fmla="+- 0 2782 1985"/>
              <a:gd name="T99" fmla="*/ 2782 h 2034"/>
              <a:gd name="T100" fmla="+- 0 15237 13238"/>
              <a:gd name="T101" fmla="*/ T100 w 2092"/>
              <a:gd name="T102" fmla="+- 0 2617 1985"/>
              <a:gd name="T103" fmla="*/ 2617 h 2034"/>
              <a:gd name="T104" fmla="+- 0 15158 13238"/>
              <a:gd name="T105" fmla="*/ T104 w 2092"/>
              <a:gd name="T106" fmla="+- 0 2476 1985"/>
              <a:gd name="T107" fmla="*/ 2476 h 2034"/>
              <a:gd name="T108" fmla="+- 0 15061 13238"/>
              <a:gd name="T109" fmla="*/ T108 w 2092"/>
              <a:gd name="T110" fmla="+- 0 2356 1985"/>
              <a:gd name="T111" fmla="*/ 2356 h 2034"/>
              <a:gd name="T112" fmla="+- 0 14952 13238"/>
              <a:gd name="T113" fmla="*/ T112 w 2092"/>
              <a:gd name="T114" fmla="+- 0 2257 1985"/>
              <a:gd name="T115" fmla="*/ 2257 h 2034"/>
              <a:gd name="T116" fmla="+- 0 14834 13238"/>
              <a:gd name="T117" fmla="*/ T116 w 2092"/>
              <a:gd name="T118" fmla="+- 0 2177 1985"/>
              <a:gd name="T119" fmla="*/ 2177 h 2034"/>
              <a:gd name="T120" fmla="+- 0 14712 13238"/>
              <a:gd name="T121" fmla="*/ T120 w 2092"/>
              <a:gd name="T122" fmla="+- 0 2114 1985"/>
              <a:gd name="T123" fmla="*/ 2114 h 2034"/>
              <a:gd name="T124" fmla="+- 0 14590 13238"/>
              <a:gd name="T125" fmla="*/ T124 w 2092"/>
              <a:gd name="T126" fmla="+- 0 2065 1985"/>
              <a:gd name="T127" fmla="*/ 2065 h 2034"/>
              <a:gd name="T128" fmla="+- 0 14420 13238"/>
              <a:gd name="T129" fmla="*/ T128 w 2092"/>
              <a:gd name="T130" fmla="+- 0 2017 1985"/>
              <a:gd name="T131" fmla="*/ 2017 h 2034"/>
              <a:gd name="T132" fmla="+- 0 14236 13238"/>
              <a:gd name="T133" fmla="*/ T132 w 2092"/>
              <a:gd name="T134" fmla="+- 0 1988 1985"/>
              <a:gd name="T135" fmla="*/ 1988 h 2034"/>
              <a:gd name="connsiteX0" fmla="*/ 4474 w 10000"/>
              <a:gd name="connsiteY0" fmla="*/ 0 h 10000"/>
              <a:gd name="connsiteX1" fmla="*/ 3776 w 10000"/>
              <a:gd name="connsiteY1" fmla="*/ 64 h 10000"/>
              <a:gd name="connsiteX2" fmla="*/ 2237 w 10000"/>
              <a:gd name="connsiteY2" fmla="*/ 511 h 10000"/>
              <a:gd name="connsiteX3" fmla="*/ 698 w 10000"/>
              <a:gd name="connsiteY3" fmla="*/ 1726 h 10000"/>
              <a:gd name="connsiteX4" fmla="*/ 0 w 10000"/>
              <a:gd name="connsiteY4" fmla="*/ 4090 h 10000"/>
              <a:gd name="connsiteX5" fmla="*/ 14 w 10000"/>
              <a:gd name="connsiteY5" fmla="*/ 4695 h 10000"/>
              <a:gd name="connsiteX6" fmla="*/ 62 w 10000"/>
              <a:gd name="connsiteY6" fmla="*/ 5261 h 10000"/>
              <a:gd name="connsiteX7" fmla="*/ 139 w 10000"/>
              <a:gd name="connsiteY7" fmla="*/ 5787 h 10000"/>
              <a:gd name="connsiteX8" fmla="*/ 239 w 10000"/>
              <a:gd name="connsiteY8" fmla="*/ 6268 h 10000"/>
              <a:gd name="connsiteX9" fmla="*/ 363 w 10000"/>
              <a:gd name="connsiteY9" fmla="*/ 6716 h 10000"/>
              <a:gd name="connsiteX10" fmla="*/ 511 w 10000"/>
              <a:gd name="connsiteY10" fmla="*/ 7129 h 10000"/>
              <a:gd name="connsiteX11" fmla="*/ 674 w 10000"/>
              <a:gd name="connsiteY11" fmla="*/ 7507 h 10000"/>
              <a:gd name="connsiteX12" fmla="*/ 856 w 10000"/>
              <a:gd name="connsiteY12" fmla="*/ 7852 h 10000"/>
              <a:gd name="connsiteX13" fmla="*/ 1052 w 10000"/>
              <a:gd name="connsiteY13" fmla="*/ 8166 h 10000"/>
              <a:gd name="connsiteX14" fmla="*/ 1262 w 10000"/>
              <a:gd name="connsiteY14" fmla="*/ 8446 h 10000"/>
              <a:gd name="connsiteX15" fmla="*/ 1477 w 10000"/>
              <a:gd name="connsiteY15" fmla="*/ 8697 h 10000"/>
              <a:gd name="connsiteX16" fmla="*/ 1702 w 10000"/>
              <a:gd name="connsiteY16" fmla="*/ 8923 h 10000"/>
              <a:gd name="connsiteX17" fmla="*/ 1931 w 10000"/>
              <a:gd name="connsiteY17" fmla="*/ 9125 h 10000"/>
              <a:gd name="connsiteX18" fmla="*/ 2165 w 10000"/>
              <a:gd name="connsiteY18" fmla="*/ 9302 h 10000"/>
              <a:gd name="connsiteX19" fmla="*/ 2629 w 10000"/>
              <a:gd name="connsiteY19" fmla="*/ 9582 h 10000"/>
              <a:gd name="connsiteX20" fmla="*/ 3074 w 10000"/>
              <a:gd name="connsiteY20" fmla="*/ 9779 h 10000"/>
              <a:gd name="connsiteX21" fmla="*/ 3480 w 10000"/>
              <a:gd name="connsiteY21" fmla="*/ 9907 h 10000"/>
              <a:gd name="connsiteX22" fmla="*/ 3829 w 10000"/>
              <a:gd name="connsiteY22" fmla="*/ 9975 h 10000"/>
              <a:gd name="connsiteX23" fmla="*/ 4106 w 10000"/>
              <a:gd name="connsiteY23" fmla="*/ 10000 h 10000"/>
              <a:gd name="connsiteX24" fmla="*/ 4288 w 10000"/>
              <a:gd name="connsiteY24" fmla="*/ 9995 h 10000"/>
              <a:gd name="connsiteX25" fmla="*/ 4732 w 10000"/>
              <a:gd name="connsiteY25" fmla="*/ 9956 h 10000"/>
              <a:gd name="connsiteX26" fmla="*/ 5258 w 10000"/>
              <a:gd name="connsiteY26" fmla="*/ 9877 h 10000"/>
              <a:gd name="connsiteX27" fmla="*/ 5550 w 10000"/>
              <a:gd name="connsiteY27" fmla="*/ 9818 h 10000"/>
              <a:gd name="connsiteX28" fmla="*/ 5846 w 10000"/>
              <a:gd name="connsiteY28" fmla="*/ 9744 h 10000"/>
              <a:gd name="connsiteX29" fmla="*/ 6157 w 10000"/>
              <a:gd name="connsiteY29" fmla="*/ 9661 h 10000"/>
              <a:gd name="connsiteX30" fmla="*/ 6472 w 10000"/>
              <a:gd name="connsiteY30" fmla="*/ 9562 h 10000"/>
              <a:gd name="connsiteX31" fmla="*/ 6788 w 10000"/>
              <a:gd name="connsiteY31" fmla="*/ 9444 h 10000"/>
              <a:gd name="connsiteX32" fmla="*/ 7108 w 10000"/>
              <a:gd name="connsiteY32" fmla="*/ 9317 h 10000"/>
              <a:gd name="connsiteX33" fmla="*/ 7424 w 10000"/>
              <a:gd name="connsiteY33" fmla="*/ 9164 h 10000"/>
              <a:gd name="connsiteX34" fmla="*/ 7734 w 10000"/>
              <a:gd name="connsiteY34" fmla="*/ 9002 h 10000"/>
              <a:gd name="connsiteX35" fmla="*/ 8040 w 10000"/>
              <a:gd name="connsiteY35" fmla="*/ 8820 h 10000"/>
              <a:gd name="connsiteX36" fmla="*/ 8332 w 10000"/>
              <a:gd name="connsiteY36" fmla="*/ 8614 h 10000"/>
              <a:gd name="connsiteX37" fmla="*/ 8609 w 10000"/>
              <a:gd name="connsiteY37" fmla="*/ 8392 h 10000"/>
              <a:gd name="connsiteX38" fmla="*/ 8867 w 10000"/>
              <a:gd name="connsiteY38" fmla="*/ 8151 h 10000"/>
              <a:gd name="connsiteX39" fmla="*/ 9111 w 10000"/>
              <a:gd name="connsiteY39" fmla="*/ 7886 h 10000"/>
              <a:gd name="connsiteX40" fmla="*/ 9326 w 10000"/>
              <a:gd name="connsiteY40" fmla="*/ 7601 h 10000"/>
              <a:gd name="connsiteX41" fmla="*/ 9522 w 10000"/>
              <a:gd name="connsiteY41" fmla="*/ 7291 h 10000"/>
              <a:gd name="connsiteX42" fmla="*/ 9685 w 10000"/>
              <a:gd name="connsiteY42" fmla="*/ 6957 h 10000"/>
              <a:gd name="connsiteX43" fmla="*/ 9818 w 10000"/>
              <a:gd name="connsiteY43" fmla="*/ 6603 h 10000"/>
              <a:gd name="connsiteX44" fmla="*/ 9914 w 10000"/>
              <a:gd name="connsiteY44" fmla="*/ 6219 h 10000"/>
              <a:gd name="connsiteX45" fmla="*/ 9976 w 10000"/>
              <a:gd name="connsiteY45" fmla="*/ 5811 h 10000"/>
              <a:gd name="connsiteX46" fmla="*/ 10000 w 10000"/>
              <a:gd name="connsiteY46" fmla="*/ 5379 h 10000"/>
              <a:gd name="connsiteX47" fmla="*/ 9981 w 10000"/>
              <a:gd name="connsiteY47" fmla="*/ 4857 h 10000"/>
              <a:gd name="connsiteX48" fmla="*/ 9924 w 10000"/>
              <a:gd name="connsiteY48" fmla="*/ 4371 h 10000"/>
              <a:gd name="connsiteX49" fmla="*/ 9833 w 10000"/>
              <a:gd name="connsiteY49" fmla="*/ 3918 h 10000"/>
              <a:gd name="connsiteX50" fmla="*/ 9708 w 10000"/>
              <a:gd name="connsiteY50" fmla="*/ 3500 h 10000"/>
              <a:gd name="connsiteX51" fmla="*/ 9555 w 10000"/>
              <a:gd name="connsiteY51" fmla="*/ 3107 h 10000"/>
              <a:gd name="connsiteX52" fmla="*/ 9379 w 10000"/>
              <a:gd name="connsiteY52" fmla="*/ 2743 h 10000"/>
              <a:gd name="connsiteX53" fmla="*/ 9178 w 10000"/>
              <a:gd name="connsiteY53" fmla="*/ 2414 h 10000"/>
              <a:gd name="connsiteX54" fmla="*/ 8958 w 10000"/>
              <a:gd name="connsiteY54" fmla="*/ 2104 h 10000"/>
              <a:gd name="connsiteX55" fmla="*/ 8714 w 10000"/>
              <a:gd name="connsiteY55" fmla="*/ 1824 h 10000"/>
              <a:gd name="connsiteX56" fmla="*/ 8461 w 10000"/>
              <a:gd name="connsiteY56" fmla="*/ 1568 h 10000"/>
              <a:gd name="connsiteX57" fmla="*/ 8193 w 10000"/>
              <a:gd name="connsiteY57" fmla="*/ 1337 h 10000"/>
              <a:gd name="connsiteX58" fmla="*/ 7911 w 10000"/>
              <a:gd name="connsiteY58" fmla="*/ 1131 h 10000"/>
              <a:gd name="connsiteX59" fmla="*/ 7629 w 10000"/>
              <a:gd name="connsiteY59" fmla="*/ 944 h 10000"/>
              <a:gd name="connsiteX60" fmla="*/ 7337 w 10000"/>
              <a:gd name="connsiteY60" fmla="*/ 777 h 10000"/>
              <a:gd name="connsiteX61" fmla="*/ 7046 w 10000"/>
              <a:gd name="connsiteY61" fmla="*/ 634 h 10000"/>
              <a:gd name="connsiteX62" fmla="*/ 6754 w 10000"/>
              <a:gd name="connsiteY62" fmla="*/ 506 h 10000"/>
              <a:gd name="connsiteX63" fmla="*/ 6463 w 10000"/>
              <a:gd name="connsiteY63" fmla="*/ 393 h 10000"/>
              <a:gd name="connsiteX64" fmla="*/ 6181 w 10000"/>
              <a:gd name="connsiteY64" fmla="*/ 300 h 10000"/>
              <a:gd name="connsiteX65" fmla="*/ 5650 w 10000"/>
              <a:gd name="connsiteY65" fmla="*/ 157 h 10000"/>
              <a:gd name="connsiteX66" fmla="*/ 5172 w 10000"/>
              <a:gd name="connsiteY66" fmla="*/ 64 h 10000"/>
              <a:gd name="connsiteX67" fmla="*/ 4771 w 10000"/>
              <a:gd name="connsiteY67" fmla="*/ 15 h 10000"/>
              <a:gd name="connsiteX68" fmla="*/ 4474 w 10000"/>
              <a:gd name="connsiteY68" fmla="*/ 0 h 10000"/>
              <a:gd name="connsiteX0" fmla="*/ 4474 w 10000"/>
              <a:gd name="connsiteY0" fmla="*/ 0 h 10000"/>
              <a:gd name="connsiteX1" fmla="*/ 3776 w 10000"/>
              <a:gd name="connsiteY1" fmla="*/ 64 h 10000"/>
              <a:gd name="connsiteX2" fmla="*/ 2237 w 10000"/>
              <a:gd name="connsiteY2" fmla="*/ 511 h 10000"/>
              <a:gd name="connsiteX3" fmla="*/ 698 w 10000"/>
              <a:gd name="connsiteY3" fmla="*/ 1726 h 10000"/>
              <a:gd name="connsiteX4" fmla="*/ 0 w 10000"/>
              <a:gd name="connsiteY4" fmla="*/ 4090 h 10000"/>
              <a:gd name="connsiteX5" fmla="*/ 14 w 10000"/>
              <a:gd name="connsiteY5" fmla="*/ 4695 h 10000"/>
              <a:gd name="connsiteX6" fmla="*/ 62 w 10000"/>
              <a:gd name="connsiteY6" fmla="*/ 5261 h 10000"/>
              <a:gd name="connsiteX7" fmla="*/ 139 w 10000"/>
              <a:gd name="connsiteY7" fmla="*/ 5787 h 10000"/>
              <a:gd name="connsiteX8" fmla="*/ 239 w 10000"/>
              <a:gd name="connsiteY8" fmla="*/ 6268 h 10000"/>
              <a:gd name="connsiteX9" fmla="*/ 363 w 10000"/>
              <a:gd name="connsiteY9" fmla="*/ 6716 h 10000"/>
              <a:gd name="connsiteX10" fmla="*/ 511 w 10000"/>
              <a:gd name="connsiteY10" fmla="*/ 7129 h 10000"/>
              <a:gd name="connsiteX11" fmla="*/ 674 w 10000"/>
              <a:gd name="connsiteY11" fmla="*/ 7507 h 10000"/>
              <a:gd name="connsiteX12" fmla="*/ 856 w 10000"/>
              <a:gd name="connsiteY12" fmla="*/ 7852 h 10000"/>
              <a:gd name="connsiteX13" fmla="*/ 1052 w 10000"/>
              <a:gd name="connsiteY13" fmla="*/ 8166 h 10000"/>
              <a:gd name="connsiteX14" fmla="*/ 1262 w 10000"/>
              <a:gd name="connsiteY14" fmla="*/ 8446 h 10000"/>
              <a:gd name="connsiteX15" fmla="*/ 1477 w 10000"/>
              <a:gd name="connsiteY15" fmla="*/ 8697 h 10000"/>
              <a:gd name="connsiteX16" fmla="*/ 1702 w 10000"/>
              <a:gd name="connsiteY16" fmla="*/ 8923 h 10000"/>
              <a:gd name="connsiteX17" fmla="*/ 1931 w 10000"/>
              <a:gd name="connsiteY17" fmla="*/ 9125 h 10000"/>
              <a:gd name="connsiteX18" fmla="*/ 2165 w 10000"/>
              <a:gd name="connsiteY18" fmla="*/ 9302 h 10000"/>
              <a:gd name="connsiteX19" fmla="*/ 2629 w 10000"/>
              <a:gd name="connsiteY19" fmla="*/ 9582 h 10000"/>
              <a:gd name="connsiteX20" fmla="*/ 3074 w 10000"/>
              <a:gd name="connsiteY20" fmla="*/ 9779 h 10000"/>
              <a:gd name="connsiteX21" fmla="*/ 3480 w 10000"/>
              <a:gd name="connsiteY21" fmla="*/ 9907 h 10000"/>
              <a:gd name="connsiteX22" fmla="*/ 3829 w 10000"/>
              <a:gd name="connsiteY22" fmla="*/ 9975 h 10000"/>
              <a:gd name="connsiteX23" fmla="*/ 4106 w 10000"/>
              <a:gd name="connsiteY23" fmla="*/ 10000 h 10000"/>
              <a:gd name="connsiteX24" fmla="*/ 4288 w 10000"/>
              <a:gd name="connsiteY24" fmla="*/ 9995 h 10000"/>
              <a:gd name="connsiteX25" fmla="*/ 4732 w 10000"/>
              <a:gd name="connsiteY25" fmla="*/ 9956 h 10000"/>
              <a:gd name="connsiteX26" fmla="*/ 5258 w 10000"/>
              <a:gd name="connsiteY26" fmla="*/ 9877 h 10000"/>
              <a:gd name="connsiteX27" fmla="*/ 5550 w 10000"/>
              <a:gd name="connsiteY27" fmla="*/ 9818 h 10000"/>
              <a:gd name="connsiteX28" fmla="*/ 5846 w 10000"/>
              <a:gd name="connsiteY28" fmla="*/ 9744 h 10000"/>
              <a:gd name="connsiteX29" fmla="*/ 6157 w 10000"/>
              <a:gd name="connsiteY29" fmla="*/ 9661 h 10000"/>
              <a:gd name="connsiteX30" fmla="*/ 6472 w 10000"/>
              <a:gd name="connsiteY30" fmla="*/ 9562 h 10000"/>
              <a:gd name="connsiteX31" fmla="*/ 6788 w 10000"/>
              <a:gd name="connsiteY31" fmla="*/ 9444 h 10000"/>
              <a:gd name="connsiteX32" fmla="*/ 7108 w 10000"/>
              <a:gd name="connsiteY32" fmla="*/ 9317 h 10000"/>
              <a:gd name="connsiteX33" fmla="*/ 7424 w 10000"/>
              <a:gd name="connsiteY33" fmla="*/ 9164 h 10000"/>
              <a:gd name="connsiteX34" fmla="*/ 7734 w 10000"/>
              <a:gd name="connsiteY34" fmla="*/ 9002 h 10000"/>
              <a:gd name="connsiteX35" fmla="*/ 8040 w 10000"/>
              <a:gd name="connsiteY35" fmla="*/ 8820 h 10000"/>
              <a:gd name="connsiteX36" fmla="*/ 8332 w 10000"/>
              <a:gd name="connsiteY36" fmla="*/ 8614 h 10000"/>
              <a:gd name="connsiteX37" fmla="*/ 8609 w 10000"/>
              <a:gd name="connsiteY37" fmla="*/ 8392 h 10000"/>
              <a:gd name="connsiteX38" fmla="*/ 8867 w 10000"/>
              <a:gd name="connsiteY38" fmla="*/ 8151 h 10000"/>
              <a:gd name="connsiteX39" fmla="*/ 9111 w 10000"/>
              <a:gd name="connsiteY39" fmla="*/ 7886 h 10000"/>
              <a:gd name="connsiteX40" fmla="*/ 9326 w 10000"/>
              <a:gd name="connsiteY40" fmla="*/ 7601 h 10000"/>
              <a:gd name="connsiteX41" fmla="*/ 9522 w 10000"/>
              <a:gd name="connsiteY41" fmla="*/ 7291 h 10000"/>
              <a:gd name="connsiteX42" fmla="*/ 9685 w 10000"/>
              <a:gd name="connsiteY42" fmla="*/ 6957 h 10000"/>
              <a:gd name="connsiteX43" fmla="*/ 9818 w 10000"/>
              <a:gd name="connsiteY43" fmla="*/ 6603 h 10000"/>
              <a:gd name="connsiteX44" fmla="*/ 9914 w 10000"/>
              <a:gd name="connsiteY44" fmla="*/ 6219 h 10000"/>
              <a:gd name="connsiteX45" fmla="*/ 9976 w 10000"/>
              <a:gd name="connsiteY45" fmla="*/ 5811 h 10000"/>
              <a:gd name="connsiteX46" fmla="*/ 10000 w 10000"/>
              <a:gd name="connsiteY46" fmla="*/ 5379 h 10000"/>
              <a:gd name="connsiteX47" fmla="*/ 9981 w 10000"/>
              <a:gd name="connsiteY47" fmla="*/ 4857 h 10000"/>
              <a:gd name="connsiteX48" fmla="*/ 9924 w 10000"/>
              <a:gd name="connsiteY48" fmla="*/ 4371 h 10000"/>
              <a:gd name="connsiteX49" fmla="*/ 9833 w 10000"/>
              <a:gd name="connsiteY49" fmla="*/ 3918 h 10000"/>
              <a:gd name="connsiteX50" fmla="*/ 9708 w 10000"/>
              <a:gd name="connsiteY50" fmla="*/ 3500 h 10000"/>
              <a:gd name="connsiteX51" fmla="*/ 9555 w 10000"/>
              <a:gd name="connsiteY51" fmla="*/ 3107 h 10000"/>
              <a:gd name="connsiteX52" fmla="*/ 9379 w 10000"/>
              <a:gd name="connsiteY52" fmla="*/ 2743 h 10000"/>
              <a:gd name="connsiteX53" fmla="*/ 9178 w 10000"/>
              <a:gd name="connsiteY53" fmla="*/ 2414 h 10000"/>
              <a:gd name="connsiteX54" fmla="*/ 8958 w 10000"/>
              <a:gd name="connsiteY54" fmla="*/ 2104 h 10000"/>
              <a:gd name="connsiteX55" fmla="*/ 8714 w 10000"/>
              <a:gd name="connsiteY55" fmla="*/ 1824 h 10000"/>
              <a:gd name="connsiteX56" fmla="*/ 8461 w 10000"/>
              <a:gd name="connsiteY56" fmla="*/ 1568 h 10000"/>
              <a:gd name="connsiteX57" fmla="*/ 8193 w 10000"/>
              <a:gd name="connsiteY57" fmla="*/ 1337 h 10000"/>
              <a:gd name="connsiteX58" fmla="*/ 7911 w 10000"/>
              <a:gd name="connsiteY58" fmla="*/ 1131 h 10000"/>
              <a:gd name="connsiteX59" fmla="*/ 7629 w 10000"/>
              <a:gd name="connsiteY59" fmla="*/ 944 h 10000"/>
              <a:gd name="connsiteX60" fmla="*/ 7337 w 10000"/>
              <a:gd name="connsiteY60" fmla="*/ 777 h 10000"/>
              <a:gd name="connsiteX61" fmla="*/ 7046 w 10000"/>
              <a:gd name="connsiteY61" fmla="*/ 634 h 10000"/>
              <a:gd name="connsiteX62" fmla="*/ 6754 w 10000"/>
              <a:gd name="connsiteY62" fmla="*/ 506 h 10000"/>
              <a:gd name="connsiteX63" fmla="*/ 6463 w 10000"/>
              <a:gd name="connsiteY63" fmla="*/ 393 h 10000"/>
              <a:gd name="connsiteX64" fmla="*/ 6181 w 10000"/>
              <a:gd name="connsiteY64" fmla="*/ 300 h 10000"/>
              <a:gd name="connsiteX65" fmla="*/ 5650 w 10000"/>
              <a:gd name="connsiteY65" fmla="*/ 157 h 10000"/>
              <a:gd name="connsiteX66" fmla="*/ 5172 w 10000"/>
              <a:gd name="connsiteY66" fmla="*/ 64 h 10000"/>
              <a:gd name="connsiteX67" fmla="*/ 4771 w 10000"/>
              <a:gd name="connsiteY67" fmla="*/ 15 h 10000"/>
              <a:gd name="connsiteX68" fmla="*/ 4474 w 10000"/>
              <a:gd name="connsiteY68" fmla="*/ 0 h 10000"/>
              <a:gd name="connsiteX0" fmla="*/ 4474 w 10000"/>
              <a:gd name="connsiteY0" fmla="*/ 0 h 10000"/>
              <a:gd name="connsiteX1" fmla="*/ 3776 w 10000"/>
              <a:gd name="connsiteY1" fmla="*/ 64 h 10000"/>
              <a:gd name="connsiteX2" fmla="*/ 2237 w 10000"/>
              <a:gd name="connsiteY2" fmla="*/ 511 h 10000"/>
              <a:gd name="connsiteX3" fmla="*/ 698 w 10000"/>
              <a:gd name="connsiteY3" fmla="*/ 1726 h 10000"/>
              <a:gd name="connsiteX4" fmla="*/ 0 w 10000"/>
              <a:gd name="connsiteY4" fmla="*/ 4090 h 10000"/>
              <a:gd name="connsiteX5" fmla="*/ 14 w 10000"/>
              <a:gd name="connsiteY5" fmla="*/ 4695 h 10000"/>
              <a:gd name="connsiteX6" fmla="*/ 62 w 10000"/>
              <a:gd name="connsiteY6" fmla="*/ 5261 h 10000"/>
              <a:gd name="connsiteX7" fmla="*/ 139 w 10000"/>
              <a:gd name="connsiteY7" fmla="*/ 5787 h 10000"/>
              <a:gd name="connsiteX8" fmla="*/ 239 w 10000"/>
              <a:gd name="connsiteY8" fmla="*/ 6268 h 10000"/>
              <a:gd name="connsiteX9" fmla="*/ 363 w 10000"/>
              <a:gd name="connsiteY9" fmla="*/ 6716 h 10000"/>
              <a:gd name="connsiteX10" fmla="*/ 511 w 10000"/>
              <a:gd name="connsiteY10" fmla="*/ 7129 h 10000"/>
              <a:gd name="connsiteX11" fmla="*/ 674 w 10000"/>
              <a:gd name="connsiteY11" fmla="*/ 7507 h 10000"/>
              <a:gd name="connsiteX12" fmla="*/ 856 w 10000"/>
              <a:gd name="connsiteY12" fmla="*/ 7852 h 10000"/>
              <a:gd name="connsiteX13" fmla="*/ 1052 w 10000"/>
              <a:gd name="connsiteY13" fmla="*/ 8166 h 10000"/>
              <a:gd name="connsiteX14" fmla="*/ 1262 w 10000"/>
              <a:gd name="connsiteY14" fmla="*/ 8446 h 10000"/>
              <a:gd name="connsiteX15" fmla="*/ 1477 w 10000"/>
              <a:gd name="connsiteY15" fmla="*/ 8697 h 10000"/>
              <a:gd name="connsiteX16" fmla="*/ 1702 w 10000"/>
              <a:gd name="connsiteY16" fmla="*/ 8923 h 10000"/>
              <a:gd name="connsiteX17" fmla="*/ 1931 w 10000"/>
              <a:gd name="connsiteY17" fmla="*/ 9125 h 10000"/>
              <a:gd name="connsiteX18" fmla="*/ 2165 w 10000"/>
              <a:gd name="connsiteY18" fmla="*/ 9302 h 10000"/>
              <a:gd name="connsiteX19" fmla="*/ 2629 w 10000"/>
              <a:gd name="connsiteY19" fmla="*/ 9582 h 10000"/>
              <a:gd name="connsiteX20" fmla="*/ 3074 w 10000"/>
              <a:gd name="connsiteY20" fmla="*/ 9779 h 10000"/>
              <a:gd name="connsiteX21" fmla="*/ 3480 w 10000"/>
              <a:gd name="connsiteY21" fmla="*/ 9907 h 10000"/>
              <a:gd name="connsiteX22" fmla="*/ 3829 w 10000"/>
              <a:gd name="connsiteY22" fmla="*/ 9975 h 10000"/>
              <a:gd name="connsiteX23" fmla="*/ 4106 w 10000"/>
              <a:gd name="connsiteY23" fmla="*/ 10000 h 10000"/>
              <a:gd name="connsiteX24" fmla="*/ 4288 w 10000"/>
              <a:gd name="connsiteY24" fmla="*/ 9995 h 10000"/>
              <a:gd name="connsiteX25" fmla="*/ 4732 w 10000"/>
              <a:gd name="connsiteY25" fmla="*/ 9956 h 10000"/>
              <a:gd name="connsiteX26" fmla="*/ 5258 w 10000"/>
              <a:gd name="connsiteY26" fmla="*/ 9877 h 10000"/>
              <a:gd name="connsiteX27" fmla="*/ 5550 w 10000"/>
              <a:gd name="connsiteY27" fmla="*/ 9818 h 10000"/>
              <a:gd name="connsiteX28" fmla="*/ 5846 w 10000"/>
              <a:gd name="connsiteY28" fmla="*/ 9744 h 10000"/>
              <a:gd name="connsiteX29" fmla="*/ 6157 w 10000"/>
              <a:gd name="connsiteY29" fmla="*/ 9661 h 10000"/>
              <a:gd name="connsiteX30" fmla="*/ 6472 w 10000"/>
              <a:gd name="connsiteY30" fmla="*/ 9562 h 10000"/>
              <a:gd name="connsiteX31" fmla="*/ 6788 w 10000"/>
              <a:gd name="connsiteY31" fmla="*/ 9444 h 10000"/>
              <a:gd name="connsiteX32" fmla="*/ 7108 w 10000"/>
              <a:gd name="connsiteY32" fmla="*/ 9317 h 10000"/>
              <a:gd name="connsiteX33" fmla="*/ 7424 w 10000"/>
              <a:gd name="connsiteY33" fmla="*/ 9164 h 10000"/>
              <a:gd name="connsiteX34" fmla="*/ 7734 w 10000"/>
              <a:gd name="connsiteY34" fmla="*/ 9002 h 10000"/>
              <a:gd name="connsiteX35" fmla="*/ 8040 w 10000"/>
              <a:gd name="connsiteY35" fmla="*/ 8820 h 10000"/>
              <a:gd name="connsiteX36" fmla="*/ 8332 w 10000"/>
              <a:gd name="connsiteY36" fmla="*/ 8614 h 10000"/>
              <a:gd name="connsiteX37" fmla="*/ 8609 w 10000"/>
              <a:gd name="connsiteY37" fmla="*/ 8392 h 10000"/>
              <a:gd name="connsiteX38" fmla="*/ 8867 w 10000"/>
              <a:gd name="connsiteY38" fmla="*/ 8151 h 10000"/>
              <a:gd name="connsiteX39" fmla="*/ 9111 w 10000"/>
              <a:gd name="connsiteY39" fmla="*/ 7886 h 10000"/>
              <a:gd name="connsiteX40" fmla="*/ 9326 w 10000"/>
              <a:gd name="connsiteY40" fmla="*/ 7601 h 10000"/>
              <a:gd name="connsiteX41" fmla="*/ 9522 w 10000"/>
              <a:gd name="connsiteY41" fmla="*/ 7291 h 10000"/>
              <a:gd name="connsiteX42" fmla="*/ 9685 w 10000"/>
              <a:gd name="connsiteY42" fmla="*/ 6957 h 10000"/>
              <a:gd name="connsiteX43" fmla="*/ 9818 w 10000"/>
              <a:gd name="connsiteY43" fmla="*/ 6603 h 10000"/>
              <a:gd name="connsiteX44" fmla="*/ 9914 w 10000"/>
              <a:gd name="connsiteY44" fmla="*/ 6219 h 10000"/>
              <a:gd name="connsiteX45" fmla="*/ 9976 w 10000"/>
              <a:gd name="connsiteY45" fmla="*/ 5811 h 10000"/>
              <a:gd name="connsiteX46" fmla="*/ 10000 w 10000"/>
              <a:gd name="connsiteY46" fmla="*/ 5379 h 10000"/>
              <a:gd name="connsiteX47" fmla="*/ 9981 w 10000"/>
              <a:gd name="connsiteY47" fmla="*/ 4857 h 10000"/>
              <a:gd name="connsiteX48" fmla="*/ 9924 w 10000"/>
              <a:gd name="connsiteY48" fmla="*/ 4371 h 10000"/>
              <a:gd name="connsiteX49" fmla="*/ 9833 w 10000"/>
              <a:gd name="connsiteY49" fmla="*/ 3918 h 10000"/>
              <a:gd name="connsiteX50" fmla="*/ 9708 w 10000"/>
              <a:gd name="connsiteY50" fmla="*/ 3500 h 10000"/>
              <a:gd name="connsiteX51" fmla="*/ 9555 w 10000"/>
              <a:gd name="connsiteY51" fmla="*/ 3107 h 10000"/>
              <a:gd name="connsiteX52" fmla="*/ 9379 w 10000"/>
              <a:gd name="connsiteY52" fmla="*/ 2743 h 10000"/>
              <a:gd name="connsiteX53" fmla="*/ 9178 w 10000"/>
              <a:gd name="connsiteY53" fmla="*/ 2414 h 10000"/>
              <a:gd name="connsiteX54" fmla="*/ 8958 w 10000"/>
              <a:gd name="connsiteY54" fmla="*/ 2104 h 10000"/>
              <a:gd name="connsiteX55" fmla="*/ 8714 w 10000"/>
              <a:gd name="connsiteY55" fmla="*/ 1824 h 10000"/>
              <a:gd name="connsiteX56" fmla="*/ 8461 w 10000"/>
              <a:gd name="connsiteY56" fmla="*/ 1568 h 10000"/>
              <a:gd name="connsiteX57" fmla="*/ 8193 w 10000"/>
              <a:gd name="connsiteY57" fmla="*/ 1337 h 10000"/>
              <a:gd name="connsiteX58" fmla="*/ 7911 w 10000"/>
              <a:gd name="connsiteY58" fmla="*/ 1131 h 10000"/>
              <a:gd name="connsiteX59" fmla="*/ 7629 w 10000"/>
              <a:gd name="connsiteY59" fmla="*/ 944 h 10000"/>
              <a:gd name="connsiteX60" fmla="*/ 7337 w 10000"/>
              <a:gd name="connsiteY60" fmla="*/ 777 h 10000"/>
              <a:gd name="connsiteX61" fmla="*/ 7046 w 10000"/>
              <a:gd name="connsiteY61" fmla="*/ 634 h 10000"/>
              <a:gd name="connsiteX62" fmla="*/ 6754 w 10000"/>
              <a:gd name="connsiteY62" fmla="*/ 506 h 10000"/>
              <a:gd name="connsiteX63" fmla="*/ 6463 w 10000"/>
              <a:gd name="connsiteY63" fmla="*/ 393 h 10000"/>
              <a:gd name="connsiteX64" fmla="*/ 6181 w 10000"/>
              <a:gd name="connsiteY64" fmla="*/ 300 h 10000"/>
              <a:gd name="connsiteX65" fmla="*/ 5650 w 10000"/>
              <a:gd name="connsiteY65" fmla="*/ 157 h 10000"/>
              <a:gd name="connsiteX66" fmla="*/ 5172 w 10000"/>
              <a:gd name="connsiteY66" fmla="*/ 64 h 10000"/>
              <a:gd name="connsiteX67" fmla="*/ 4771 w 10000"/>
              <a:gd name="connsiteY67" fmla="*/ 15 h 10000"/>
              <a:gd name="connsiteX68" fmla="*/ 4474 w 10000"/>
              <a:gd name="connsiteY68" fmla="*/ 0 h 10000"/>
              <a:gd name="connsiteX0" fmla="*/ 4474 w 10000"/>
              <a:gd name="connsiteY0" fmla="*/ 0 h 10000"/>
              <a:gd name="connsiteX1" fmla="*/ 3776 w 10000"/>
              <a:gd name="connsiteY1" fmla="*/ 64 h 10000"/>
              <a:gd name="connsiteX2" fmla="*/ 2237 w 10000"/>
              <a:gd name="connsiteY2" fmla="*/ 511 h 10000"/>
              <a:gd name="connsiteX3" fmla="*/ 698 w 10000"/>
              <a:gd name="connsiteY3" fmla="*/ 1726 h 10000"/>
              <a:gd name="connsiteX4" fmla="*/ 0 w 10000"/>
              <a:gd name="connsiteY4" fmla="*/ 4090 h 10000"/>
              <a:gd name="connsiteX5" fmla="*/ 14 w 10000"/>
              <a:gd name="connsiteY5" fmla="*/ 4695 h 10000"/>
              <a:gd name="connsiteX6" fmla="*/ 62 w 10000"/>
              <a:gd name="connsiteY6" fmla="*/ 5261 h 10000"/>
              <a:gd name="connsiteX7" fmla="*/ 139 w 10000"/>
              <a:gd name="connsiteY7" fmla="*/ 5787 h 10000"/>
              <a:gd name="connsiteX8" fmla="*/ 239 w 10000"/>
              <a:gd name="connsiteY8" fmla="*/ 6268 h 10000"/>
              <a:gd name="connsiteX9" fmla="*/ 363 w 10000"/>
              <a:gd name="connsiteY9" fmla="*/ 6716 h 10000"/>
              <a:gd name="connsiteX10" fmla="*/ 511 w 10000"/>
              <a:gd name="connsiteY10" fmla="*/ 7129 h 10000"/>
              <a:gd name="connsiteX11" fmla="*/ 674 w 10000"/>
              <a:gd name="connsiteY11" fmla="*/ 7507 h 10000"/>
              <a:gd name="connsiteX12" fmla="*/ 856 w 10000"/>
              <a:gd name="connsiteY12" fmla="*/ 7852 h 10000"/>
              <a:gd name="connsiteX13" fmla="*/ 1052 w 10000"/>
              <a:gd name="connsiteY13" fmla="*/ 8166 h 10000"/>
              <a:gd name="connsiteX14" fmla="*/ 1262 w 10000"/>
              <a:gd name="connsiteY14" fmla="*/ 8446 h 10000"/>
              <a:gd name="connsiteX15" fmla="*/ 1477 w 10000"/>
              <a:gd name="connsiteY15" fmla="*/ 8697 h 10000"/>
              <a:gd name="connsiteX16" fmla="*/ 1702 w 10000"/>
              <a:gd name="connsiteY16" fmla="*/ 8923 h 10000"/>
              <a:gd name="connsiteX17" fmla="*/ 1931 w 10000"/>
              <a:gd name="connsiteY17" fmla="*/ 9125 h 10000"/>
              <a:gd name="connsiteX18" fmla="*/ 2165 w 10000"/>
              <a:gd name="connsiteY18" fmla="*/ 9302 h 10000"/>
              <a:gd name="connsiteX19" fmla="*/ 2629 w 10000"/>
              <a:gd name="connsiteY19" fmla="*/ 9582 h 10000"/>
              <a:gd name="connsiteX20" fmla="*/ 3074 w 10000"/>
              <a:gd name="connsiteY20" fmla="*/ 9779 h 10000"/>
              <a:gd name="connsiteX21" fmla="*/ 3480 w 10000"/>
              <a:gd name="connsiteY21" fmla="*/ 9907 h 10000"/>
              <a:gd name="connsiteX22" fmla="*/ 3829 w 10000"/>
              <a:gd name="connsiteY22" fmla="*/ 9975 h 10000"/>
              <a:gd name="connsiteX23" fmla="*/ 4106 w 10000"/>
              <a:gd name="connsiteY23" fmla="*/ 10000 h 10000"/>
              <a:gd name="connsiteX24" fmla="*/ 4288 w 10000"/>
              <a:gd name="connsiteY24" fmla="*/ 9995 h 10000"/>
              <a:gd name="connsiteX25" fmla="*/ 4732 w 10000"/>
              <a:gd name="connsiteY25" fmla="*/ 9956 h 10000"/>
              <a:gd name="connsiteX26" fmla="*/ 5258 w 10000"/>
              <a:gd name="connsiteY26" fmla="*/ 9877 h 10000"/>
              <a:gd name="connsiteX27" fmla="*/ 5550 w 10000"/>
              <a:gd name="connsiteY27" fmla="*/ 9818 h 10000"/>
              <a:gd name="connsiteX28" fmla="*/ 5846 w 10000"/>
              <a:gd name="connsiteY28" fmla="*/ 9744 h 10000"/>
              <a:gd name="connsiteX29" fmla="*/ 6157 w 10000"/>
              <a:gd name="connsiteY29" fmla="*/ 9661 h 10000"/>
              <a:gd name="connsiteX30" fmla="*/ 6472 w 10000"/>
              <a:gd name="connsiteY30" fmla="*/ 9562 h 10000"/>
              <a:gd name="connsiteX31" fmla="*/ 6788 w 10000"/>
              <a:gd name="connsiteY31" fmla="*/ 9444 h 10000"/>
              <a:gd name="connsiteX32" fmla="*/ 7108 w 10000"/>
              <a:gd name="connsiteY32" fmla="*/ 9317 h 10000"/>
              <a:gd name="connsiteX33" fmla="*/ 7424 w 10000"/>
              <a:gd name="connsiteY33" fmla="*/ 9164 h 10000"/>
              <a:gd name="connsiteX34" fmla="*/ 7734 w 10000"/>
              <a:gd name="connsiteY34" fmla="*/ 9002 h 10000"/>
              <a:gd name="connsiteX35" fmla="*/ 8040 w 10000"/>
              <a:gd name="connsiteY35" fmla="*/ 8820 h 10000"/>
              <a:gd name="connsiteX36" fmla="*/ 8332 w 10000"/>
              <a:gd name="connsiteY36" fmla="*/ 8614 h 10000"/>
              <a:gd name="connsiteX37" fmla="*/ 8609 w 10000"/>
              <a:gd name="connsiteY37" fmla="*/ 8392 h 10000"/>
              <a:gd name="connsiteX38" fmla="*/ 8867 w 10000"/>
              <a:gd name="connsiteY38" fmla="*/ 8151 h 10000"/>
              <a:gd name="connsiteX39" fmla="*/ 9111 w 10000"/>
              <a:gd name="connsiteY39" fmla="*/ 7886 h 10000"/>
              <a:gd name="connsiteX40" fmla="*/ 9326 w 10000"/>
              <a:gd name="connsiteY40" fmla="*/ 7601 h 10000"/>
              <a:gd name="connsiteX41" fmla="*/ 9522 w 10000"/>
              <a:gd name="connsiteY41" fmla="*/ 7291 h 10000"/>
              <a:gd name="connsiteX42" fmla="*/ 9685 w 10000"/>
              <a:gd name="connsiteY42" fmla="*/ 6957 h 10000"/>
              <a:gd name="connsiteX43" fmla="*/ 9818 w 10000"/>
              <a:gd name="connsiteY43" fmla="*/ 6603 h 10000"/>
              <a:gd name="connsiteX44" fmla="*/ 9914 w 10000"/>
              <a:gd name="connsiteY44" fmla="*/ 6219 h 10000"/>
              <a:gd name="connsiteX45" fmla="*/ 9976 w 10000"/>
              <a:gd name="connsiteY45" fmla="*/ 5811 h 10000"/>
              <a:gd name="connsiteX46" fmla="*/ 10000 w 10000"/>
              <a:gd name="connsiteY46" fmla="*/ 5379 h 10000"/>
              <a:gd name="connsiteX47" fmla="*/ 9981 w 10000"/>
              <a:gd name="connsiteY47" fmla="*/ 4857 h 10000"/>
              <a:gd name="connsiteX48" fmla="*/ 9924 w 10000"/>
              <a:gd name="connsiteY48" fmla="*/ 4371 h 10000"/>
              <a:gd name="connsiteX49" fmla="*/ 9833 w 10000"/>
              <a:gd name="connsiteY49" fmla="*/ 3918 h 10000"/>
              <a:gd name="connsiteX50" fmla="*/ 9708 w 10000"/>
              <a:gd name="connsiteY50" fmla="*/ 3500 h 10000"/>
              <a:gd name="connsiteX51" fmla="*/ 9555 w 10000"/>
              <a:gd name="connsiteY51" fmla="*/ 3107 h 10000"/>
              <a:gd name="connsiteX52" fmla="*/ 9379 w 10000"/>
              <a:gd name="connsiteY52" fmla="*/ 2743 h 10000"/>
              <a:gd name="connsiteX53" fmla="*/ 9178 w 10000"/>
              <a:gd name="connsiteY53" fmla="*/ 2414 h 10000"/>
              <a:gd name="connsiteX54" fmla="*/ 8958 w 10000"/>
              <a:gd name="connsiteY54" fmla="*/ 2104 h 10000"/>
              <a:gd name="connsiteX55" fmla="*/ 8714 w 10000"/>
              <a:gd name="connsiteY55" fmla="*/ 1824 h 10000"/>
              <a:gd name="connsiteX56" fmla="*/ 8461 w 10000"/>
              <a:gd name="connsiteY56" fmla="*/ 1568 h 10000"/>
              <a:gd name="connsiteX57" fmla="*/ 8193 w 10000"/>
              <a:gd name="connsiteY57" fmla="*/ 1337 h 10000"/>
              <a:gd name="connsiteX58" fmla="*/ 7911 w 10000"/>
              <a:gd name="connsiteY58" fmla="*/ 1131 h 10000"/>
              <a:gd name="connsiteX59" fmla="*/ 7629 w 10000"/>
              <a:gd name="connsiteY59" fmla="*/ 944 h 10000"/>
              <a:gd name="connsiteX60" fmla="*/ 7337 w 10000"/>
              <a:gd name="connsiteY60" fmla="*/ 777 h 10000"/>
              <a:gd name="connsiteX61" fmla="*/ 7046 w 10000"/>
              <a:gd name="connsiteY61" fmla="*/ 634 h 10000"/>
              <a:gd name="connsiteX62" fmla="*/ 6754 w 10000"/>
              <a:gd name="connsiteY62" fmla="*/ 506 h 10000"/>
              <a:gd name="connsiteX63" fmla="*/ 6463 w 10000"/>
              <a:gd name="connsiteY63" fmla="*/ 393 h 10000"/>
              <a:gd name="connsiteX64" fmla="*/ 6181 w 10000"/>
              <a:gd name="connsiteY64" fmla="*/ 300 h 10000"/>
              <a:gd name="connsiteX65" fmla="*/ 5650 w 10000"/>
              <a:gd name="connsiteY65" fmla="*/ 157 h 10000"/>
              <a:gd name="connsiteX66" fmla="*/ 5172 w 10000"/>
              <a:gd name="connsiteY66" fmla="*/ 64 h 10000"/>
              <a:gd name="connsiteX67" fmla="*/ 4771 w 10000"/>
              <a:gd name="connsiteY67" fmla="*/ 15 h 10000"/>
              <a:gd name="connsiteX68" fmla="*/ 4474 w 10000"/>
              <a:gd name="connsiteY68" fmla="*/ 0 h 10000"/>
              <a:gd name="connsiteX0" fmla="*/ 4474 w 10000"/>
              <a:gd name="connsiteY0" fmla="*/ 0 h 10000"/>
              <a:gd name="connsiteX1" fmla="*/ 3776 w 10000"/>
              <a:gd name="connsiteY1" fmla="*/ 64 h 10000"/>
              <a:gd name="connsiteX2" fmla="*/ 2237 w 10000"/>
              <a:gd name="connsiteY2" fmla="*/ 511 h 10000"/>
              <a:gd name="connsiteX3" fmla="*/ 698 w 10000"/>
              <a:gd name="connsiteY3" fmla="*/ 1726 h 10000"/>
              <a:gd name="connsiteX4" fmla="*/ 0 w 10000"/>
              <a:gd name="connsiteY4" fmla="*/ 4090 h 10000"/>
              <a:gd name="connsiteX5" fmla="*/ 14 w 10000"/>
              <a:gd name="connsiteY5" fmla="*/ 4695 h 10000"/>
              <a:gd name="connsiteX6" fmla="*/ 62 w 10000"/>
              <a:gd name="connsiteY6" fmla="*/ 5261 h 10000"/>
              <a:gd name="connsiteX7" fmla="*/ 139 w 10000"/>
              <a:gd name="connsiteY7" fmla="*/ 5787 h 10000"/>
              <a:gd name="connsiteX8" fmla="*/ 239 w 10000"/>
              <a:gd name="connsiteY8" fmla="*/ 6268 h 10000"/>
              <a:gd name="connsiteX9" fmla="*/ 363 w 10000"/>
              <a:gd name="connsiteY9" fmla="*/ 6716 h 10000"/>
              <a:gd name="connsiteX10" fmla="*/ 511 w 10000"/>
              <a:gd name="connsiteY10" fmla="*/ 7129 h 10000"/>
              <a:gd name="connsiteX11" fmla="*/ 674 w 10000"/>
              <a:gd name="connsiteY11" fmla="*/ 7507 h 10000"/>
              <a:gd name="connsiteX12" fmla="*/ 856 w 10000"/>
              <a:gd name="connsiteY12" fmla="*/ 7852 h 10000"/>
              <a:gd name="connsiteX13" fmla="*/ 1052 w 10000"/>
              <a:gd name="connsiteY13" fmla="*/ 8166 h 10000"/>
              <a:gd name="connsiteX14" fmla="*/ 1262 w 10000"/>
              <a:gd name="connsiteY14" fmla="*/ 8446 h 10000"/>
              <a:gd name="connsiteX15" fmla="*/ 1477 w 10000"/>
              <a:gd name="connsiteY15" fmla="*/ 8697 h 10000"/>
              <a:gd name="connsiteX16" fmla="*/ 1702 w 10000"/>
              <a:gd name="connsiteY16" fmla="*/ 8923 h 10000"/>
              <a:gd name="connsiteX17" fmla="*/ 1931 w 10000"/>
              <a:gd name="connsiteY17" fmla="*/ 9125 h 10000"/>
              <a:gd name="connsiteX18" fmla="*/ 2165 w 10000"/>
              <a:gd name="connsiteY18" fmla="*/ 9302 h 10000"/>
              <a:gd name="connsiteX19" fmla="*/ 2629 w 10000"/>
              <a:gd name="connsiteY19" fmla="*/ 9582 h 10000"/>
              <a:gd name="connsiteX20" fmla="*/ 3074 w 10000"/>
              <a:gd name="connsiteY20" fmla="*/ 9779 h 10000"/>
              <a:gd name="connsiteX21" fmla="*/ 3480 w 10000"/>
              <a:gd name="connsiteY21" fmla="*/ 9907 h 10000"/>
              <a:gd name="connsiteX22" fmla="*/ 3829 w 10000"/>
              <a:gd name="connsiteY22" fmla="*/ 9975 h 10000"/>
              <a:gd name="connsiteX23" fmla="*/ 4106 w 10000"/>
              <a:gd name="connsiteY23" fmla="*/ 10000 h 10000"/>
              <a:gd name="connsiteX24" fmla="*/ 4288 w 10000"/>
              <a:gd name="connsiteY24" fmla="*/ 9995 h 10000"/>
              <a:gd name="connsiteX25" fmla="*/ 4732 w 10000"/>
              <a:gd name="connsiteY25" fmla="*/ 9956 h 10000"/>
              <a:gd name="connsiteX26" fmla="*/ 5258 w 10000"/>
              <a:gd name="connsiteY26" fmla="*/ 9877 h 10000"/>
              <a:gd name="connsiteX27" fmla="*/ 5550 w 10000"/>
              <a:gd name="connsiteY27" fmla="*/ 9818 h 10000"/>
              <a:gd name="connsiteX28" fmla="*/ 5846 w 10000"/>
              <a:gd name="connsiteY28" fmla="*/ 9744 h 10000"/>
              <a:gd name="connsiteX29" fmla="*/ 6157 w 10000"/>
              <a:gd name="connsiteY29" fmla="*/ 9661 h 10000"/>
              <a:gd name="connsiteX30" fmla="*/ 6472 w 10000"/>
              <a:gd name="connsiteY30" fmla="*/ 9562 h 10000"/>
              <a:gd name="connsiteX31" fmla="*/ 6788 w 10000"/>
              <a:gd name="connsiteY31" fmla="*/ 9444 h 10000"/>
              <a:gd name="connsiteX32" fmla="*/ 7108 w 10000"/>
              <a:gd name="connsiteY32" fmla="*/ 9317 h 10000"/>
              <a:gd name="connsiteX33" fmla="*/ 7424 w 10000"/>
              <a:gd name="connsiteY33" fmla="*/ 9164 h 10000"/>
              <a:gd name="connsiteX34" fmla="*/ 7734 w 10000"/>
              <a:gd name="connsiteY34" fmla="*/ 9002 h 10000"/>
              <a:gd name="connsiteX35" fmla="*/ 8040 w 10000"/>
              <a:gd name="connsiteY35" fmla="*/ 8820 h 10000"/>
              <a:gd name="connsiteX36" fmla="*/ 8332 w 10000"/>
              <a:gd name="connsiteY36" fmla="*/ 8614 h 10000"/>
              <a:gd name="connsiteX37" fmla="*/ 8609 w 10000"/>
              <a:gd name="connsiteY37" fmla="*/ 8392 h 10000"/>
              <a:gd name="connsiteX38" fmla="*/ 8867 w 10000"/>
              <a:gd name="connsiteY38" fmla="*/ 8151 h 10000"/>
              <a:gd name="connsiteX39" fmla="*/ 9111 w 10000"/>
              <a:gd name="connsiteY39" fmla="*/ 7886 h 10000"/>
              <a:gd name="connsiteX40" fmla="*/ 9326 w 10000"/>
              <a:gd name="connsiteY40" fmla="*/ 7601 h 10000"/>
              <a:gd name="connsiteX41" fmla="*/ 9522 w 10000"/>
              <a:gd name="connsiteY41" fmla="*/ 7291 h 10000"/>
              <a:gd name="connsiteX42" fmla="*/ 9685 w 10000"/>
              <a:gd name="connsiteY42" fmla="*/ 6957 h 10000"/>
              <a:gd name="connsiteX43" fmla="*/ 9818 w 10000"/>
              <a:gd name="connsiteY43" fmla="*/ 6603 h 10000"/>
              <a:gd name="connsiteX44" fmla="*/ 9914 w 10000"/>
              <a:gd name="connsiteY44" fmla="*/ 6219 h 10000"/>
              <a:gd name="connsiteX45" fmla="*/ 9976 w 10000"/>
              <a:gd name="connsiteY45" fmla="*/ 5811 h 10000"/>
              <a:gd name="connsiteX46" fmla="*/ 10000 w 10000"/>
              <a:gd name="connsiteY46" fmla="*/ 5379 h 10000"/>
              <a:gd name="connsiteX47" fmla="*/ 9981 w 10000"/>
              <a:gd name="connsiteY47" fmla="*/ 4857 h 10000"/>
              <a:gd name="connsiteX48" fmla="*/ 9924 w 10000"/>
              <a:gd name="connsiteY48" fmla="*/ 4371 h 10000"/>
              <a:gd name="connsiteX49" fmla="*/ 9833 w 10000"/>
              <a:gd name="connsiteY49" fmla="*/ 3918 h 10000"/>
              <a:gd name="connsiteX50" fmla="*/ 9708 w 10000"/>
              <a:gd name="connsiteY50" fmla="*/ 3500 h 10000"/>
              <a:gd name="connsiteX51" fmla="*/ 9555 w 10000"/>
              <a:gd name="connsiteY51" fmla="*/ 3107 h 10000"/>
              <a:gd name="connsiteX52" fmla="*/ 9379 w 10000"/>
              <a:gd name="connsiteY52" fmla="*/ 2743 h 10000"/>
              <a:gd name="connsiteX53" fmla="*/ 9178 w 10000"/>
              <a:gd name="connsiteY53" fmla="*/ 2414 h 10000"/>
              <a:gd name="connsiteX54" fmla="*/ 8958 w 10000"/>
              <a:gd name="connsiteY54" fmla="*/ 2104 h 10000"/>
              <a:gd name="connsiteX55" fmla="*/ 8714 w 10000"/>
              <a:gd name="connsiteY55" fmla="*/ 1824 h 10000"/>
              <a:gd name="connsiteX56" fmla="*/ 8461 w 10000"/>
              <a:gd name="connsiteY56" fmla="*/ 1568 h 10000"/>
              <a:gd name="connsiteX57" fmla="*/ 8193 w 10000"/>
              <a:gd name="connsiteY57" fmla="*/ 1337 h 10000"/>
              <a:gd name="connsiteX58" fmla="*/ 7911 w 10000"/>
              <a:gd name="connsiteY58" fmla="*/ 1131 h 10000"/>
              <a:gd name="connsiteX59" fmla="*/ 7629 w 10000"/>
              <a:gd name="connsiteY59" fmla="*/ 944 h 10000"/>
              <a:gd name="connsiteX60" fmla="*/ 7337 w 10000"/>
              <a:gd name="connsiteY60" fmla="*/ 777 h 10000"/>
              <a:gd name="connsiteX61" fmla="*/ 7046 w 10000"/>
              <a:gd name="connsiteY61" fmla="*/ 634 h 10000"/>
              <a:gd name="connsiteX62" fmla="*/ 6754 w 10000"/>
              <a:gd name="connsiteY62" fmla="*/ 506 h 10000"/>
              <a:gd name="connsiteX63" fmla="*/ 6463 w 10000"/>
              <a:gd name="connsiteY63" fmla="*/ 393 h 10000"/>
              <a:gd name="connsiteX64" fmla="*/ 6181 w 10000"/>
              <a:gd name="connsiteY64" fmla="*/ 300 h 10000"/>
              <a:gd name="connsiteX65" fmla="*/ 5650 w 10000"/>
              <a:gd name="connsiteY65" fmla="*/ 157 h 10000"/>
              <a:gd name="connsiteX66" fmla="*/ 5172 w 10000"/>
              <a:gd name="connsiteY66" fmla="*/ 64 h 10000"/>
              <a:gd name="connsiteX67" fmla="*/ 4771 w 10000"/>
              <a:gd name="connsiteY67" fmla="*/ 15 h 10000"/>
              <a:gd name="connsiteX68" fmla="*/ 4474 w 10000"/>
              <a:gd name="connsiteY68"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000" h="10000">
                <a:moveTo>
                  <a:pt x="4474" y="0"/>
                </a:moveTo>
                <a:lnTo>
                  <a:pt x="3776" y="64"/>
                </a:lnTo>
                <a:cubicBezTo>
                  <a:pt x="3151" y="184"/>
                  <a:pt x="2946" y="132"/>
                  <a:pt x="2237" y="511"/>
                </a:cubicBezTo>
                <a:cubicBezTo>
                  <a:pt x="1444" y="916"/>
                  <a:pt x="1323" y="975"/>
                  <a:pt x="698" y="1726"/>
                </a:cubicBezTo>
                <a:cubicBezTo>
                  <a:pt x="73" y="3033"/>
                  <a:pt x="233" y="3302"/>
                  <a:pt x="0" y="4090"/>
                </a:cubicBezTo>
                <a:cubicBezTo>
                  <a:pt x="5" y="4292"/>
                  <a:pt x="9" y="4493"/>
                  <a:pt x="14" y="4695"/>
                </a:cubicBezTo>
                <a:cubicBezTo>
                  <a:pt x="30" y="4884"/>
                  <a:pt x="46" y="5072"/>
                  <a:pt x="62" y="5261"/>
                </a:cubicBezTo>
                <a:cubicBezTo>
                  <a:pt x="88" y="5436"/>
                  <a:pt x="113" y="5612"/>
                  <a:pt x="139" y="5787"/>
                </a:cubicBezTo>
                <a:cubicBezTo>
                  <a:pt x="172" y="5947"/>
                  <a:pt x="206" y="6108"/>
                  <a:pt x="239" y="6268"/>
                </a:cubicBezTo>
                <a:cubicBezTo>
                  <a:pt x="280" y="6417"/>
                  <a:pt x="322" y="6567"/>
                  <a:pt x="363" y="6716"/>
                </a:cubicBezTo>
                <a:cubicBezTo>
                  <a:pt x="412" y="6854"/>
                  <a:pt x="462" y="6991"/>
                  <a:pt x="511" y="7129"/>
                </a:cubicBezTo>
                <a:cubicBezTo>
                  <a:pt x="565" y="7255"/>
                  <a:pt x="620" y="7381"/>
                  <a:pt x="674" y="7507"/>
                </a:cubicBezTo>
                <a:cubicBezTo>
                  <a:pt x="735" y="7622"/>
                  <a:pt x="795" y="7737"/>
                  <a:pt x="856" y="7852"/>
                </a:cubicBezTo>
                <a:cubicBezTo>
                  <a:pt x="921" y="7957"/>
                  <a:pt x="987" y="8061"/>
                  <a:pt x="1052" y="8166"/>
                </a:cubicBezTo>
                <a:lnTo>
                  <a:pt x="1262" y="8446"/>
                </a:lnTo>
                <a:lnTo>
                  <a:pt x="1477" y="8697"/>
                </a:lnTo>
                <a:lnTo>
                  <a:pt x="1702" y="8923"/>
                </a:lnTo>
                <a:lnTo>
                  <a:pt x="1931" y="9125"/>
                </a:lnTo>
                <a:lnTo>
                  <a:pt x="2165" y="9302"/>
                </a:lnTo>
                <a:lnTo>
                  <a:pt x="2629" y="9582"/>
                </a:lnTo>
                <a:lnTo>
                  <a:pt x="3074" y="9779"/>
                </a:lnTo>
                <a:lnTo>
                  <a:pt x="3480" y="9907"/>
                </a:lnTo>
                <a:lnTo>
                  <a:pt x="3829" y="9975"/>
                </a:lnTo>
                <a:lnTo>
                  <a:pt x="4106" y="10000"/>
                </a:lnTo>
                <a:lnTo>
                  <a:pt x="4288" y="9995"/>
                </a:lnTo>
                <a:lnTo>
                  <a:pt x="4732" y="9956"/>
                </a:lnTo>
                <a:lnTo>
                  <a:pt x="5258" y="9877"/>
                </a:lnTo>
                <a:lnTo>
                  <a:pt x="5550" y="9818"/>
                </a:lnTo>
                <a:lnTo>
                  <a:pt x="5846" y="9744"/>
                </a:lnTo>
                <a:lnTo>
                  <a:pt x="6157" y="9661"/>
                </a:lnTo>
                <a:lnTo>
                  <a:pt x="6472" y="9562"/>
                </a:lnTo>
                <a:lnTo>
                  <a:pt x="6788" y="9444"/>
                </a:lnTo>
                <a:lnTo>
                  <a:pt x="7108" y="9317"/>
                </a:lnTo>
                <a:lnTo>
                  <a:pt x="7424" y="9164"/>
                </a:lnTo>
                <a:lnTo>
                  <a:pt x="7734" y="9002"/>
                </a:lnTo>
                <a:lnTo>
                  <a:pt x="8040" y="8820"/>
                </a:lnTo>
                <a:lnTo>
                  <a:pt x="8332" y="8614"/>
                </a:lnTo>
                <a:lnTo>
                  <a:pt x="8609" y="8392"/>
                </a:lnTo>
                <a:lnTo>
                  <a:pt x="8867" y="8151"/>
                </a:lnTo>
                <a:lnTo>
                  <a:pt x="9111" y="7886"/>
                </a:lnTo>
                <a:lnTo>
                  <a:pt x="9326" y="7601"/>
                </a:lnTo>
                <a:lnTo>
                  <a:pt x="9522" y="7291"/>
                </a:lnTo>
                <a:lnTo>
                  <a:pt x="9685" y="6957"/>
                </a:lnTo>
                <a:cubicBezTo>
                  <a:pt x="9729" y="6839"/>
                  <a:pt x="9774" y="6721"/>
                  <a:pt x="9818" y="6603"/>
                </a:cubicBezTo>
                <a:lnTo>
                  <a:pt x="9914" y="6219"/>
                </a:lnTo>
                <a:cubicBezTo>
                  <a:pt x="9935" y="6083"/>
                  <a:pt x="9955" y="5947"/>
                  <a:pt x="9976" y="5811"/>
                </a:cubicBezTo>
                <a:lnTo>
                  <a:pt x="10000" y="5379"/>
                </a:lnTo>
                <a:cubicBezTo>
                  <a:pt x="9994" y="5205"/>
                  <a:pt x="9987" y="5031"/>
                  <a:pt x="9981" y="4857"/>
                </a:cubicBezTo>
                <a:lnTo>
                  <a:pt x="9924" y="4371"/>
                </a:lnTo>
                <a:cubicBezTo>
                  <a:pt x="9894" y="4220"/>
                  <a:pt x="9863" y="4069"/>
                  <a:pt x="9833" y="3918"/>
                </a:cubicBezTo>
                <a:cubicBezTo>
                  <a:pt x="9791" y="3779"/>
                  <a:pt x="9750" y="3639"/>
                  <a:pt x="9708" y="3500"/>
                </a:cubicBezTo>
                <a:lnTo>
                  <a:pt x="9555" y="3107"/>
                </a:lnTo>
                <a:cubicBezTo>
                  <a:pt x="9496" y="2986"/>
                  <a:pt x="9438" y="2864"/>
                  <a:pt x="9379" y="2743"/>
                </a:cubicBezTo>
                <a:lnTo>
                  <a:pt x="9178" y="2414"/>
                </a:lnTo>
                <a:lnTo>
                  <a:pt x="8958" y="2104"/>
                </a:lnTo>
                <a:lnTo>
                  <a:pt x="8714" y="1824"/>
                </a:lnTo>
                <a:lnTo>
                  <a:pt x="8461" y="1568"/>
                </a:lnTo>
                <a:lnTo>
                  <a:pt x="8193" y="1337"/>
                </a:lnTo>
                <a:lnTo>
                  <a:pt x="7911" y="1131"/>
                </a:lnTo>
                <a:lnTo>
                  <a:pt x="7629" y="944"/>
                </a:lnTo>
                <a:lnTo>
                  <a:pt x="7337" y="777"/>
                </a:lnTo>
                <a:lnTo>
                  <a:pt x="7046" y="634"/>
                </a:lnTo>
                <a:lnTo>
                  <a:pt x="6754" y="506"/>
                </a:lnTo>
                <a:lnTo>
                  <a:pt x="6463" y="393"/>
                </a:lnTo>
                <a:lnTo>
                  <a:pt x="6181" y="300"/>
                </a:lnTo>
                <a:lnTo>
                  <a:pt x="5650" y="157"/>
                </a:lnTo>
                <a:lnTo>
                  <a:pt x="5172" y="64"/>
                </a:lnTo>
                <a:lnTo>
                  <a:pt x="4771" y="15"/>
                </a:lnTo>
                <a:lnTo>
                  <a:pt x="4474" y="0"/>
                </a:lnTo>
                <a:close/>
              </a:path>
            </a:pathLst>
          </a:custGeom>
          <a:solidFill>
            <a:srgbClr val="99CF70"/>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17" name="Rectangle 16">
            <a:hlinkClick r:id="rId3"/>
          </p:cNvPr>
          <p:cNvSpPr/>
          <p:nvPr/>
        </p:nvSpPr>
        <p:spPr>
          <a:xfrm>
            <a:off x="4638979" y="5238837"/>
            <a:ext cx="2700365" cy="615553"/>
          </a:xfrm>
          <a:prstGeom prst="rect">
            <a:avLst/>
          </a:prstGeom>
        </p:spPr>
        <p:txBody>
          <a:bodyPr wrap="square" lIns="0" tIns="0" rIns="0" bIns="0">
            <a:spAutoFit/>
          </a:bodyPr>
          <a:lstStyle/>
          <a:p>
            <a:pPr algn="ctr" defTabSz="1219170">
              <a:buClr>
                <a:srgbClr val="7F3F98"/>
              </a:buClr>
              <a:buSzPts val="900"/>
              <a:defRPr/>
            </a:pPr>
            <a:r>
              <a:rPr lang="fr-FR" sz="2000" b="1" dirty="0" smtClean="0">
                <a:solidFill>
                  <a:srgbClr val="3CBCD7"/>
                </a:solidFill>
                <a:latin typeface="Calibri" panose="020F0502020204030204" pitchFamily="34" charset="0"/>
                <a:ea typeface="Wigrum" panose="02000000000000000000" pitchFamily="50" charset="0"/>
                <a:cs typeface="Wigrum" panose="02000000000000000000" pitchFamily="50" charset="0"/>
              </a:rPr>
              <a:t>SERVICES </a:t>
            </a:r>
          </a:p>
          <a:p>
            <a:pPr algn="ctr" defTabSz="1219170">
              <a:buClr>
                <a:srgbClr val="7F3F98"/>
              </a:buClr>
              <a:buSzPts val="900"/>
              <a:defRPr/>
            </a:pPr>
            <a:r>
              <a:rPr lang="fr-FR" sz="2000" b="1" dirty="0" smtClean="0">
                <a:solidFill>
                  <a:srgbClr val="3CBCD7"/>
                </a:solidFill>
                <a:latin typeface="Calibri" panose="020F0502020204030204" pitchFamily="34" charset="0"/>
                <a:ea typeface="Wigrum" panose="02000000000000000000" pitchFamily="50" charset="0"/>
                <a:cs typeface="Wigrum" panose="02000000000000000000" pitchFamily="50" charset="0"/>
              </a:rPr>
              <a:t>ET BIENS MÉDICAUX</a:t>
            </a:r>
            <a:endParaRPr lang="fr-FR" sz="2000" b="1" dirty="0">
              <a:solidFill>
                <a:srgbClr val="3CBCD7"/>
              </a:solidFill>
              <a:latin typeface="Calibri" panose="020F0502020204030204" pitchFamily="34" charset="0"/>
              <a:ea typeface="Wigrum" panose="02000000000000000000" pitchFamily="50" charset="0"/>
              <a:cs typeface="Wigrum" panose="02000000000000000000" pitchFamily="50" charset="0"/>
            </a:endParaRPr>
          </a:p>
        </p:txBody>
      </p:sp>
      <p:sp>
        <p:nvSpPr>
          <p:cNvPr id="18" name="Rectangle 17">
            <a:hlinkClick r:id="rId4"/>
          </p:cNvPr>
          <p:cNvSpPr/>
          <p:nvPr/>
        </p:nvSpPr>
        <p:spPr>
          <a:xfrm>
            <a:off x="1226109" y="5238837"/>
            <a:ext cx="2334040" cy="615553"/>
          </a:xfrm>
          <a:prstGeom prst="rect">
            <a:avLst/>
          </a:prstGeom>
        </p:spPr>
        <p:txBody>
          <a:bodyPr wrap="square" lIns="0" tIns="0" rIns="0" bIns="0">
            <a:spAutoFit/>
          </a:bodyPr>
          <a:lstStyle/>
          <a:p>
            <a:pPr algn="ctr" defTabSz="1219170">
              <a:spcBef>
                <a:spcPts val="7"/>
              </a:spcBef>
              <a:buClr>
                <a:srgbClr val="7F3F98"/>
              </a:buClr>
              <a:buSzPts val="900"/>
              <a:defRPr/>
            </a:pPr>
            <a:r>
              <a:rPr lang="fr-FR" sz="2000" b="1" dirty="0" smtClean="0">
                <a:solidFill>
                  <a:srgbClr val="FAB114"/>
                </a:solidFill>
                <a:latin typeface="Calibri" panose="020F0502020204030204" pitchFamily="34" charset="0"/>
                <a:ea typeface="Wigrum" panose="02000000000000000000" pitchFamily="50" charset="0"/>
                <a:cs typeface="Wigrum" panose="02000000000000000000" pitchFamily="50" charset="0"/>
              </a:rPr>
              <a:t>ACCOMPAGNEMENT </a:t>
            </a:r>
          </a:p>
          <a:p>
            <a:pPr algn="ctr" defTabSz="1219170">
              <a:spcBef>
                <a:spcPts val="7"/>
              </a:spcBef>
              <a:buClr>
                <a:srgbClr val="7F3F98"/>
              </a:buClr>
              <a:buSzPts val="900"/>
              <a:defRPr/>
            </a:pPr>
            <a:r>
              <a:rPr lang="fr-FR" sz="2000" b="1" dirty="0" smtClean="0">
                <a:solidFill>
                  <a:srgbClr val="FAB114"/>
                </a:solidFill>
                <a:latin typeface="Calibri" panose="020F0502020204030204" pitchFamily="34" charset="0"/>
                <a:ea typeface="Wigrum" panose="02000000000000000000" pitchFamily="50" charset="0"/>
                <a:cs typeface="Wigrum" panose="02000000000000000000" pitchFamily="50" charset="0"/>
              </a:rPr>
              <a:t>ET SOINS</a:t>
            </a:r>
          </a:p>
        </p:txBody>
      </p:sp>
      <p:sp>
        <p:nvSpPr>
          <p:cNvPr id="19" name="Rectangle 18">
            <a:hlinkClick r:id="rId5"/>
          </p:cNvPr>
          <p:cNvSpPr/>
          <p:nvPr/>
        </p:nvSpPr>
        <p:spPr>
          <a:xfrm>
            <a:off x="8567486" y="5238837"/>
            <a:ext cx="2521430" cy="615553"/>
          </a:xfrm>
          <a:prstGeom prst="rect">
            <a:avLst/>
          </a:prstGeom>
        </p:spPr>
        <p:txBody>
          <a:bodyPr wrap="square" lIns="0" tIns="0" rIns="0" bIns="0">
            <a:spAutoFit/>
          </a:bodyPr>
          <a:lstStyle/>
          <a:p>
            <a:pPr algn="ctr" defTabSz="1219170">
              <a:defRPr/>
            </a:pPr>
            <a:r>
              <a:rPr lang="fr-FR" sz="2000" b="1" dirty="0" smtClean="0">
                <a:solidFill>
                  <a:srgbClr val="99CF70"/>
                </a:solidFill>
                <a:latin typeface="Calibri" panose="020F0502020204030204" pitchFamily="34" charset="0"/>
                <a:ea typeface="Wigrum" panose="02000000000000000000" pitchFamily="50" charset="0"/>
                <a:cs typeface="Wigrum" panose="02000000000000000000" pitchFamily="50" charset="0"/>
              </a:rPr>
              <a:t>PERSONNES</a:t>
            </a:r>
          </a:p>
          <a:p>
            <a:pPr algn="ctr" defTabSz="1219170">
              <a:defRPr/>
            </a:pPr>
            <a:r>
              <a:rPr lang="fr-FR" sz="2000" b="1" dirty="0" smtClean="0">
                <a:solidFill>
                  <a:srgbClr val="99CF70"/>
                </a:solidFill>
                <a:latin typeface="Calibri" panose="020F0502020204030204" pitchFamily="34" charset="0"/>
                <a:ea typeface="Wigrum" panose="02000000000000000000" pitchFamily="50" charset="0"/>
                <a:cs typeface="Wigrum" panose="02000000000000000000" pitchFamily="50" charset="0"/>
              </a:rPr>
              <a:t>ÂGÉES</a:t>
            </a:r>
            <a:endParaRPr lang="fr-FR" sz="2000" b="1" dirty="0">
              <a:solidFill>
                <a:srgbClr val="99CF70"/>
              </a:solidFill>
              <a:latin typeface="Calibri" panose="020F0502020204030204" pitchFamily="34" charset="0"/>
              <a:ea typeface="Wigrum" panose="02000000000000000000" pitchFamily="50" charset="0"/>
              <a:cs typeface="Wigrum" panose="02000000000000000000" pitchFamily="50" charset="0"/>
            </a:endParaRPr>
          </a:p>
        </p:txBody>
      </p:sp>
      <p:sp>
        <p:nvSpPr>
          <p:cNvPr id="14"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13</a:t>
            </a:fld>
            <a:endParaRPr lang="fr-FR" sz="1050" dirty="0">
              <a:solidFill>
                <a:schemeClr val="bg1"/>
              </a:solidFill>
            </a:endParaRPr>
          </a:p>
        </p:txBody>
      </p:sp>
      <p:sp>
        <p:nvSpPr>
          <p:cNvPr id="22" name="docshape69">
            <a:extLst>
              <a:ext uri="{FF2B5EF4-FFF2-40B4-BE49-F238E27FC236}">
                <a16:creationId xmlns:a16="http://schemas.microsoft.com/office/drawing/2014/main" id="{8EC3A45A-FF6E-43B7-93C7-3B86B6EE5BF8}"/>
              </a:ext>
            </a:extLst>
          </p:cNvPr>
          <p:cNvSpPr>
            <a:spLocks/>
          </p:cNvSpPr>
          <p:nvPr/>
        </p:nvSpPr>
        <p:spPr bwMode="auto">
          <a:xfrm rot="13532570">
            <a:off x="4897060" y="2933416"/>
            <a:ext cx="2109173" cy="2023775"/>
          </a:xfrm>
          <a:custGeom>
            <a:avLst/>
            <a:gdLst>
              <a:gd name="T0" fmla="+- 0 11770 10693"/>
              <a:gd name="T1" fmla="*/ T0 w 2101"/>
              <a:gd name="T2" fmla="+- 0 2668 2665"/>
              <a:gd name="T3" fmla="*/ 2668 h 2017"/>
              <a:gd name="T4" fmla="+- 0 11607 10693"/>
              <a:gd name="T5" fmla="*/ T4 w 2101"/>
              <a:gd name="T6" fmla="+- 0 2690 2665"/>
              <a:gd name="T7" fmla="*/ 2690 h 2017"/>
              <a:gd name="T8" fmla="+- 0 11455 10693"/>
              <a:gd name="T9" fmla="*/ T8 w 2101"/>
              <a:gd name="T10" fmla="+- 0 2733 2665"/>
              <a:gd name="T11" fmla="*/ 2733 h 2017"/>
              <a:gd name="T12" fmla="+- 0 11314 10693"/>
              <a:gd name="T13" fmla="*/ T12 w 2101"/>
              <a:gd name="T14" fmla="+- 0 2793 2665"/>
              <a:gd name="T15" fmla="*/ 2793 h 2017"/>
              <a:gd name="T16" fmla="+- 0 11184 10693"/>
              <a:gd name="T17" fmla="*/ T16 w 2101"/>
              <a:gd name="T18" fmla="+- 0 2868 2665"/>
              <a:gd name="T19" fmla="*/ 2868 h 2017"/>
              <a:gd name="T20" fmla="+- 0 11068 10693"/>
              <a:gd name="T21" fmla="*/ T20 w 2101"/>
              <a:gd name="T22" fmla="+- 0 2957 2665"/>
              <a:gd name="T23" fmla="*/ 2957 h 2017"/>
              <a:gd name="T24" fmla="+- 0 10966 10693"/>
              <a:gd name="T25" fmla="*/ T24 w 2101"/>
              <a:gd name="T26" fmla="+- 0 3057 2665"/>
              <a:gd name="T27" fmla="*/ 3057 h 2017"/>
              <a:gd name="T28" fmla="+- 0 10879 10693"/>
              <a:gd name="T29" fmla="*/ T28 w 2101"/>
              <a:gd name="T30" fmla="+- 0 3166 2665"/>
              <a:gd name="T31" fmla="*/ 3166 h 2017"/>
              <a:gd name="T32" fmla="+- 0 10807 10693"/>
              <a:gd name="T33" fmla="*/ T32 w 2101"/>
              <a:gd name="T34" fmla="+- 0 3282 2665"/>
              <a:gd name="T35" fmla="*/ 3282 h 2017"/>
              <a:gd name="T36" fmla="+- 0 10752 10693"/>
              <a:gd name="T37" fmla="*/ T36 w 2101"/>
              <a:gd name="T38" fmla="+- 0 3401 2665"/>
              <a:gd name="T39" fmla="*/ 3401 h 2017"/>
              <a:gd name="T40" fmla="+- 0 10714 10693"/>
              <a:gd name="T41" fmla="*/ T40 w 2101"/>
              <a:gd name="T42" fmla="+- 0 3523 2665"/>
              <a:gd name="T43" fmla="*/ 3523 h 2017"/>
              <a:gd name="T44" fmla="+- 0 10695 10693"/>
              <a:gd name="T45" fmla="*/ T44 w 2101"/>
              <a:gd name="T46" fmla="+- 0 3645 2665"/>
              <a:gd name="T47" fmla="*/ 3645 h 2017"/>
              <a:gd name="T48" fmla="+- 0 10695 10693"/>
              <a:gd name="T49" fmla="*/ T48 w 2101"/>
              <a:gd name="T50" fmla="+- 0 3765 2665"/>
              <a:gd name="T51" fmla="*/ 3765 h 2017"/>
              <a:gd name="T52" fmla="+- 0 10724 10693"/>
              <a:gd name="T53" fmla="*/ T52 w 2101"/>
              <a:gd name="T54" fmla="+- 0 3943 2665"/>
              <a:gd name="T55" fmla="*/ 3943 h 2017"/>
              <a:gd name="T56" fmla="+- 0 10762 10693"/>
              <a:gd name="T57" fmla="*/ T56 w 2101"/>
              <a:gd name="T58" fmla="+- 0 4059 2665"/>
              <a:gd name="T59" fmla="*/ 4059 h 2017"/>
              <a:gd name="T60" fmla="+- 0 10817 10693"/>
              <a:gd name="T61" fmla="*/ T60 w 2101"/>
              <a:gd name="T62" fmla="+- 0 4170 2665"/>
              <a:gd name="T63" fmla="*/ 4170 h 2017"/>
              <a:gd name="T64" fmla="+- 0 10888 10693"/>
              <a:gd name="T65" fmla="*/ T64 w 2101"/>
              <a:gd name="T66" fmla="+- 0 4275 2665"/>
              <a:gd name="T67" fmla="*/ 4275 h 2017"/>
              <a:gd name="T68" fmla="+- 0 10975 10693"/>
              <a:gd name="T69" fmla="*/ T68 w 2101"/>
              <a:gd name="T70" fmla="+- 0 4372 2665"/>
              <a:gd name="T71" fmla="*/ 4372 h 2017"/>
              <a:gd name="T72" fmla="+- 0 11079 10693"/>
              <a:gd name="T73" fmla="*/ T72 w 2101"/>
              <a:gd name="T74" fmla="+- 0 4459 2665"/>
              <a:gd name="T75" fmla="*/ 4459 h 2017"/>
              <a:gd name="T76" fmla="+- 0 11200 10693"/>
              <a:gd name="T77" fmla="*/ T76 w 2101"/>
              <a:gd name="T78" fmla="+- 0 4535 2665"/>
              <a:gd name="T79" fmla="*/ 4535 h 2017"/>
              <a:gd name="T80" fmla="+- 0 11337 10693"/>
              <a:gd name="T81" fmla="*/ T80 w 2101"/>
              <a:gd name="T82" fmla="+- 0 4596 2665"/>
              <a:gd name="T83" fmla="*/ 4596 h 2017"/>
              <a:gd name="T84" fmla="+- 0 11492 10693"/>
              <a:gd name="T85" fmla="*/ T84 w 2101"/>
              <a:gd name="T86" fmla="+- 0 4643 2665"/>
              <a:gd name="T87" fmla="*/ 4643 h 2017"/>
              <a:gd name="T88" fmla="+- 0 11665 10693"/>
              <a:gd name="T89" fmla="*/ T88 w 2101"/>
              <a:gd name="T90" fmla="+- 0 4672 2665"/>
              <a:gd name="T91" fmla="*/ 4672 h 2017"/>
              <a:gd name="T92" fmla="+- 0 11855 10693"/>
              <a:gd name="T93" fmla="*/ T92 w 2101"/>
              <a:gd name="T94" fmla="+- 0 4682 2665"/>
              <a:gd name="T95" fmla="*/ 4682 h 2017"/>
              <a:gd name="T96" fmla="+- 0 12034 10693"/>
              <a:gd name="T97" fmla="*/ T96 w 2101"/>
              <a:gd name="T98" fmla="+- 0 4668 2665"/>
              <a:gd name="T99" fmla="*/ 4668 h 2017"/>
              <a:gd name="T100" fmla="+- 0 12189 10693"/>
              <a:gd name="T101" fmla="*/ T100 w 2101"/>
              <a:gd name="T102" fmla="+- 0 4628 2665"/>
              <a:gd name="T103" fmla="*/ 4628 h 2017"/>
              <a:gd name="T104" fmla="+- 0 12322 10693"/>
              <a:gd name="T105" fmla="*/ T104 w 2101"/>
              <a:gd name="T106" fmla="+- 0 4566 2665"/>
              <a:gd name="T107" fmla="*/ 4566 h 2017"/>
              <a:gd name="T108" fmla="+- 0 12435 10693"/>
              <a:gd name="T109" fmla="*/ T108 w 2101"/>
              <a:gd name="T110" fmla="+- 0 4484 2665"/>
              <a:gd name="T111" fmla="*/ 4484 h 2017"/>
              <a:gd name="T112" fmla="+- 0 12529 10693"/>
              <a:gd name="T113" fmla="*/ T112 w 2101"/>
              <a:gd name="T114" fmla="+- 0 4386 2665"/>
              <a:gd name="T115" fmla="*/ 4386 h 2017"/>
              <a:gd name="T116" fmla="+- 0 12606 10693"/>
              <a:gd name="T117" fmla="*/ T116 w 2101"/>
              <a:gd name="T118" fmla="+- 0 4275 2665"/>
              <a:gd name="T119" fmla="*/ 4275 h 2017"/>
              <a:gd name="T120" fmla="+- 0 12667 10693"/>
              <a:gd name="T121" fmla="*/ T120 w 2101"/>
              <a:gd name="T122" fmla="+- 0 4155 2665"/>
              <a:gd name="T123" fmla="*/ 4155 h 2017"/>
              <a:gd name="T124" fmla="+- 0 12714 10693"/>
              <a:gd name="T125" fmla="*/ T124 w 2101"/>
              <a:gd name="T126" fmla="+- 0 4029 2665"/>
              <a:gd name="T127" fmla="*/ 4029 h 2017"/>
              <a:gd name="T128" fmla="+- 0 12749 10693"/>
              <a:gd name="T129" fmla="*/ T128 w 2101"/>
              <a:gd name="T130" fmla="+- 0 3900 2665"/>
              <a:gd name="T131" fmla="*/ 3900 h 2017"/>
              <a:gd name="T132" fmla="+- 0 12772 10693"/>
              <a:gd name="T133" fmla="*/ T132 w 2101"/>
              <a:gd name="T134" fmla="+- 0 3770 2665"/>
              <a:gd name="T135" fmla="*/ 3770 h 2017"/>
              <a:gd name="T136" fmla="+- 0 12786 10693"/>
              <a:gd name="T137" fmla="*/ T136 w 2101"/>
              <a:gd name="T138" fmla="+- 0 3645 2665"/>
              <a:gd name="T139" fmla="*/ 3645 h 2017"/>
              <a:gd name="T140" fmla="+- 0 12793 10693"/>
              <a:gd name="T141" fmla="*/ T140 w 2101"/>
              <a:gd name="T142" fmla="+- 0 3470 2665"/>
              <a:gd name="T143" fmla="*/ 3470 h 2017"/>
              <a:gd name="T144" fmla="+- 0 12779 10693"/>
              <a:gd name="T145" fmla="*/ T144 w 2101"/>
              <a:gd name="T146" fmla="+- 0 3331 2665"/>
              <a:gd name="T147" fmla="*/ 3331 h 2017"/>
              <a:gd name="T148" fmla="+- 0 12738 10693"/>
              <a:gd name="T149" fmla="*/ T148 w 2101"/>
              <a:gd name="T150" fmla="+- 0 3200 2665"/>
              <a:gd name="T151" fmla="*/ 3200 h 2017"/>
              <a:gd name="T152" fmla="+- 0 12672 10693"/>
              <a:gd name="T153" fmla="*/ T152 w 2101"/>
              <a:gd name="T154" fmla="+- 0 3079 2665"/>
              <a:gd name="T155" fmla="*/ 3079 h 2017"/>
              <a:gd name="T156" fmla="+- 0 12585 10693"/>
              <a:gd name="T157" fmla="*/ T156 w 2101"/>
              <a:gd name="T158" fmla="+- 0 2970 2665"/>
              <a:gd name="T159" fmla="*/ 2970 h 2017"/>
              <a:gd name="T160" fmla="+- 0 12480 10693"/>
              <a:gd name="T161" fmla="*/ T160 w 2101"/>
              <a:gd name="T162" fmla="+- 0 2875 2665"/>
              <a:gd name="T163" fmla="*/ 2875 h 2017"/>
              <a:gd name="T164" fmla="+- 0 12359 10693"/>
              <a:gd name="T165" fmla="*/ T164 w 2101"/>
              <a:gd name="T166" fmla="+- 0 2796 2665"/>
              <a:gd name="T167" fmla="*/ 2796 h 2017"/>
              <a:gd name="T168" fmla="+- 0 12225 10693"/>
              <a:gd name="T169" fmla="*/ T168 w 2101"/>
              <a:gd name="T170" fmla="+- 0 2734 2665"/>
              <a:gd name="T171" fmla="*/ 2734 h 2017"/>
              <a:gd name="T172" fmla="+- 0 12082 10693"/>
              <a:gd name="T173" fmla="*/ T172 w 2101"/>
              <a:gd name="T174" fmla="+- 0 2690 2665"/>
              <a:gd name="T175" fmla="*/ 2690 h 2017"/>
              <a:gd name="T176" fmla="+- 0 11932 10693"/>
              <a:gd name="T177" fmla="*/ T176 w 2101"/>
              <a:gd name="T178" fmla="+- 0 2668 2665"/>
              <a:gd name="T179" fmla="*/ 2668 h 2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101" h="2017">
                <a:moveTo>
                  <a:pt x="1162" y="0"/>
                </a:moveTo>
                <a:lnTo>
                  <a:pt x="1077" y="3"/>
                </a:lnTo>
                <a:lnTo>
                  <a:pt x="994" y="11"/>
                </a:lnTo>
                <a:lnTo>
                  <a:pt x="914" y="25"/>
                </a:lnTo>
                <a:lnTo>
                  <a:pt x="837" y="44"/>
                </a:lnTo>
                <a:lnTo>
                  <a:pt x="762" y="68"/>
                </a:lnTo>
                <a:lnTo>
                  <a:pt x="690" y="96"/>
                </a:lnTo>
                <a:lnTo>
                  <a:pt x="621" y="128"/>
                </a:lnTo>
                <a:lnTo>
                  <a:pt x="554" y="164"/>
                </a:lnTo>
                <a:lnTo>
                  <a:pt x="491" y="203"/>
                </a:lnTo>
                <a:lnTo>
                  <a:pt x="432" y="246"/>
                </a:lnTo>
                <a:lnTo>
                  <a:pt x="375" y="292"/>
                </a:lnTo>
                <a:lnTo>
                  <a:pt x="323" y="341"/>
                </a:lnTo>
                <a:lnTo>
                  <a:pt x="273" y="392"/>
                </a:lnTo>
                <a:lnTo>
                  <a:pt x="228" y="446"/>
                </a:lnTo>
                <a:lnTo>
                  <a:pt x="186" y="501"/>
                </a:lnTo>
                <a:lnTo>
                  <a:pt x="148" y="558"/>
                </a:lnTo>
                <a:lnTo>
                  <a:pt x="114" y="617"/>
                </a:lnTo>
                <a:lnTo>
                  <a:pt x="85" y="676"/>
                </a:lnTo>
                <a:lnTo>
                  <a:pt x="59" y="736"/>
                </a:lnTo>
                <a:lnTo>
                  <a:pt x="38" y="797"/>
                </a:lnTo>
                <a:lnTo>
                  <a:pt x="21" y="858"/>
                </a:lnTo>
                <a:lnTo>
                  <a:pt x="10" y="919"/>
                </a:lnTo>
                <a:lnTo>
                  <a:pt x="2" y="980"/>
                </a:lnTo>
                <a:lnTo>
                  <a:pt x="0" y="1040"/>
                </a:lnTo>
                <a:lnTo>
                  <a:pt x="2" y="1100"/>
                </a:lnTo>
                <a:lnTo>
                  <a:pt x="17" y="1219"/>
                </a:lnTo>
                <a:lnTo>
                  <a:pt x="31" y="1278"/>
                </a:lnTo>
                <a:lnTo>
                  <a:pt x="48" y="1336"/>
                </a:lnTo>
                <a:lnTo>
                  <a:pt x="69" y="1394"/>
                </a:lnTo>
                <a:lnTo>
                  <a:pt x="95" y="1450"/>
                </a:lnTo>
                <a:lnTo>
                  <a:pt x="124" y="1505"/>
                </a:lnTo>
                <a:lnTo>
                  <a:pt x="157" y="1559"/>
                </a:lnTo>
                <a:lnTo>
                  <a:pt x="195" y="1610"/>
                </a:lnTo>
                <a:lnTo>
                  <a:pt x="236" y="1660"/>
                </a:lnTo>
                <a:lnTo>
                  <a:pt x="282" y="1707"/>
                </a:lnTo>
                <a:lnTo>
                  <a:pt x="332" y="1752"/>
                </a:lnTo>
                <a:lnTo>
                  <a:pt x="386" y="1794"/>
                </a:lnTo>
                <a:lnTo>
                  <a:pt x="444" y="1834"/>
                </a:lnTo>
                <a:lnTo>
                  <a:pt x="507" y="1870"/>
                </a:lnTo>
                <a:lnTo>
                  <a:pt x="573" y="1902"/>
                </a:lnTo>
                <a:lnTo>
                  <a:pt x="644" y="1931"/>
                </a:lnTo>
                <a:lnTo>
                  <a:pt x="720" y="1957"/>
                </a:lnTo>
                <a:lnTo>
                  <a:pt x="799" y="1978"/>
                </a:lnTo>
                <a:lnTo>
                  <a:pt x="883" y="1995"/>
                </a:lnTo>
                <a:lnTo>
                  <a:pt x="972" y="2007"/>
                </a:lnTo>
                <a:lnTo>
                  <a:pt x="1065" y="2014"/>
                </a:lnTo>
                <a:lnTo>
                  <a:pt x="1162" y="2017"/>
                </a:lnTo>
                <a:lnTo>
                  <a:pt x="1254" y="2013"/>
                </a:lnTo>
                <a:lnTo>
                  <a:pt x="1341" y="2003"/>
                </a:lnTo>
                <a:lnTo>
                  <a:pt x="1421" y="1986"/>
                </a:lnTo>
                <a:lnTo>
                  <a:pt x="1496" y="1963"/>
                </a:lnTo>
                <a:lnTo>
                  <a:pt x="1565" y="1934"/>
                </a:lnTo>
                <a:lnTo>
                  <a:pt x="1629" y="1901"/>
                </a:lnTo>
                <a:lnTo>
                  <a:pt x="1688" y="1862"/>
                </a:lnTo>
                <a:lnTo>
                  <a:pt x="1742" y="1819"/>
                </a:lnTo>
                <a:lnTo>
                  <a:pt x="1792" y="1772"/>
                </a:lnTo>
                <a:lnTo>
                  <a:pt x="1836" y="1721"/>
                </a:lnTo>
                <a:lnTo>
                  <a:pt x="1877" y="1667"/>
                </a:lnTo>
                <a:lnTo>
                  <a:pt x="1913" y="1610"/>
                </a:lnTo>
                <a:lnTo>
                  <a:pt x="1946" y="1551"/>
                </a:lnTo>
                <a:lnTo>
                  <a:pt x="1974" y="1490"/>
                </a:lnTo>
                <a:lnTo>
                  <a:pt x="2000" y="1428"/>
                </a:lnTo>
                <a:lnTo>
                  <a:pt x="2021" y="1364"/>
                </a:lnTo>
                <a:lnTo>
                  <a:pt x="2040" y="1299"/>
                </a:lnTo>
                <a:lnTo>
                  <a:pt x="2056" y="1235"/>
                </a:lnTo>
                <a:lnTo>
                  <a:pt x="2069" y="1170"/>
                </a:lnTo>
                <a:lnTo>
                  <a:pt x="2079" y="1105"/>
                </a:lnTo>
                <a:lnTo>
                  <a:pt x="2087" y="1042"/>
                </a:lnTo>
                <a:lnTo>
                  <a:pt x="2093" y="980"/>
                </a:lnTo>
                <a:lnTo>
                  <a:pt x="2098" y="919"/>
                </a:lnTo>
                <a:lnTo>
                  <a:pt x="2100" y="805"/>
                </a:lnTo>
                <a:lnTo>
                  <a:pt x="2097" y="735"/>
                </a:lnTo>
                <a:lnTo>
                  <a:pt x="2086" y="666"/>
                </a:lnTo>
                <a:lnTo>
                  <a:pt x="2068" y="599"/>
                </a:lnTo>
                <a:lnTo>
                  <a:pt x="2045" y="535"/>
                </a:lnTo>
                <a:lnTo>
                  <a:pt x="2015" y="473"/>
                </a:lnTo>
                <a:lnTo>
                  <a:pt x="1979" y="414"/>
                </a:lnTo>
                <a:lnTo>
                  <a:pt x="1938" y="358"/>
                </a:lnTo>
                <a:lnTo>
                  <a:pt x="1892" y="305"/>
                </a:lnTo>
                <a:lnTo>
                  <a:pt x="1841" y="256"/>
                </a:lnTo>
                <a:lnTo>
                  <a:pt x="1787" y="210"/>
                </a:lnTo>
                <a:lnTo>
                  <a:pt x="1728" y="169"/>
                </a:lnTo>
                <a:lnTo>
                  <a:pt x="1666" y="131"/>
                </a:lnTo>
                <a:lnTo>
                  <a:pt x="1600" y="98"/>
                </a:lnTo>
                <a:lnTo>
                  <a:pt x="1532" y="69"/>
                </a:lnTo>
                <a:lnTo>
                  <a:pt x="1462" y="45"/>
                </a:lnTo>
                <a:lnTo>
                  <a:pt x="1389" y="25"/>
                </a:lnTo>
                <a:lnTo>
                  <a:pt x="1315" y="12"/>
                </a:lnTo>
                <a:lnTo>
                  <a:pt x="1239" y="3"/>
                </a:lnTo>
                <a:lnTo>
                  <a:pt x="1162" y="0"/>
                </a:lnTo>
                <a:close/>
              </a:path>
            </a:pathLst>
          </a:custGeom>
          <a:blipFill dpi="0" rotWithShape="0">
            <a:blip r:embed="rId6"/>
            <a:srcRect/>
            <a:stretch>
              <a:fillRect l="-20000" r="-20000"/>
            </a:stretch>
          </a:blip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15" name="docshape69">
            <a:extLst>
              <a:ext uri="{FF2B5EF4-FFF2-40B4-BE49-F238E27FC236}">
                <a16:creationId xmlns:a16="http://schemas.microsoft.com/office/drawing/2014/main" id="{8EC3A45A-FF6E-43B7-93C7-3B86B6EE5BF8}"/>
              </a:ext>
            </a:extLst>
          </p:cNvPr>
          <p:cNvSpPr>
            <a:spLocks/>
          </p:cNvSpPr>
          <p:nvPr/>
        </p:nvSpPr>
        <p:spPr bwMode="auto">
          <a:xfrm rot="1912966">
            <a:off x="8738255" y="2750448"/>
            <a:ext cx="2109173" cy="2023775"/>
          </a:xfrm>
          <a:custGeom>
            <a:avLst/>
            <a:gdLst>
              <a:gd name="T0" fmla="+- 0 11770 10693"/>
              <a:gd name="T1" fmla="*/ T0 w 2101"/>
              <a:gd name="T2" fmla="+- 0 2668 2665"/>
              <a:gd name="T3" fmla="*/ 2668 h 2017"/>
              <a:gd name="T4" fmla="+- 0 11607 10693"/>
              <a:gd name="T5" fmla="*/ T4 w 2101"/>
              <a:gd name="T6" fmla="+- 0 2690 2665"/>
              <a:gd name="T7" fmla="*/ 2690 h 2017"/>
              <a:gd name="T8" fmla="+- 0 11455 10693"/>
              <a:gd name="T9" fmla="*/ T8 w 2101"/>
              <a:gd name="T10" fmla="+- 0 2733 2665"/>
              <a:gd name="T11" fmla="*/ 2733 h 2017"/>
              <a:gd name="T12" fmla="+- 0 11314 10693"/>
              <a:gd name="T13" fmla="*/ T12 w 2101"/>
              <a:gd name="T14" fmla="+- 0 2793 2665"/>
              <a:gd name="T15" fmla="*/ 2793 h 2017"/>
              <a:gd name="T16" fmla="+- 0 11184 10693"/>
              <a:gd name="T17" fmla="*/ T16 w 2101"/>
              <a:gd name="T18" fmla="+- 0 2868 2665"/>
              <a:gd name="T19" fmla="*/ 2868 h 2017"/>
              <a:gd name="T20" fmla="+- 0 11068 10693"/>
              <a:gd name="T21" fmla="*/ T20 w 2101"/>
              <a:gd name="T22" fmla="+- 0 2957 2665"/>
              <a:gd name="T23" fmla="*/ 2957 h 2017"/>
              <a:gd name="T24" fmla="+- 0 10966 10693"/>
              <a:gd name="T25" fmla="*/ T24 w 2101"/>
              <a:gd name="T26" fmla="+- 0 3057 2665"/>
              <a:gd name="T27" fmla="*/ 3057 h 2017"/>
              <a:gd name="T28" fmla="+- 0 10879 10693"/>
              <a:gd name="T29" fmla="*/ T28 w 2101"/>
              <a:gd name="T30" fmla="+- 0 3166 2665"/>
              <a:gd name="T31" fmla="*/ 3166 h 2017"/>
              <a:gd name="T32" fmla="+- 0 10807 10693"/>
              <a:gd name="T33" fmla="*/ T32 w 2101"/>
              <a:gd name="T34" fmla="+- 0 3282 2665"/>
              <a:gd name="T35" fmla="*/ 3282 h 2017"/>
              <a:gd name="T36" fmla="+- 0 10752 10693"/>
              <a:gd name="T37" fmla="*/ T36 w 2101"/>
              <a:gd name="T38" fmla="+- 0 3401 2665"/>
              <a:gd name="T39" fmla="*/ 3401 h 2017"/>
              <a:gd name="T40" fmla="+- 0 10714 10693"/>
              <a:gd name="T41" fmla="*/ T40 w 2101"/>
              <a:gd name="T42" fmla="+- 0 3523 2665"/>
              <a:gd name="T43" fmla="*/ 3523 h 2017"/>
              <a:gd name="T44" fmla="+- 0 10695 10693"/>
              <a:gd name="T45" fmla="*/ T44 w 2101"/>
              <a:gd name="T46" fmla="+- 0 3645 2665"/>
              <a:gd name="T47" fmla="*/ 3645 h 2017"/>
              <a:gd name="T48" fmla="+- 0 10695 10693"/>
              <a:gd name="T49" fmla="*/ T48 w 2101"/>
              <a:gd name="T50" fmla="+- 0 3765 2665"/>
              <a:gd name="T51" fmla="*/ 3765 h 2017"/>
              <a:gd name="T52" fmla="+- 0 10724 10693"/>
              <a:gd name="T53" fmla="*/ T52 w 2101"/>
              <a:gd name="T54" fmla="+- 0 3943 2665"/>
              <a:gd name="T55" fmla="*/ 3943 h 2017"/>
              <a:gd name="T56" fmla="+- 0 10762 10693"/>
              <a:gd name="T57" fmla="*/ T56 w 2101"/>
              <a:gd name="T58" fmla="+- 0 4059 2665"/>
              <a:gd name="T59" fmla="*/ 4059 h 2017"/>
              <a:gd name="T60" fmla="+- 0 10817 10693"/>
              <a:gd name="T61" fmla="*/ T60 w 2101"/>
              <a:gd name="T62" fmla="+- 0 4170 2665"/>
              <a:gd name="T63" fmla="*/ 4170 h 2017"/>
              <a:gd name="T64" fmla="+- 0 10888 10693"/>
              <a:gd name="T65" fmla="*/ T64 w 2101"/>
              <a:gd name="T66" fmla="+- 0 4275 2665"/>
              <a:gd name="T67" fmla="*/ 4275 h 2017"/>
              <a:gd name="T68" fmla="+- 0 10975 10693"/>
              <a:gd name="T69" fmla="*/ T68 w 2101"/>
              <a:gd name="T70" fmla="+- 0 4372 2665"/>
              <a:gd name="T71" fmla="*/ 4372 h 2017"/>
              <a:gd name="T72" fmla="+- 0 11079 10693"/>
              <a:gd name="T73" fmla="*/ T72 w 2101"/>
              <a:gd name="T74" fmla="+- 0 4459 2665"/>
              <a:gd name="T75" fmla="*/ 4459 h 2017"/>
              <a:gd name="T76" fmla="+- 0 11200 10693"/>
              <a:gd name="T77" fmla="*/ T76 w 2101"/>
              <a:gd name="T78" fmla="+- 0 4535 2665"/>
              <a:gd name="T79" fmla="*/ 4535 h 2017"/>
              <a:gd name="T80" fmla="+- 0 11337 10693"/>
              <a:gd name="T81" fmla="*/ T80 w 2101"/>
              <a:gd name="T82" fmla="+- 0 4596 2665"/>
              <a:gd name="T83" fmla="*/ 4596 h 2017"/>
              <a:gd name="T84" fmla="+- 0 11492 10693"/>
              <a:gd name="T85" fmla="*/ T84 w 2101"/>
              <a:gd name="T86" fmla="+- 0 4643 2665"/>
              <a:gd name="T87" fmla="*/ 4643 h 2017"/>
              <a:gd name="T88" fmla="+- 0 11665 10693"/>
              <a:gd name="T89" fmla="*/ T88 w 2101"/>
              <a:gd name="T90" fmla="+- 0 4672 2665"/>
              <a:gd name="T91" fmla="*/ 4672 h 2017"/>
              <a:gd name="T92" fmla="+- 0 11855 10693"/>
              <a:gd name="T93" fmla="*/ T92 w 2101"/>
              <a:gd name="T94" fmla="+- 0 4682 2665"/>
              <a:gd name="T95" fmla="*/ 4682 h 2017"/>
              <a:gd name="T96" fmla="+- 0 12034 10693"/>
              <a:gd name="T97" fmla="*/ T96 w 2101"/>
              <a:gd name="T98" fmla="+- 0 4668 2665"/>
              <a:gd name="T99" fmla="*/ 4668 h 2017"/>
              <a:gd name="T100" fmla="+- 0 12189 10693"/>
              <a:gd name="T101" fmla="*/ T100 w 2101"/>
              <a:gd name="T102" fmla="+- 0 4628 2665"/>
              <a:gd name="T103" fmla="*/ 4628 h 2017"/>
              <a:gd name="T104" fmla="+- 0 12322 10693"/>
              <a:gd name="T105" fmla="*/ T104 w 2101"/>
              <a:gd name="T106" fmla="+- 0 4566 2665"/>
              <a:gd name="T107" fmla="*/ 4566 h 2017"/>
              <a:gd name="T108" fmla="+- 0 12435 10693"/>
              <a:gd name="T109" fmla="*/ T108 w 2101"/>
              <a:gd name="T110" fmla="+- 0 4484 2665"/>
              <a:gd name="T111" fmla="*/ 4484 h 2017"/>
              <a:gd name="T112" fmla="+- 0 12529 10693"/>
              <a:gd name="T113" fmla="*/ T112 w 2101"/>
              <a:gd name="T114" fmla="+- 0 4386 2665"/>
              <a:gd name="T115" fmla="*/ 4386 h 2017"/>
              <a:gd name="T116" fmla="+- 0 12606 10693"/>
              <a:gd name="T117" fmla="*/ T116 w 2101"/>
              <a:gd name="T118" fmla="+- 0 4275 2665"/>
              <a:gd name="T119" fmla="*/ 4275 h 2017"/>
              <a:gd name="T120" fmla="+- 0 12667 10693"/>
              <a:gd name="T121" fmla="*/ T120 w 2101"/>
              <a:gd name="T122" fmla="+- 0 4155 2665"/>
              <a:gd name="T123" fmla="*/ 4155 h 2017"/>
              <a:gd name="T124" fmla="+- 0 12714 10693"/>
              <a:gd name="T125" fmla="*/ T124 w 2101"/>
              <a:gd name="T126" fmla="+- 0 4029 2665"/>
              <a:gd name="T127" fmla="*/ 4029 h 2017"/>
              <a:gd name="T128" fmla="+- 0 12749 10693"/>
              <a:gd name="T129" fmla="*/ T128 w 2101"/>
              <a:gd name="T130" fmla="+- 0 3900 2665"/>
              <a:gd name="T131" fmla="*/ 3900 h 2017"/>
              <a:gd name="T132" fmla="+- 0 12772 10693"/>
              <a:gd name="T133" fmla="*/ T132 w 2101"/>
              <a:gd name="T134" fmla="+- 0 3770 2665"/>
              <a:gd name="T135" fmla="*/ 3770 h 2017"/>
              <a:gd name="T136" fmla="+- 0 12786 10693"/>
              <a:gd name="T137" fmla="*/ T136 w 2101"/>
              <a:gd name="T138" fmla="+- 0 3645 2665"/>
              <a:gd name="T139" fmla="*/ 3645 h 2017"/>
              <a:gd name="T140" fmla="+- 0 12793 10693"/>
              <a:gd name="T141" fmla="*/ T140 w 2101"/>
              <a:gd name="T142" fmla="+- 0 3470 2665"/>
              <a:gd name="T143" fmla="*/ 3470 h 2017"/>
              <a:gd name="T144" fmla="+- 0 12779 10693"/>
              <a:gd name="T145" fmla="*/ T144 w 2101"/>
              <a:gd name="T146" fmla="+- 0 3331 2665"/>
              <a:gd name="T147" fmla="*/ 3331 h 2017"/>
              <a:gd name="T148" fmla="+- 0 12738 10693"/>
              <a:gd name="T149" fmla="*/ T148 w 2101"/>
              <a:gd name="T150" fmla="+- 0 3200 2665"/>
              <a:gd name="T151" fmla="*/ 3200 h 2017"/>
              <a:gd name="T152" fmla="+- 0 12672 10693"/>
              <a:gd name="T153" fmla="*/ T152 w 2101"/>
              <a:gd name="T154" fmla="+- 0 3079 2665"/>
              <a:gd name="T155" fmla="*/ 3079 h 2017"/>
              <a:gd name="T156" fmla="+- 0 12585 10693"/>
              <a:gd name="T157" fmla="*/ T156 w 2101"/>
              <a:gd name="T158" fmla="+- 0 2970 2665"/>
              <a:gd name="T159" fmla="*/ 2970 h 2017"/>
              <a:gd name="T160" fmla="+- 0 12480 10693"/>
              <a:gd name="T161" fmla="*/ T160 w 2101"/>
              <a:gd name="T162" fmla="+- 0 2875 2665"/>
              <a:gd name="T163" fmla="*/ 2875 h 2017"/>
              <a:gd name="T164" fmla="+- 0 12359 10693"/>
              <a:gd name="T165" fmla="*/ T164 w 2101"/>
              <a:gd name="T166" fmla="+- 0 2796 2665"/>
              <a:gd name="T167" fmla="*/ 2796 h 2017"/>
              <a:gd name="T168" fmla="+- 0 12225 10693"/>
              <a:gd name="T169" fmla="*/ T168 w 2101"/>
              <a:gd name="T170" fmla="+- 0 2734 2665"/>
              <a:gd name="T171" fmla="*/ 2734 h 2017"/>
              <a:gd name="T172" fmla="+- 0 12082 10693"/>
              <a:gd name="T173" fmla="*/ T172 w 2101"/>
              <a:gd name="T174" fmla="+- 0 2690 2665"/>
              <a:gd name="T175" fmla="*/ 2690 h 2017"/>
              <a:gd name="T176" fmla="+- 0 11932 10693"/>
              <a:gd name="T177" fmla="*/ T176 w 2101"/>
              <a:gd name="T178" fmla="+- 0 2668 2665"/>
              <a:gd name="T179" fmla="*/ 2668 h 2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101" h="2017">
                <a:moveTo>
                  <a:pt x="1162" y="0"/>
                </a:moveTo>
                <a:lnTo>
                  <a:pt x="1077" y="3"/>
                </a:lnTo>
                <a:lnTo>
                  <a:pt x="994" y="11"/>
                </a:lnTo>
                <a:lnTo>
                  <a:pt x="914" y="25"/>
                </a:lnTo>
                <a:lnTo>
                  <a:pt x="837" y="44"/>
                </a:lnTo>
                <a:lnTo>
                  <a:pt x="762" y="68"/>
                </a:lnTo>
                <a:lnTo>
                  <a:pt x="690" y="96"/>
                </a:lnTo>
                <a:lnTo>
                  <a:pt x="621" y="128"/>
                </a:lnTo>
                <a:lnTo>
                  <a:pt x="554" y="164"/>
                </a:lnTo>
                <a:lnTo>
                  <a:pt x="491" y="203"/>
                </a:lnTo>
                <a:lnTo>
                  <a:pt x="432" y="246"/>
                </a:lnTo>
                <a:lnTo>
                  <a:pt x="375" y="292"/>
                </a:lnTo>
                <a:lnTo>
                  <a:pt x="323" y="341"/>
                </a:lnTo>
                <a:lnTo>
                  <a:pt x="273" y="392"/>
                </a:lnTo>
                <a:lnTo>
                  <a:pt x="228" y="446"/>
                </a:lnTo>
                <a:lnTo>
                  <a:pt x="186" y="501"/>
                </a:lnTo>
                <a:lnTo>
                  <a:pt x="148" y="558"/>
                </a:lnTo>
                <a:lnTo>
                  <a:pt x="114" y="617"/>
                </a:lnTo>
                <a:lnTo>
                  <a:pt x="85" y="676"/>
                </a:lnTo>
                <a:lnTo>
                  <a:pt x="59" y="736"/>
                </a:lnTo>
                <a:lnTo>
                  <a:pt x="38" y="797"/>
                </a:lnTo>
                <a:lnTo>
                  <a:pt x="21" y="858"/>
                </a:lnTo>
                <a:lnTo>
                  <a:pt x="10" y="919"/>
                </a:lnTo>
                <a:lnTo>
                  <a:pt x="2" y="980"/>
                </a:lnTo>
                <a:lnTo>
                  <a:pt x="0" y="1040"/>
                </a:lnTo>
                <a:lnTo>
                  <a:pt x="2" y="1100"/>
                </a:lnTo>
                <a:lnTo>
                  <a:pt x="17" y="1219"/>
                </a:lnTo>
                <a:lnTo>
                  <a:pt x="31" y="1278"/>
                </a:lnTo>
                <a:lnTo>
                  <a:pt x="48" y="1336"/>
                </a:lnTo>
                <a:lnTo>
                  <a:pt x="69" y="1394"/>
                </a:lnTo>
                <a:lnTo>
                  <a:pt x="95" y="1450"/>
                </a:lnTo>
                <a:lnTo>
                  <a:pt x="124" y="1505"/>
                </a:lnTo>
                <a:lnTo>
                  <a:pt x="157" y="1559"/>
                </a:lnTo>
                <a:lnTo>
                  <a:pt x="195" y="1610"/>
                </a:lnTo>
                <a:lnTo>
                  <a:pt x="236" y="1660"/>
                </a:lnTo>
                <a:lnTo>
                  <a:pt x="282" y="1707"/>
                </a:lnTo>
                <a:lnTo>
                  <a:pt x="332" y="1752"/>
                </a:lnTo>
                <a:lnTo>
                  <a:pt x="386" y="1794"/>
                </a:lnTo>
                <a:lnTo>
                  <a:pt x="444" y="1834"/>
                </a:lnTo>
                <a:lnTo>
                  <a:pt x="507" y="1870"/>
                </a:lnTo>
                <a:lnTo>
                  <a:pt x="573" y="1902"/>
                </a:lnTo>
                <a:lnTo>
                  <a:pt x="644" y="1931"/>
                </a:lnTo>
                <a:lnTo>
                  <a:pt x="720" y="1957"/>
                </a:lnTo>
                <a:lnTo>
                  <a:pt x="799" y="1978"/>
                </a:lnTo>
                <a:lnTo>
                  <a:pt x="883" y="1995"/>
                </a:lnTo>
                <a:lnTo>
                  <a:pt x="972" y="2007"/>
                </a:lnTo>
                <a:lnTo>
                  <a:pt x="1065" y="2014"/>
                </a:lnTo>
                <a:lnTo>
                  <a:pt x="1162" y="2017"/>
                </a:lnTo>
                <a:lnTo>
                  <a:pt x="1254" y="2013"/>
                </a:lnTo>
                <a:lnTo>
                  <a:pt x="1341" y="2003"/>
                </a:lnTo>
                <a:lnTo>
                  <a:pt x="1421" y="1986"/>
                </a:lnTo>
                <a:lnTo>
                  <a:pt x="1496" y="1963"/>
                </a:lnTo>
                <a:lnTo>
                  <a:pt x="1565" y="1934"/>
                </a:lnTo>
                <a:lnTo>
                  <a:pt x="1629" y="1901"/>
                </a:lnTo>
                <a:lnTo>
                  <a:pt x="1688" y="1862"/>
                </a:lnTo>
                <a:lnTo>
                  <a:pt x="1742" y="1819"/>
                </a:lnTo>
                <a:lnTo>
                  <a:pt x="1792" y="1772"/>
                </a:lnTo>
                <a:lnTo>
                  <a:pt x="1836" y="1721"/>
                </a:lnTo>
                <a:lnTo>
                  <a:pt x="1877" y="1667"/>
                </a:lnTo>
                <a:lnTo>
                  <a:pt x="1913" y="1610"/>
                </a:lnTo>
                <a:lnTo>
                  <a:pt x="1946" y="1551"/>
                </a:lnTo>
                <a:lnTo>
                  <a:pt x="1974" y="1490"/>
                </a:lnTo>
                <a:lnTo>
                  <a:pt x="2000" y="1428"/>
                </a:lnTo>
                <a:lnTo>
                  <a:pt x="2021" y="1364"/>
                </a:lnTo>
                <a:lnTo>
                  <a:pt x="2040" y="1299"/>
                </a:lnTo>
                <a:lnTo>
                  <a:pt x="2056" y="1235"/>
                </a:lnTo>
                <a:lnTo>
                  <a:pt x="2069" y="1170"/>
                </a:lnTo>
                <a:lnTo>
                  <a:pt x="2079" y="1105"/>
                </a:lnTo>
                <a:lnTo>
                  <a:pt x="2087" y="1042"/>
                </a:lnTo>
                <a:lnTo>
                  <a:pt x="2093" y="980"/>
                </a:lnTo>
                <a:lnTo>
                  <a:pt x="2098" y="919"/>
                </a:lnTo>
                <a:lnTo>
                  <a:pt x="2100" y="805"/>
                </a:lnTo>
                <a:lnTo>
                  <a:pt x="2097" y="735"/>
                </a:lnTo>
                <a:lnTo>
                  <a:pt x="2086" y="666"/>
                </a:lnTo>
                <a:lnTo>
                  <a:pt x="2068" y="599"/>
                </a:lnTo>
                <a:lnTo>
                  <a:pt x="2045" y="535"/>
                </a:lnTo>
                <a:lnTo>
                  <a:pt x="2015" y="473"/>
                </a:lnTo>
                <a:lnTo>
                  <a:pt x="1979" y="414"/>
                </a:lnTo>
                <a:lnTo>
                  <a:pt x="1938" y="358"/>
                </a:lnTo>
                <a:lnTo>
                  <a:pt x="1892" y="305"/>
                </a:lnTo>
                <a:lnTo>
                  <a:pt x="1841" y="256"/>
                </a:lnTo>
                <a:lnTo>
                  <a:pt x="1787" y="210"/>
                </a:lnTo>
                <a:lnTo>
                  <a:pt x="1728" y="169"/>
                </a:lnTo>
                <a:lnTo>
                  <a:pt x="1666" y="131"/>
                </a:lnTo>
                <a:lnTo>
                  <a:pt x="1600" y="98"/>
                </a:lnTo>
                <a:lnTo>
                  <a:pt x="1532" y="69"/>
                </a:lnTo>
                <a:lnTo>
                  <a:pt x="1462" y="45"/>
                </a:lnTo>
                <a:lnTo>
                  <a:pt x="1389" y="25"/>
                </a:lnTo>
                <a:lnTo>
                  <a:pt x="1315" y="12"/>
                </a:lnTo>
                <a:lnTo>
                  <a:pt x="1239" y="3"/>
                </a:lnTo>
                <a:lnTo>
                  <a:pt x="1162" y="0"/>
                </a:lnTo>
                <a:close/>
              </a:path>
            </a:pathLst>
          </a:custGeom>
          <a:blipFill dpi="0" rotWithShape="0">
            <a:blip r:embed="rId7"/>
            <a:srcRect/>
            <a:stretch>
              <a:fillRect l="-20000" r="-20000"/>
            </a:stretch>
          </a:blip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20" name="docshape69">
            <a:extLst>
              <a:ext uri="{FF2B5EF4-FFF2-40B4-BE49-F238E27FC236}">
                <a16:creationId xmlns:a16="http://schemas.microsoft.com/office/drawing/2014/main" id="{8EC3A45A-FF6E-43B7-93C7-3B86B6EE5BF8}"/>
              </a:ext>
            </a:extLst>
          </p:cNvPr>
          <p:cNvSpPr>
            <a:spLocks/>
          </p:cNvSpPr>
          <p:nvPr/>
        </p:nvSpPr>
        <p:spPr bwMode="auto">
          <a:xfrm rot="21307799">
            <a:off x="1296440" y="2826840"/>
            <a:ext cx="2109173" cy="2023775"/>
          </a:xfrm>
          <a:custGeom>
            <a:avLst/>
            <a:gdLst>
              <a:gd name="T0" fmla="+- 0 11770 10693"/>
              <a:gd name="T1" fmla="*/ T0 w 2101"/>
              <a:gd name="T2" fmla="+- 0 2668 2665"/>
              <a:gd name="T3" fmla="*/ 2668 h 2017"/>
              <a:gd name="T4" fmla="+- 0 11607 10693"/>
              <a:gd name="T5" fmla="*/ T4 w 2101"/>
              <a:gd name="T6" fmla="+- 0 2690 2665"/>
              <a:gd name="T7" fmla="*/ 2690 h 2017"/>
              <a:gd name="T8" fmla="+- 0 11455 10693"/>
              <a:gd name="T9" fmla="*/ T8 w 2101"/>
              <a:gd name="T10" fmla="+- 0 2733 2665"/>
              <a:gd name="T11" fmla="*/ 2733 h 2017"/>
              <a:gd name="T12" fmla="+- 0 11314 10693"/>
              <a:gd name="T13" fmla="*/ T12 w 2101"/>
              <a:gd name="T14" fmla="+- 0 2793 2665"/>
              <a:gd name="T15" fmla="*/ 2793 h 2017"/>
              <a:gd name="T16" fmla="+- 0 11184 10693"/>
              <a:gd name="T17" fmla="*/ T16 w 2101"/>
              <a:gd name="T18" fmla="+- 0 2868 2665"/>
              <a:gd name="T19" fmla="*/ 2868 h 2017"/>
              <a:gd name="T20" fmla="+- 0 11068 10693"/>
              <a:gd name="T21" fmla="*/ T20 w 2101"/>
              <a:gd name="T22" fmla="+- 0 2957 2665"/>
              <a:gd name="T23" fmla="*/ 2957 h 2017"/>
              <a:gd name="T24" fmla="+- 0 10966 10693"/>
              <a:gd name="T25" fmla="*/ T24 w 2101"/>
              <a:gd name="T26" fmla="+- 0 3057 2665"/>
              <a:gd name="T27" fmla="*/ 3057 h 2017"/>
              <a:gd name="T28" fmla="+- 0 10879 10693"/>
              <a:gd name="T29" fmla="*/ T28 w 2101"/>
              <a:gd name="T30" fmla="+- 0 3166 2665"/>
              <a:gd name="T31" fmla="*/ 3166 h 2017"/>
              <a:gd name="T32" fmla="+- 0 10807 10693"/>
              <a:gd name="T33" fmla="*/ T32 w 2101"/>
              <a:gd name="T34" fmla="+- 0 3282 2665"/>
              <a:gd name="T35" fmla="*/ 3282 h 2017"/>
              <a:gd name="T36" fmla="+- 0 10752 10693"/>
              <a:gd name="T37" fmla="*/ T36 w 2101"/>
              <a:gd name="T38" fmla="+- 0 3401 2665"/>
              <a:gd name="T39" fmla="*/ 3401 h 2017"/>
              <a:gd name="T40" fmla="+- 0 10714 10693"/>
              <a:gd name="T41" fmla="*/ T40 w 2101"/>
              <a:gd name="T42" fmla="+- 0 3523 2665"/>
              <a:gd name="T43" fmla="*/ 3523 h 2017"/>
              <a:gd name="T44" fmla="+- 0 10695 10693"/>
              <a:gd name="T45" fmla="*/ T44 w 2101"/>
              <a:gd name="T46" fmla="+- 0 3645 2665"/>
              <a:gd name="T47" fmla="*/ 3645 h 2017"/>
              <a:gd name="T48" fmla="+- 0 10695 10693"/>
              <a:gd name="T49" fmla="*/ T48 w 2101"/>
              <a:gd name="T50" fmla="+- 0 3765 2665"/>
              <a:gd name="T51" fmla="*/ 3765 h 2017"/>
              <a:gd name="T52" fmla="+- 0 10724 10693"/>
              <a:gd name="T53" fmla="*/ T52 w 2101"/>
              <a:gd name="T54" fmla="+- 0 3943 2665"/>
              <a:gd name="T55" fmla="*/ 3943 h 2017"/>
              <a:gd name="T56" fmla="+- 0 10762 10693"/>
              <a:gd name="T57" fmla="*/ T56 w 2101"/>
              <a:gd name="T58" fmla="+- 0 4059 2665"/>
              <a:gd name="T59" fmla="*/ 4059 h 2017"/>
              <a:gd name="T60" fmla="+- 0 10817 10693"/>
              <a:gd name="T61" fmla="*/ T60 w 2101"/>
              <a:gd name="T62" fmla="+- 0 4170 2665"/>
              <a:gd name="T63" fmla="*/ 4170 h 2017"/>
              <a:gd name="T64" fmla="+- 0 10888 10693"/>
              <a:gd name="T65" fmla="*/ T64 w 2101"/>
              <a:gd name="T66" fmla="+- 0 4275 2665"/>
              <a:gd name="T67" fmla="*/ 4275 h 2017"/>
              <a:gd name="T68" fmla="+- 0 10975 10693"/>
              <a:gd name="T69" fmla="*/ T68 w 2101"/>
              <a:gd name="T70" fmla="+- 0 4372 2665"/>
              <a:gd name="T71" fmla="*/ 4372 h 2017"/>
              <a:gd name="T72" fmla="+- 0 11079 10693"/>
              <a:gd name="T73" fmla="*/ T72 w 2101"/>
              <a:gd name="T74" fmla="+- 0 4459 2665"/>
              <a:gd name="T75" fmla="*/ 4459 h 2017"/>
              <a:gd name="T76" fmla="+- 0 11200 10693"/>
              <a:gd name="T77" fmla="*/ T76 w 2101"/>
              <a:gd name="T78" fmla="+- 0 4535 2665"/>
              <a:gd name="T79" fmla="*/ 4535 h 2017"/>
              <a:gd name="T80" fmla="+- 0 11337 10693"/>
              <a:gd name="T81" fmla="*/ T80 w 2101"/>
              <a:gd name="T82" fmla="+- 0 4596 2665"/>
              <a:gd name="T83" fmla="*/ 4596 h 2017"/>
              <a:gd name="T84" fmla="+- 0 11492 10693"/>
              <a:gd name="T85" fmla="*/ T84 w 2101"/>
              <a:gd name="T86" fmla="+- 0 4643 2665"/>
              <a:gd name="T87" fmla="*/ 4643 h 2017"/>
              <a:gd name="T88" fmla="+- 0 11665 10693"/>
              <a:gd name="T89" fmla="*/ T88 w 2101"/>
              <a:gd name="T90" fmla="+- 0 4672 2665"/>
              <a:gd name="T91" fmla="*/ 4672 h 2017"/>
              <a:gd name="T92" fmla="+- 0 11855 10693"/>
              <a:gd name="T93" fmla="*/ T92 w 2101"/>
              <a:gd name="T94" fmla="+- 0 4682 2665"/>
              <a:gd name="T95" fmla="*/ 4682 h 2017"/>
              <a:gd name="T96" fmla="+- 0 12034 10693"/>
              <a:gd name="T97" fmla="*/ T96 w 2101"/>
              <a:gd name="T98" fmla="+- 0 4668 2665"/>
              <a:gd name="T99" fmla="*/ 4668 h 2017"/>
              <a:gd name="T100" fmla="+- 0 12189 10693"/>
              <a:gd name="T101" fmla="*/ T100 w 2101"/>
              <a:gd name="T102" fmla="+- 0 4628 2665"/>
              <a:gd name="T103" fmla="*/ 4628 h 2017"/>
              <a:gd name="T104" fmla="+- 0 12322 10693"/>
              <a:gd name="T105" fmla="*/ T104 w 2101"/>
              <a:gd name="T106" fmla="+- 0 4566 2665"/>
              <a:gd name="T107" fmla="*/ 4566 h 2017"/>
              <a:gd name="T108" fmla="+- 0 12435 10693"/>
              <a:gd name="T109" fmla="*/ T108 w 2101"/>
              <a:gd name="T110" fmla="+- 0 4484 2665"/>
              <a:gd name="T111" fmla="*/ 4484 h 2017"/>
              <a:gd name="T112" fmla="+- 0 12529 10693"/>
              <a:gd name="T113" fmla="*/ T112 w 2101"/>
              <a:gd name="T114" fmla="+- 0 4386 2665"/>
              <a:gd name="T115" fmla="*/ 4386 h 2017"/>
              <a:gd name="T116" fmla="+- 0 12606 10693"/>
              <a:gd name="T117" fmla="*/ T116 w 2101"/>
              <a:gd name="T118" fmla="+- 0 4275 2665"/>
              <a:gd name="T119" fmla="*/ 4275 h 2017"/>
              <a:gd name="T120" fmla="+- 0 12667 10693"/>
              <a:gd name="T121" fmla="*/ T120 w 2101"/>
              <a:gd name="T122" fmla="+- 0 4155 2665"/>
              <a:gd name="T123" fmla="*/ 4155 h 2017"/>
              <a:gd name="T124" fmla="+- 0 12714 10693"/>
              <a:gd name="T125" fmla="*/ T124 w 2101"/>
              <a:gd name="T126" fmla="+- 0 4029 2665"/>
              <a:gd name="T127" fmla="*/ 4029 h 2017"/>
              <a:gd name="T128" fmla="+- 0 12749 10693"/>
              <a:gd name="T129" fmla="*/ T128 w 2101"/>
              <a:gd name="T130" fmla="+- 0 3900 2665"/>
              <a:gd name="T131" fmla="*/ 3900 h 2017"/>
              <a:gd name="T132" fmla="+- 0 12772 10693"/>
              <a:gd name="T133" fmla="*/ T132 w 2101"/>
              <a:gd name="T134" fmla="+- 0 3770 2665"/>
              <a:gd name="T135" fmla="*/ 3770 h 2017"/>
              <a:gd name="T136" fmla="+- 0 12786 10693"/>
              <a:gd name="T137" fmla="*/ T136 w 2101"/>
              <a:gd name="T138" fmla="+- 0 3645 2665"/>
              <a:gd name="T139" fmla="*/ 3645 h 2017"/>
              <a:gd name="T140" fmla="+- 0 12793 10693"/>
              <a:gd name="T141" fmla="*/ T140 w 2101"/>
              <a:gd name="T142" fmla="+- 0 3470 2665"/>
              <a:gd name="T143" fmla="*/ 3470 h 2017"/>
              <a:gd name="T144" fmla="+- 0 12779 10693"/>
              <a:gd name="T145" fmla="*/ T144 w 2101"/>
              <a:gd name="T146" fmla="+- 0 3331 2665"/>
              <a:gd name="T147" fmla="*/ 3331 h 2017"/>
              <a:gd name="T148" fmla="+- 0 12738 10693"/>
              <a:gd name="T149" fmla="*/ T148 w 2101"/>
              <a:gd name="T150" fmla="+- 0 3200 2665"/>
              <a:gd name="T151" fmla="*/ 3200 h 2017"/>
              <a:gd name="T152" fmla="+- 0 12672 10693"/>
              <a:gd name="T153" fmla="*/ T152 w 2101"/>
              <a:gd name="T154" fmla="+- 0 3079 2665"/>
              <a:gd name="T155" fmla="*/ 3079 h 2017"/>
              <a:gd name="T156" fmla="+- 0 12585 10693"/>
              <a:gd name="T157" fmla="*/ T156 w 2101"/>
              <a:gd name="T158" fmla="+- 0 2970 2665"/>
              <a:gd name="T159" fmla="*/ 2970 h 2017"/>
              <a:gd name="T160" fmla="+- 0 12480 10693"/>
              <a:gd name="T161" fmla="*/ T160 w 2101"/>
              <a:gd name="T162" fmla="+- 0 2875 2665"/>
              <a:gd name="T163" fmla="*/ 2875 h 2017"/>
              <a:gd name="T164" fmla="+- 0 12359 10693"/>
              <a:gd name="T165" fmla="*/ T164 w 2101"/>
              <a:gd name="T166" fmla="+- 0 2796 2665"/>
              <a:gd name="T167" fmla="*/ 2796 h 2017"/>
              <a:gd name="T168" fmla="+- 0 12225 10693"/>
              <a:gd name="T169" fmla="*/ T168 w 2101"/>
              <a:gd name="T170" fmla="+- 0 2734 2665"/>
              <a:gd name="T171" fmla="*/ 2734 h 2017"/>
              <a:gd name="T172" fmla="+- 0 12082 10693"/>
              <a:gd name="T173" fmla="*/ T172 w 2101"/>
              <a:gd name="T174" fmla="+- 0 2690 2665"/>
              <a:gd name="T175" fmla="*/ 2690 h 2017"/>
              <a:gd name="T176" fmla="+- 0 11932 10693"/>
              <a:gd name="T177" fmla="*/ T176 w 2101"/>
              <a:gd name="T178" fmla="+- 0 2668 2665"/>
              <a:gd name="T179" fmla="*/ 2668 h 201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101" h="2017">
                <a:moveTo>
                  <a:pt x="1162" y="0"/>
                </a:moveTo>
                <a:lnTo>
                  <a:pt x="1077" y="3"/>
                </a:lnTo>
                <a:lnTo>
                  <a:pt x="994" y="11"/>
                </a:lnTo>
                <a:lnTo>
                  <a:pt x="914" y="25"/>
                </a:lnTo>
                <a:lnTo>
                  <a:pt x="837" y="44"/>
                </a:lnTo>
                <a:lnTo>
                  <a:pt x="762" y="68"/>
                </a:lnTo>
                <a:lnTo>
                  <a:pt x="690" y="96"/>
                </a:lnTo>
                <a:lnTo>
                  <a:pt x="621" y="128"/>
                </a:lnTo>
                <a:lnTo>
                  <a:pt x="554" y="164"/>
                </a:lnTo>
                <a:lnTo>
                  <a:pt x="491" y="203"/>
                </a:lnTo>
                <a:lnTo>
                  <a:pt x="432" y="246"/>
                </a:lnTo>
                <a:lnTo>
                  <a:pt x="375" y="292"/>
                </a:lnTo>
                <a:lnTo>
                  <a:pt x="323" y="341"/>
                </a:lnTo>
                <a:lnTo>
                  <a:pt x="273" y="392"/>
                </a:lnTo>
                <a:lnTo>
                  <a:pt x="228" y="446"/>
                </a:lnTo>
                <a:lnTo>
                  <a:pt x="186" y="501"/>
                </a:lnTo>
                <a:lnTo>
                  <a:pt x="148" y="558"/>
                </a:lnTo>
                <a:lnTo>
                  <a:pt x="114" y="617"/>
                </a:lnTo>
                <a:lnTo>
                  <a:pt x="85" y="676"/>
                </a:lnTo>
                <a:lnTo>
                  <a:pt x="59" y="736"/>
                </a:lnTo>
                <a:lnTo>
                  <a:pt x="38" y="797"/>
                </a:lnTo>
                <a:lnTo>
                  <a:pt x="21" y="858"/>
                </a:lnTo>
                <a:lnTo>
                  <a:pt x="10" y="919"/>
                </a:lnTo>
                <a:lnTo>
                  <a:pt x="2" y="980"/>
                </a:lnTo>
                <a:lnTo>
                  <a:pt x="0" y="1040"/>
                </a:lnTo>
                <a:lnTo>
                  <a:pt x="2" y="1100"/>
                </a:lnTo>
                <a:lnTo>
                  <a:pt x="17" y="1219"/>
                </a:lnTo>
                <a:lnTo>
                  <a:pt x="31" y="1278"/>
                </a:lnTo>
                <a:lnTo>
                  <a:pt x="48" y="1336"/>
                </a:lnTo>
                <a:lnTo>
                  <a:pt x="69" y="1394"/>
                </a:lnTo>
                <a:lnTo>
                  <a:pt x="95" y="1450"/>
                </a:lnTo>
                <a:lnTo>
                  <a:pt x="124" y="1505"/>
                </a:lnTo>
                <a:lnTo>
                  <a:pt x="157" y="1559"/>
                </a:lnTo>
                <a:lnTo>
                  <a:pt x="195" y="1610"/>
                </a:lnTo>
                <a:lnTo>
                  <a:pt x="236" y="1660"/>
                </a:lnTo>
                <a:lnTo>
                  <a:pt x="282" y="1707"/>
                </a:lnTo>
                <a:lnTo>
                  <a:pt x="332" y="1752"/>
                </a:lnTo>
                <a:lnTo>
                  <a:pt x="386" y="1794"/>
                </a:lnTo>
                <a:lnTo>
                  <a:pt x="444" y="1834"/>
                </a:lnTo>
                <a:lnTo>
                  <a:pt x="507" y="1870"/>
                </a:lnTo>
                <a:lnTo>
                  <a:pt x="573" y="1902"/>
                </a:lnTo>
                <a:lnTo>
                  <a:pt x="644" y="1931"/>
                </a:lnTo>
                <a:lnTo>
                  <a:pt x="720" y="1957"/>
                </a:lnTo>
                <a:lnTo>
                  <a:pt x="799" y="1978"/>
                </a:lnTo>
                <a:lnTo>
                  <a:pt x="883" y="1995"/>
                </a:lnTo>
                <a:lnTo>
                  <a:pt x="972" y="2007"/>
                </a:lnTo>
                <a:lnTo>
                  <a:pt x="1065" y="2014"/>
                </a:lnTo>
                <a:lnTo>
                  <a:pt x="1162" y="2017"/>
                </a:lnTo>
                <a:lnTo>
                  <a:pt x="1254" y="2013"/>
                </a:lnTo>
                <a:lnTo>
                  <a:pt x="1341" y="2003"/>
                </a:lnTo>
                <a:lnTo>
                  <a:pt x="1421" y="1986"/>
                </a:lnTo>
                <a:lnTo>
                  <a:pt x="1496" y="1963"/>
                </a:lnTo>
                <a:lnTo>
                  <a:pt x="1565" y="1934"/>
                </a:lnTo>
                <a:lnTo>
                  <a:pt x="1629" y="1901"/>
                </a:lnTo>
                <a:lnTo>
                  <a:pt x="1688" y="1862"/>
                </a:lnTo>
                <a:lnTo>
                  <a:pt x="1742" y="1819"/>
                </a:lnTo>
                <a:lnTo>
                  <a:pt x="1792" y="1772"/>
                </a:lnTo>
                <a:lnTo>
                  <a:pt x="1836" y="1721"/>
                </a:lnTo>
                <a:lnTo>
                  <a:pt x="1877" y="1667"/>
                </a:lnTo>
                <a:lnTo>
                  <a:pt x="1913" y="1610"/>
                </a:lnTo>
                <a:lnTo>
                  <a:pt x="1946" y="1551"/>
                </a:lnTo>
                <a:lnTo>
                  <a:pt x="1974" y="1490"/>
                </a:lnTo>
                <a:lnTo>
                  <a:pt x="2000" y="1428"/>
                </a:lnTo>
                <a:lnTo>
                  <a:pt x="2021" y="1364"/>
                </a:lnTo>
                <a:lnTo>
                  <a:pt x="2040" y="1299"/>
                </a:lnTo>
                <a:lnTo>
                  <a:pt x="2056" y="1235"/>
                </a:lnTo>
                <a:lnTo>
                  <a:pt x="2069" y="1170"/>
                </a:lnTo>
                <a:lnTo>
                  <a:pt x="2079" y="1105"/>
                </a:lnTo>
                <a:lnTo>
                  <a:pt x="2087" y="1042"/>
                </a:lnTo>
                <a:lnTo>
                  <a:pt x="2093" y="980"/>
                </a:lnTo>
                <a:lnTo>
                  <a:pt x="2098" y="919"/>
                </a:lnTo>
                <a:lnTo>
                  <a:pt x="2100" y="805"/>
                </a:lnTo>
                <a:lnTo>
                  <a:pt x="2097" y="735"/>
                </a:lnTo>
                <a:lnTo>
                  <a:pt x="2086" y="666"/>
                </a:lnTo>
                <a:lnTo>
                  <a:pt x="2068" y="599"/>
                </a:lnTo>
                <a:lnTo>
                  <a:pt x="2045" y="535"/>
                </a:lnTo>
                <a:lnTo>
                  <a:pt x="2015" y="473"/>
                </a:lnTo>
                <a:lnTo>
                  <a:pt x="1979" y="414"/>
                </a:lnTo>
                <a:lnTo>
                  <a:pt x="1938" y="358"/>
                </a:lnTo>
                <a:lnTo>
                  <a:pt x="1892" y="305"/>
                </a:lnTo>
                <a:lnTo>
                  <a:pt x="1841" y="256"/>
                </a:lnTo>
                <a:lnTo>
                  <a:pt x="1787" y="210"/>
                </a:lnTo>
                <a:lnTo>
                  <a:pt x="1728" y="169"/>
                </a:lnTo>
                <a:lnTo>
                  <a:pt x="1666" y="131"/>
                </a:lnTo>
                <a:lnTo>
                  <a:pt x="1600" y="98"/>
                </a:lnTo>
                <a:lnTo>
                  <a:pt x="1532" y="69"/>
                </a:lnTo>
                <a:lnTo>
                  <a:pt x="1462" y="45"/>
                </a:lnTo>
                <a:lnTo>
                  <a:pt x="1389" y="25"/>
                </a:lnTo>
                <a:lnTo>
                  <a:pt x="1315" y="12"/>
                </a:lnTo>
                <a:lnTo>
                  <a:pt x="1239" y="3"/>
                </a:lnTo>
                <a:lnTo>
                  <a:pt x="1162" y="0"/>
                </a:lnTo>
                <a:close/>
              </a:path>
            </a:pathLst>
          </a:custGeom>
          <a:blipFill dpi="0" rotWithShape="0">
            <a:blip r:embed="rId8"/>
            <a:srcRect/>
            <a:stretch>
              <a:fillRect l="-15000" r="-30000"/>
            </a:stretch>
          </a:blip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Tree>
    <p:extLst>
      <p:ext uri="{BB962C8B-B14F-4D97-AF65-F5344CB8AC3E}">
        <p14:creationId xmlns:p14="http://schemas.microsoft.com/office/powerpoint/2010/main" val="3437229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A35EC54B-B0DA-4C81-719B-B3DFFE465F76}"/>
              </a:ext>
            </a:extLst>
          </p:cNvPr>
          <p:cNvGrpSpPr/>
          <p:nvPr/>
        </p:nvGrpSpPr>
        <p:grpSpPr>
          <a:xfrm>
            <a:off x="1512421" y="1125271"/>
            <a:ext cx="9298529" cy="5522659"/>
            <a:chOff x="1389842" y="4896230"/>
            <a:chExt cx="6973897" cy="5008968"/>
          </a:xfrm>
        </p:grpSpPr>
        <p:sp>
          <p:nvSpPr>
            <p:cNvPr id="6" name="Freeform 5">
              <a:extLst>
                <a:ext uri="{FF2B5EF4-FFF2-40B4-BE49-F238E27FC236}">
                  <a16:creationId xmlns:a16="http://schemas.microsoft.com/office/drawing/2014/main" id="{9AC64CDB-37B2-E33A-D498-6988CFDDAAD2}"/>
                </a:ext>
              </a:extLst>
            </p:cNvPr>
            <p:cNvSpPr>
              <a:spLocks/>
            </p:cNvSpPr>
            <p:nvPr/>
          </p:nvSpPr>
          <p:spPr bwMode="auto">
            <a:xfrm flipH="1">
              <a:off x="1389842" y="4896230"/>
              <a:ext cx="6973897" cy="500896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257"/>
                <a:gd name="connsiteX1" fmla="*/ 1403 w 10003"/>
                <a:gd name="connsiteY1" fmla="*/ 1954 h 10257"/>
                <a:gd name="connsiteX2" fmla="*/ 13 w 10003"/>
                <a:gd name="connsiteY2" fmla="*/ 5691 h 10257"/>
                <a:gd name="connsiteX3" fmla="*/ 1168 w 10003"/>
                <a:gd name="connsiteY3" fmla="*/ 8700 h 10257"/>
                <a:gd name="connsiteX4" fmla="*/ 5138 w 10003"/>
                <a:gd name="connsiteY4" fmla="*/ 10000 h 10257"/>
                <a:gd name="connsiteX5" fmla="*/ 9109 w 10003"/>
                <a:gd name="connsiteY5" fmla="*/ 9720 h 10257"/>
                <a:gd name="connsiteX6" fmla="*/ 10003 w 10003"/>
                <a:gd name="connsiteY6" fmla="*/ 4694 h 10257"/>
                <a:gd name="connsiteX7" fmla="*/ 5876 w 10003"/>
                <a:gd name="connsiteY7" fmla="*/ 0 h 10257"/>
                <a:gd name="connsiteX0" fmla="*/ 5773 w 10003"/>
                <a:gd name="connsiteY0" fmla="*/ 0 h 10481"/>
                <a:gd name="connsiteX1" fmla="*/ 1403 w 10003"/>
                <a:gd name="connsiteY1" fmla="*/ 1954 h 10481"/>
                <a:gd name="connsiteX2" fmla="*/ 13 w 10003"/>
                <a:gd name="connsiteY2" fmla="*/ 5691 h 10481"/>
                <a:gd name="connsiteX3" fmla="*/ 1168 w 10003"/>
                <a:gd name="connsiteY3" fmla="*/ 8700 h 10481"/>
                <a:gd name="connsiteX4" fmla="*/ 5163 w 10003"/>
                <a:gd name="connsiteY4" fmla="*/ 10360 h 10481"/>
                <a:gd name="connsiteX5" fmla="*/ 9109 w 10003"/>
                <a:gd name="connsiteY5" fmla="*/ 9720 h 10481"/>
                <a:gd name="connsiteX6" fmla="*/ 10003 w 10003"/>
                <a:gd name="connsiteY6" fmla="*/ 4694 h 10481"/>
                <a:gd name="connsiteX7" fmla="*/ 5876 w 10003"/>
                <a:gd name="connsiteY7" fmla="*/ 0 h 10481"/>
                <a:gd name="connsiteX0" fmla="*/ 5767 w 9997"/>
                <a:gd name="connsiteY0" fmla="*/ 0 h 10481"/>
                <a:gd name="connsiteX1" fmla="*/ 1397 w 9997"/>
                <a:gd name="connsiteY1" fmla="*/ 1954 h 10481"/>
                <a:gd name="connsiteX2" fmla="*/ 7 w 9997"/>
                <a:gd name="connsiteY2" fmla="*/ 5691 h 10481"/>
                <a:gd name="connsiteX3" fmla="*/ 1162 w 9997"/>
                <a:gd name="connsiteY3" fmla="*/ 8700 h 10481"/>
                <a:gd name="connsiteX4" fmla="*/ 5157 w 9997"/>
                <a:gd name="connsiteY4" fmla="*/ 10360 h 10481"/>
                <a:gd name="connsiteX5" fmla="*/ 9103 w 9997"/>
                <a:gd name="connsiteY5" fmla="*/ 9720 h 10481"/>
                <a:gd name="connsiteX6" fmla="*/ 9997 w 9997"/>
                <a:gd name="connsiteY6" fmla="*/ 4694 h 10481"/>
                <a:gd name="connsiteX7" fmla="*/ 5870 w 9997"/>
                <a:gd name="connsiteY7" fmla="*/ 0 h 10481"/>
                <a:gd name="connsiteX0" fmla="*/ 5762 w 9993"/>
                <a:gd name="connsiteY0" fmla="*/ 0 h 10000"/>
                <a:gd name="connsiteX1" fmla="*/ 1390 w 9993"/>
                <a:gd name="connsiteY1" fmla="*/ 1864 h 10000"/>
                <a:gd name="connsiteX2" fmla="*/ 0 w 9993"/>
                <a:gd name="connsiteY2" fmla="*/ 5430 h 10000"/>
                <a:gd name="connsiteX3" fmla="*/ 1155 w 9993"/>
                <a:gd name="connsiteY3" fmla="*/ 8301 h 10000"/>
                <a:gd name="connsiteX4" fmla="*/ 5152 w 9993"/>
                <a:gd name="connsiteY4" fmla="*/ 9885 h 10000"/>
                <a:gd name="connsiteX5" fmla="*/ 9099 w 9993"/>
                <a:gd name="connsiteY5" fmla="*/ 9274 h 10000"/>
                <a:gd name="connsiteX6" fmla="*/ 9993 w 9993"/>
                <a:gd name="connsiteY6" fmla="*/ 4479 h 10000"/>
                <a:gd name="connsiteX7" fmla="*/ 5865 w 9993"/>
                <a:gd name="connsiteY7" fmla="*/ 0 h 10000"/>
                <a:gd name="connsiteX0" fmla="*/ 5766 w 10000"/>
                <a:gd name="connsiteY0" fmla="*/ 0 h 10000"/>
                <a:gd name="connsiteX1" fmla="*/ 1588 w 10000"/>
                <a:gd name="connsiteY1" fmla="*/ 1727 h 10000"/>
                <a:gd name="connsiteX2" fmla="*/ 0 w 10000"/>
                <a:gd name="connsiteY2" fmla="*/ 5430 h 10000"/>
                <a:gd name="connsiteX3" fmla="*/ 1156 w 10000"/>
                <a:gd name="connsiteY3" fmla="*/ 8301 h 10000"/>
                <a:gd name="connsiteX4" fmla="*/ 5156 w 10000"/>
                <a:gd name="connsiteY4" fmla="*/ 9885 h 10000"/>
                <a:gd name="connsiteX5" fmla="*/ 9105 w 10000"/>
                <a:gd name="connsiteY5" fmla="*/ 9274 h 10000"/>
                <a:gd name="connsiteX6" fmla="*/ 10000 w 10000"/>
                <a:gd name="connsiteY6" fmla="*/ 4479 h 10000"/>
                <a:gd name="connsiteX7" fmla="*/ 5869 w 10000"/>
                <a:gd name="connsiteY7" fmla="*/ 0 h 10000"/>
                <a:gd name="connsiteX0" fmla="*/ 5766 w 10000"/>
                <a:gd name="connsiteY0" fmla="*/ 0 h 9974"/>
                <a:gd name="connsiteX1" fmla="*/ 1588 w 10000"/>
                <a:gd name="connsiteY1" fmla="*/ 1727 h 9974"/>
                <a:gd name="connsiteX2" fmla="*/ 0 w 10000"/>
                <a:gd name="connsiteY2" fmla="*/ 5430 h 9974"/>
                <a:gd name="connsiteX3" fmla="*/ 1156 w 10000"/>
                <a:gd name="connsiteY3" fmla="*/ 8301 h 9974"/>
                <a:gd name="connsiteX4" fmla="*/ 5156 w 10000"/>
                <a:gd name="connsiteY4" fmla="*/ 9885 h 9974"/>
                <a:gd name="connsiteX5" fmla="*/ 9105 w 10000"/>
                <a:gd name="connsiteY5" fmla="*/ 9274 h 9974"/>
                <a:gd name="connsiteX6" fmla="*/ 10000 w 10000"/>
                <a:gd name="connsiteY6" fmla="*/ 5131 h 9974"/>
                <a:gd name="connsiteX7" fmla="*/ 5869 w 10000"/>
                <a:gd name="connsiteY7" fmla="*/ 0 h 9974"/>
                <a:gd name="connsiteX0" fmla="*/ 5766 w 10000"/>
                <a:gd name="connsiteY0" fmla="*/ 0 h 10042"/>
                <a:gd name="connsiteX1" fmla="*/ 1588 w 10000"/>
                <a:gd name="connsiteY1" fmla="*/ 1732 h 10042"/>
                <a:gd name="connsiteX2" fmla="*/ 0 w 10000"/>
                <a:gd name="connsiteY2" fmla="*/ 5444 h 10042"/>
                <a:gd name="connsiteX3" fmla="*/ 1156 w 10000"/>
                <a:gd name="connsiteY3" fmla="*/ 8323 h 10042"/>
                <a:gd name="connsiteX4" fmla="*/ 5144 w 10000"/>
                <a:gd name="connsiteY4" fmla="*/ 9963 h 10042"/>
                <a:gd name="connsiteX5" fmla="*/ 9105 w 10000"/>
                <a:gd name="connsiteY5" fmla="*/ 9298 h 10042"/>
                <a:gd name="connsiteX6" fmla="*/ 10000 w 10000"/>
                <a:gd name="connsiteY6" fmla="*/ 5144 h 10042"/>
                <a:gd name="connsiteX7" fmla="*/ 5869 w 10000"/>
                <a:gd name="connsiteY7" fmla="*/ 0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42">
                  <a:moveTo>
                    <a:pt x="5766" y="0"/>
                  </a:moveTo>
                  <a:cubicBezTo>
                    <a:pt x="3632" y="43"/>
                    <a:pt x="2550" y="824"/>
                    <a:pt x="1588" y="1732"/>
                  </a:cubicBezTo>
                  <a:cubicBezTo>
                    <a:pt x="628" y="2639"/>
                    <a:pt x="28" y="4336"/>
                    <a:pt x="0" y="5444"/>
                  </a:cubicBezTo>
                  <a:cubicBezTo>
                    <a:pt x="2" y="6607"/>
                    <a:pt x="299" y="7570"/>
                    <a:pt x="1156" y="8323"/>
                  </a:cubicBezTo>
                  <a:cubicBezTo>
                    <a:pt x="2013" y="9076"/>
                    <a:pt x="3819" y="9799"/>
                    <a:pt x="5144" y="9963"/>
                  </a:cubicBezTo>
                  <a:cubicBezTo>
                    <a:pt x="6469" y="10125"/>
                    <a:pt x="8296" y="10101"/>
                    <a:pt x="9105" y="9298"/>
                  </a:cubicBezTo>
                  <a:cubicBezTo>
                    <a:pt x="9914" y="8495"/>
                    <a:pt x="10000" y="6396"/>
                    <a:pt x="10000" y="5144"/>
                  </a:cubicBezTo>
                  <a:cubicBezTo>
                    <a:pt x="9970" y="2541"/>
                    <a:pt x="8925" y="0"/>
                    <a:pt x="5869" y="0"/>
                  </a:cubicBezTo>
                </a:path>
              </a:pathLst>
            </a:custGeom>
            <a:solidFill>
              <a:srgbClr val="F9F8FD"/>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7" name="Freeform 5">
              <a:extLst>
                <a:ext uri="{FF2B5EF4-FFF2-40B4-BE49-F238E27FC236}">
                  <a16:creationId xmlns:a16="http://schemas.microsoft.com/office/drawing/2014/main" id="{C409C7A0-4710-ABCA-EEE2-D041142A5044}"/>
                </a:ext>
              </a:extLst>
            </p:cNvPr>
            <p:cNvSpPr>
              <a:spLocks/>
            </p:cNvSpPr>
            <p:nvPr/>
          </p:nvSpPr>
          <p:spPr bwMode="auto">
            <a:xfrm>
              <a:off x="2272095" y="5643085"/>
              <a:ext cx="4588323" cy="3346369"/>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67 w 9997"/>
                <a:gd name="connsiteY0" fmla="*/ 0 h 10000"/>
                <a:gd name="connsiteX1" fmla="*/ 1397 w 9997"/>
                <a:gd name="connsiteY1" fmla="*/ 1954 h 10000"/>
                <a:gd name="connsiteX2" fmla="*/ 7 w 9997"/>
                <a:gd name="connsiteY2" fmla="*/ 5691 h 10000"/>
                <a:gd name="connsiteX3" fmla="*/ 1162 w 9997"/>
                <a:gd name="connsiteY3" fmla="*/ 8700 h 10000"/>
                <a:gd name="connsiteX4" fmla="*/ 5132 w 9997"/>
                <a:gd name="connsiteY4" fmla="*/ 10000 h 10000"/>
                <a:gd name="connsiteX5" fmla="*/ 9029 w 9997"/>
                <a:gd name="connsiteY5" fmla="*/ 8640 h 10000"/>
                <a:gd name="connsiteX6" fmla="*/ 9997 w 9997"/>
                <a:gd name="connsiteY6" fmla="*/ 4694 h 10000"/>
                <a:gd name="connsiteX7" fmla="*/ 5870 w 9997"/>
                <a:gd name="connsiteY7" fmla="*/ 0 h 10000"/>
                <a:gd name="connsiteX0" fmla="*/ 5763 w 9994"/>
                <a:gd name="connsiteY0" fmla="*/ 0 h 10000"/>
                <a:gd name="connsiteX1" fmla="*/ 1391 w 9994"/>
                <a:gd name="connsiteY1" fmla="*/ 1954 h 10000"/>
                <a:gd name="connsiteX2" fmla="*/ 1 w 9994"/>
                <a:gd name="connsiteY2" fmla="*/ 5691 h 10000"/>
                <a:gd name="connsiteX3" fmla="*/ 1156 w 9994"/>
                <a:gd name="connsiteY3" fmla="*/ 8700 h 10000"/>
                <a:gd name="connsiteX4" fmla="*/ 5128 w 9994"/>
                <a:gd name="connsiteY4" fmla="*/ 10000 h 10000"/>
                <a:gd name="connsiteX5" fmla="*/ 9026 w 9994"/>
                <a:gd name="connsiteY5" fmla="*/ 8640 h 10000"/>
                <a:gd name="connsiteX6" fmla="*/ 9994 w 9994"/>
                <a:gd name="connsiteY6" fmla="*/ 4694 h 10000"/>
                <a:gd name="connsiteX7" fmla="*/ 5866 w 9994"/>
                <a:gd name="connsiteY7" fmla="*/ 0 h 10000"/>
                <a:gd name="connsiteX0" fmla="*/ 5674 w 9908"/>
                <a:gd name="connsiteY0" fmla="*/ 0 h 10000"/>
                <a:gd name="connsiteX1" fmla="*/ 1300 w 9908"/>
                <a:gd name="connsiteY1" fmla="*/ 1954 h 10000"/>
                <a:gd name="connsiteX2" fmla="*/ 1 w 9908"/>
                <a:gd name="connsiteY2" fmla="*/ 6384 h 10000"/>
                <a:gd name="connsiteX3" fmla="*/ 1065 w 9908"/>
                <a:gd name="connsiteY3" fmla="*/ 8700 h 10000"/>
                <a:gd name="connsiteX4" fmla="*/ 5039 w 9908"/>
                <a:gd name="connsiteY4" fmla="*/ 10000 h 10000"/>
                <a:gd name="connsiteX5" fmla="*/ 8939 w 9908"/>
                <a:gd name="connsiteY5" fmla="*/ 8640 h 10000"/>
                <a:gd name="connsiteX6" fmla="*/ 9908 w 9908"/>
                <a:gd name="connsiteY6" fmla="*/ 4694 h 10000"/>
                <a:gd name="connsiteX7" fmla="*/ 5778 w 9908"/>
                <a:gd name="connsiteY7" fmla="*/ 0 h 10000"/>
                <a:gd name="connsiteX0" fmla="*/ 5727 w 10000"/>
                <a:gd name="connsiteY0" fmla="*/ 0 h 10000"/>
                <a:gd name="connsiteX1" fmla="*/ 1498 w 10000"/>
                <a:gd name="connsiteY1" fmla="*/ 2467 h 10000"/>
                <a:gd name="connsiteX2" fmla="*/ 1 w 10000"/>
                <a:gd name="connsiteY2" fmla="*/ 6384 h 10000"/>
                <a:gd name="connsiteX3" fmla="*/ 1075 w 10000"/>
                <a:gd name="connsiteY3" fmla="*/ 8700 h 10000"/>
                <a:gd name="connsiteX4" fmla="*/ 5086 w 10000"/>
                <a:gd name="connsiteY4" fmla="*/ 10000 h 10000"/>
                <a:gd name="connsiteX5" fmla="*/ 9022 w 10000"/>
                <a:gd name="connsiteY5" fmla="*/ 8640 h 10000"/>
                <a:gd name="connsiteX6" fmla="*/ 10000 w 10000"/>
                <a:gd name="connsiteY6" fmla="*/ 4694 h 10000"/>
                <a:gd name="connsiteX7" fmla="*/ 5832 w 10000"/>
                <a:gd name="connsiteY7" fmla="*/ 0 h 10000"/>
                <a:gd name="connsiteX0" fmla="*/ 5727 w 9851"/>
                <a:gd name="connsiteY0" fmla="*/ 0 h 10000"/>
                <a:gd name="connsiteX1" fmla="*/ 1498 w 9851"/>
                <a:gd name="connsiteY1" fmla="*/ 2467 h 10000"/>
                <a:gd name="connsiteX2" fmla="*/ 1 w 9851"/>
                <a:gd name="connsiteY2" fmla="*/ 6384 h 10000"/>
                <a:gd name="connsiteX3" fmla="*/ 1075 w 9851"/>
                <a:gd name="connsiteY3" fmla="*/ 8700 h 10000"/>
                <a:gd name="connsiteX4" fmla="*/ 5086 w 9851"/>
                <a:gd name="connsiteY4" fmla="*/ 10000 h 10000"/>
                <a:gd name="connsiteX5" fmla="*/ 9022 w 9851"/>
                <a:gd name="connsiteY5" fmla="*/ 8640 h 10000"/>
                <a:gd name="connsiteX6" fmla="*/ 9851 w 9851"/>
                <a:gd name="connsiteY6" fmla="*/ 5489 h 10000"/>
                <a:gd name="connsiteX7" fmla="*/ 5832 w 9851"/>
                <a:gd name="connsiteY7" fmla="*/ 0 h 10000"/>
                <a:gd name="connsiteX0" fmla="*/ 5814 w 10000"/>
                <a:gd name="connsiteY0" fmla="*/ 0 h 10000"/>
                <a:gd name="connsiteX1" fmla="*/ 1521 w 10000"/>
                <a:gd name="connsiteY1" fmla="*/ 2467 h 10000"/>
                <a:gd name="connsiteX2" fmla="*/ 1 w 10000"/>
                <a:gd name="connsiteY2" fmla="*/ 6384 h 10000"/>
                <a:gd name="connsiteX3" fmla="*/ 1091 w 10000"/>
                <a:gd name="connsiteY3" fmla="*/ 8700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000"/>
                <a:gd name="connsiteY0" fmla="*/ 0 h 10006"/>
                <a:gd name="connsiteX1" fmla="*/ 1521 w 10000"/>
                <a:gd name="connsiteY1" fmla="*/ 2467 h 10006"/>
                <a:gd name="connsiteX2" fmla="*/ 1 w 10000"/>
                <a:gd name="connsiteY2" fmla="*/ 6384 h 10006"/>
                <a:gd name="connsiteX3" fmla="*/ 1261 w 10000"/>
                <a:gd name="connsiteY3" fmla="*/ 9034 h 10006"/>
                <a:gd name="connsiteX4" fmla="*/ 5163 w 10000"/>
                <a:gd name="connsiteY4" fmla="*/ 10000 h 10006"/>
                <a:gd name="connsiteX5" fmla="*/ 9158 w 10000"/>
                <a:gd name="connsiteY5" fmla="*/ 8640 h 10006"/>
                <a:gd name="connsiteX6" fmla="*/ 10000 w 10000"/>
                <a:gd name="connsiteY6" fmla="*/ 5489 h 10006"/>
                <a:gd name="connsiteX7" fmla="*/ 5920 w 10000"/>
                <a:gd name="connsiteY7" fmla="*/ 0 h 10006"/>
                <a:gd name="connsiteX0" fmla="*/ 5814 w 10000"/>
                <a:gd name="connsiteY0" fmla="*/ 0 h 10000"/>
                <a:gd name="connsiteX1" fmla="*/ 1521 w 10000"/>
                <a:gd name="connsiteY1" fmla="*/ 2467 h 10000"/>
                <a:gd name="connsiteX2" fmla="*/ 1 w 10000"/>
                <a:gd name="connsiteY2" fmla="*/ 6384 h 10000"/>
                <a:gd name="connsiteX3" fmla="*/ 1261 w 10000"/>
                <a:gd name="connsiteY3" fmla="*/ 9034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114"/>
                <a:gd name="connsiteY0" fmla="*/ 0 h 10000"/>
                <a:gd name="connsiteX1" fmla="*/ 1521 w 10114"/>
                <a:gd name="connsiteY1" fmla="*/ 2467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577 w 10114"/>
                <a:gd name="connsiteY1" fmla="*/ 2288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4" h="10000">
                  <a:moveTo>
                    <a:pt x="5814" y="0"/>
                  </a:moveTo>
                  <a:cubicBezTo>
                    <a:pt x="3627" y="45"/>
                    <a:pt x="2357" y="1301"/>
                    <a:pt x="1577" y="2288"/>
                  </a:cubicBezTo>
                  <a:cubicBezTo>
                    <a:pt x="797" y="3275"/>
                    <a:pt x="-14" y="4895"/>
                    <a:pt x="1" y="6384"/>
                  </a:cubicBezTo>
                  <a:cubicBezTo>
                    <a:pt x="-4" y="7590"/>
                    <a:pt x="400" y="8431"/>
                    <a:pt x="1261" y="9034"/>
                  </a:cubicBezTo>
                  <a:cubicBezTo>
                    <a:pt x="2122" y="9637"/>
                    <a:pt x="3658" y="9989"/>
                    <a:pt x="5163" y="10000"/>
                  </a:cubicBezTo>
                  <a:cubicBezTo>
                    <a:pt x="6668" y="10011"/>
                    <a:pt x="8333" y="9375"/>
                    <a:pt x="9158" y="8640"/>
                  </a:cubicBezTo>
                  <a:cubicBezTo>
                    <a:pt x="9983" y="7905"/>
                    <a:pt x="10114" y="6900"/>
                    <a:pt x="10114" y="5592"/>
                  </a:cubicBezTo>
                  <a:cubicBezTo>
                    <a:pt x="10084" y="2871"/>
                    <a:pt x="9050" y="0"/>
                    <a:pt x="5920" y="0"/>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grpSp>
      <p:sp>
        <p:nvSpPr>
          <p:cNvPr id="8" name="ZoneTexte 7">
            <a:extLst>
              <a:ext uri="{FF2B5EF4-FFF2-40B4-BE49-F238E27FC236}">
                <a16:creationId xmlns:a16="http://schemas.microsoft.com/office/drawing/2014/main" id="{BCD61BC8-DC7D-C46B-1C4D-B2CC461FAFE3}"/>
              </a:ext>
            </a:extLst>
          </p:cNvPr>
          <p:cNvSpPr txBox="1"/>
          <p:nvPr/>
        </p:nvSpPr>
        <p:spPr>
          <a:xfrm>
            <a:off x="4240451" y="1145217"/>
            <a:ext cx="3214381" cy="369332"/>
          </a:xfrm>
          <a:prstGeom prst="rect">
            <a:avLst/>
          </a:prstGeom>
          <a:noFill/>
        </p:spPr>
        <p:txBody>
          <a:bodyPr wrap="square" anchor="b">
            <a:spAutoFit/>
          </a:bodyPr>
          <a:lstStyle/>
          <a:p>
            <a:pPr algn="ctr" defTabSz="1219170">
              <a:lnSpc>
                <a:spcPct val="90000"/>
              </a:lnSpc>
              <a:defRPr/>
            </a:pPr>
            <a:r>
              <a:rPr lang="fr-FR" sz="2000" b="1" dirty="0" smtClean="0">
                <a:solidFill>
                  <a:srgbClr val="482683"/>
                </a:solidFill>
                <a:latin typeface="Calibri" panose="020F0502020204030204"/>
              </a:rPr>
              <a:t>Petite enfance</a:t>
            </a:r>
            <a:endParaRPr lang="fr-FR" sz="2000" b="1" dirty="0">
              <a:solidFill>
                <a:srgbClr val="482683"/>
              </a:solidFill>
              <a:latin typeface="Calibri" panose="020F0502020204030204"/>
            </a:endParaRPr>
          </a:p>
        </p:txBody>
      </p:sp>
      <p:sp>
        <p:nvSpPr>
          <p:cNvPr id="9" name="ZoneTexte 8">
            <a:extLst>
              <a:ext uri="{FF2B5EF4-FFF2-40B4-BE49-F238E27FC236}">
                <a16:creationId xmlns:a16="http://schemas.microsoft.com/office/drawing/2014/main" id="{11786AF0-F633-0B28-54CD-D940BAB0D06D}"/>
              </a:ext>
            </a:extLst>
          </p:cNvPr>
          <p:cNvSpPr txBox="1"/>
          <p:nvPr/>
        </p:nvSpPr>
        <p:spPr>
          <a:xfrm>
            <a:off x="3636705" y="1398604"/>
            <a:ext cx="4208008" cy="701731"/>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FAB114"/>
                </a:solidFill>
                <a:latin typeface="Calibri" panose="020F0502020204030204"/>
              </a:rPr>
              <a:t>67 </a:t>
            </a:r>
            <a:r>
              <a:rPr lang="fr-FR" sz="2000" dirty="0">
                <a:solidFill>
                  <a:prstClr val="black">
                    <a:lumMod val="50000"/>
                    <a:lumOff val="50000"/>
                  </a:prstClr>
                </a:solidFill>
                <a:latin typeface="Calibri" panose="020F0502020204030204"/>
              </a:rPr>
              <a:t>structures </a:t>
            </a:r>
            <a:r>
              <a:rPr lang="fr-FR" sz="2000" dirty="0">
                <a:latin typeface="Calibri" panose="020F0502020204030204"/>
              </a:rPr>
              <a:t/>
            </a:r>
            <a:br>
              <a:rPr lang="fr-FR" sz="2000" dirty="0">
                <a:latin typeface="Calibri" panose="020F0502020204030204"/>
              </a:rPr>
            </a:br>
            <a:r>
              <a:rPr lang="fr-FR" sz="2000" dirty="0">
                <a:solidFill>
                  <a:prstClr val="black">
                    <a:lumMod val="50000"/>
                    <a:lumOff val="50000"/>
                  </a:prstClr>
                </a:solidFill>
                <a:latin typeface="Calibri" panose="020F0502020204030204"/>
              </a:rPr>
              <a:t>et services</a:t>
            </a:r>
          </a:p>
        </p:txBody>
      </p:sp>
      <p:sp>
        <p:nvSpPr>
          <p:cNvPr id="10" name="ZoneTexte 9">
            <a:extLst>
              <a:ext uri="{FF2B5EF4-FFF2-40B4-BE49-F238E27FC236}">
                <a16:creationId xmlns:a16="http://schemas.microsoft.com/office/drawing/2014/main" id="{E1499B7B-7A34-CCAF-7053-3ED2EF59C003}"/>
              </a:ext>
            </a:extLst>
          </p:cNvPr>
          <p:cNvSpPr txBox="1"/>
          <p:nvPr/>
        </p:nvSpPr>
        <p:spPr>
          <a:xfrm>
            <a:off x="1414030" y="1854514"/>
            <a:ext cx="2589947" cy="369332"/>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Adultes handicapés</a:t>
            </a:r>
          </a:p>
        </p:txBody>
      </p:sp>
      <p:sp>
        <p:nvSpPr>
          <p:cNvPr id="11" name="ZoneTexte 10">
            <a:extLst>
              <a:ext uri="{FF2B5EF4-FFF2-40B4-BE49-F238E27FC236}">
                <a16:creationId xmlns:a16="http://schemas.microsoft.com/office/drawing/2014/main" id="{631E8C8A-69CF-753A-7E54-326C570F9D6E}"/>
              </a:ext>
            </a:extLst>
          </p:cNvPr>
          <p:cNvSpPr txBox="1"/>
          <p:nvPr/>
        </p:nvSpPr>
        <p:spPr>
          <a:xfrm>
            <a:off x="1013354" y="2159140"/>
            <a:ext cx="3391299" cy="701731"/>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FAB114"/>
                </a:solidFill>
                <a:latin typeface="Calibri" panose="020F0502020204030204"/>
              </a:rPr>
              <a:t>44</a:t>
            </a:r>
            <a:r>
              <a:rPr lang="fr-FR" sz="2400" b="1" dirty="0">
                <a:solidFill>
                  <a:srgbClr val="482683"/>
                </a:solidFill>
                <a:latin typeface="Calibri" panose="020F0502020204030204"/>
              </a:rPr>
              <a:t> </a:t>
            </a:r>
            <a:r>
              <a:rPr lang="fr-FR" sz="2000" dirty="0">
                <a:solidFill>
                  <a:prstClr val="black">
                    <a:lumMod val="50000"/>
                    <a:lumOff val="50000"/>
                  </a:prstClr>
                </a:solidFill>
                <a:latin typeface="Calibri" panose="020F0502020204030204"/>
              </a:rPr>
              <a:t>établissements </a:t>
            </a:r>
            <a:r>
              <a:rPr lang="fr-FR" sz="2000" dirty="0">
                <a:latin typeface="Calibri" panose="020F0502020204030204"/>
              </a:rPr>
              <a:t/>
            </a:r>
            <a:br>
              <a:rPr lang="fr-FR" sz="2000" dirty="0">
                <a:latin typeface="Calibri" panose="020F0502020204030204"/>
              </a:rPr>
            </a:br>
            <a:r>
              <a:rPr lang="fr-FR" sz="2000" dirty="0">
                <a:solidFill>
                  <a:prstClr val="black">
                    <a:lumMod val="50000"/>
                    <a:lumOff val="50000"/>
                  </a:prstClr>
                </a:solidFill>
                <a:latin typeface="Calibri" panose="020F0502020204030204"/>
              </a:rPr>
              <a:t>et services</a:t>
            </a:r>
          </a:p>
        </p:txBody>
      </p:sp>
      <p:sp>
        <p:nvSpPr>
          <p:cNvPr id="12" name="ZoneTexte 11">
            <a:extLst>
              <a:ext uri="{FF2B5EF4-FFF2-40B4-BE49-F238E27FC236}">
                <a16:creationId xmlns:a16="http://schemas.microsoft.com/office/drawing/2014/main" id="{677387F7-D15C-F34A-B322-E4B028577543}"/>
              </a:ext>
            </a:extLst>
          </p:cNvPr>
          <p:cNvSpPr txBox="1"/>
          <p:nvPr/>
        </p:nvSpPr>
        <p:spPr>
          <a:xfrm>
            <a:off x="7918718" y="1921181"/>
            <a:ext cx="2589947" cy="646331"/>
          </a:xfrm>
          <a:prstGeom prst="rect">
            <a:avLst/>
          </a:prstGeom>
          <a:noFill/>
        </p:spPr>
        <p:txBody>
          <a:bodyPr wrap="square" anchor="b">
            <a:spAutoFit/>
          </a:bodyPr>
          <a:lstStyle/>
          <a:p>
            <a:pPr algn="ctr" defTabSz="1219170">
              <a:lnSpc>
                <a:spcPct val="90000"/>
              </a:lnSpc>
              <a:defRPr/>
            </a:pPr>
            <a:r>
              <a:rPr lang="fr-FR" sz="2000" b="1">
                <a:solidFill>
                  <a:srgbClr val="482683"/>
                </a:solidFill>
                <a:latin typeface="Calibri" panose="020F0502020204030204"/>
              </a:rPr>
              <a:t>Soins médicaux </a:t>
            </a:r>
            <a:br>
              <a:rPr lang="fr-FR" sz="2000" b="1">
                <a:solidFill>
                  <a:srgbClr val="482683"/>
                </a:solidFill>
                <a:latin typeface="Calibri" panose="020F0502020204030204"/>
              </a:rPr>
            </a:br>
            <a:r>
              <a:rPr lang="fr-FR" sz="2000" b="1">
                <a:solidFill>
                  <a:srgbClr val="482683"/>
                </a:solidFill>
                <a:latin typeface="Calibri" panose="020F0502020204030204"/>
              </a:rPr>
              <a:t>et de réadaptation</a:t>
            </a:r>
          </a:p>
        </p:txBody>
      </p:sp>
      <p:sp>
        <p:nvSpPr>
          <p:cNvPr id="13" name="ZoneTexte 12">
            <a:extLst>
              <a:ext uri="{FF2B5EF4-FFF2-40B4-BE49-F238E27FC236}">
                <a16:creationId xmlns:a16="http://schemas.microsoft.com/office/drawing/2014/main" id="{A63D3B0E-20A1-3C8D-0F79-2827FA2A8E9D}"/>
              </a:ext>
            </a:extLst>
          </p:cNvPr>
          <p:cNvSpPr txBox="1"/>
          <p:nvPr/>
        </p:nvSpPr>
        <p:spPr>
          <a:xfrm>
            <a:off x="7363651" y="2502807"/>
            <a:ext cx="3700080" cy="424732"/>
          </a:xfrm>
          <a:prstGeom prst="rect">
            <a:avLst/>
          </a:prstGeom>
          <a:noFill/>
        </p:spPr>
        <p:txBody>
          <a:bodyPr wrap="square" anchor="t">
            <a:spAutoFit/>
          </a:bodyPr>
          <a:lstStyle/>
          <a:p>
            <a:pPr algn="ctr" defTabSz="1219170">
              <a:lnSpc>
                <a:spcPct val="90000"/>
              </a:lnSpc>
              <a:defRPr/>
            </a:pPr>
            <a:r>
              <a:rPr lang="fr-FR" sz="2400" b="1">
                <a:solidFill>
                  <a:srgbClr val="FAB114"/>
                </a:solidFill>
                <a:latin typeface="Calibri" panose="020F0502020204030204"/>
              </a:rPr>
              <a:t>2</a:t>
            </a:r>
            <a:r>
              <a:rPr lang="fr-FR" sz="2400" b="1">
                <a:solidFill>
                  <a:srgbClr val="482683"/>
                </a:solidFill>
                <a:latin typeface="Calibri" panose="020F0502020204030204"/>
              </a:rPr>
              <a:t> </a:t>
            </a:r>
            <a:r>
              <a:rPr lang="fr-FR" sz="2000">
                <a:solidFill>
                  <a:prstClr val="black">
                    <a:lumMod val="50000"/>
                    <a:lumOff val="50000"/>
                  </a:prstClr>
                </a:solidFill>
                <a:latin typeface="Calibri" panose="020F0502020204030204"/>
              </a:rPr>
              <a:t>établissements</a:t>
            </a:r>
          </a:p>
        </p:txBody>
      </p:sp>
      <p:sp>
        <p:nvSpPr>
          <p:cNvPr id="14" name="ZoneTexte 13">
            <a:extLst>
              <a:ext uri="{FF2B5EF4-FFF2-40B4-BE49-F238E27FC236}">
                <a16:creationId xmlns:a16="http://schemas.microsoft.com/office/drawing/2014/main" id="{AC9D8AD1-65BD-9688-2564-FBA411203028}"/>
              </a:ext>
            </a:extLst>
          </p:cNvPr>
          <p:cNvSpPr txBox="1"/>
          <p:nvPr/>
        </p:nvSpPr>
        <p:spPr>
          <a:xfrm>
            <a:off x="1721699" y="4962242"/>
            <a:ext cx="2589947" cy="646331"/>
          </a:xfrm>
          <a:prstGeom prst="rect">
            <a:avLst/>
          </a:prstGeom>
          <a:noFill/>
        </p:spPr>
        <p:txBody>
          <a:bodyPr wrap="square" anchor="b">
            <a:spAutoFit/>
          </a:bodyPr>
          <a:lstStyle/>
          <a:p>
            <a:pPr algn="ctr" defTabSz="1219170">
              <a:lnSpc>
                <a:spcPct val="90000"/>
              </a:lnSpc>
              <a:defRPr/>
            </a:pPr>
            <a:r>
              <a:rPr lang="fr-FR" sz="2000" b="1">
                <a:solidFill>
                  <a:srgbClr val="482683"/>
                </a:solidFill>
                <a:latin typeface="Calibri" panose="020F0502020204030204"/>
              </a:rPr>
              <a:t>Protection de l’enfance</a:t>
            </a:r>
          </a:p>
        </p:txBody>
      </p:sp>
      <p:sp>
        <p:nvSpPr>
          <p:cNvPr id="15" name="ZoneTexte 14">
            <a:extLst>
              <a:ext uri="{FF2B5EF4-FFF2-40B4-BE49-F238E27FC236}">
                <a16:creationId xmlns:a16="http://schemas.microsoft.com/office/drawing/2014/main" id="{70AF6AAE-898C-5D7A-3B3E-C34084E3CD22}"/>
              </a:ext>
            </a:extLst>
          </p:cNvPr>
          <p:cNvSpPr txBox="1"/>
          <p:nvPr/>
        </p:nvSpPr>
        <p:spPr>
          <a:xfrm>
            <a:off x="1328636" y="5541853"/>
            <a:ext cx="3391299" cy="701731"/>
          </a:xfrm>
          <a:prstGeom prst="rect">
            <a:avLst/>
          </a:prstGeom>
          <a:noFill/>
        </p:spPr>
        <p:txBody>
          <a:bodyPr wrap="square" lIns="91440" tIns="45720" rIns="91440" bIns="45720" anchor="t">
            <a:spAutoFit/>
          </a:bodyPr>
          <a:lstStyle/>
          <a:p>
            <a:pPr algn="ctr" defTabSz="1219170">
              <a:lnSpc>
                <a:spcPct val="90000"/>
              </a:lnSpc>
              <a:defRPr/>
            </a:pPr>
            <a:r>
              <a:rPr lang="fr-FR" sz="2400" b="1">
                <a:solidFill>
                  <a:srgbClr val="FAB114"/>
                </a:solidFill>
                <a:latin typeface="Calibri" panose="020F0502020204030204"/>
              </a:rPr>
              <a:t>3 </a:t>
            </a:r>
            <a:r>
              <a:rPr lang="fr-FR" sz="2000">
                <a:solidFill>
                  <a:prstClr val="black">
                    <a:lumMod val="50000"/>
                    <a:lumOff val="50000"/>
                  </a:prstClr>
                </a:solidFill>
                <a:latin typeface="Calibri" panose="020F0502020204030204"/>
              </a:rPr>
              <a:t>établissements </a:t>
            </a:r>
            <a:r>
              <a:rPr lang="fr-FR" sz="2000">
                <a:latin typeface="Calibri" panose="020F0502020204030204"/>
              </a:rPr>
              <a:t/>
            </a:r>
            <a:br>
              <a:rPr lang="fr-FR" sz="2000">
                <a:latin typeface="Calibri" panose="020F0502020204030204"/>
              </a:rPr>
            </a:br>
            <a:r>
              <a:rPr lang="fr-FR" sz="2000">
                <a:solidFill>
                  <a:prstClr val="black">
                    <a:lumMod val="50000"/>
                    <a:lumOff val="50000"/>
                  </a:prstClr>
                </a:solidFill>
                <a:latin typeface="Calibri" panose="020F0502020204030204"/>
              </a:rPr>
              <a:t>et services</a:t>
            </a:r>
          </a:p>
        </p:txBody>
      </p:sp>
      <p:sp>
        <p:nvSpPr>
          <p:cNvPr id="16" name="ZoneTexte 15">
            <a:extLst>
              <a:ext uri="{FF2B5EF4-FFF2-40B4-BE49-F238E27FC236}">
                <a16:creationId xmlns:a16="http://schemas.microsoft.com/office/drawing/2014/main" id="{31409D22-2637-650E-73AB-CF28D7A4B0B5}"/>
              </a:ext>
            </a:extLst>
          </p:cNvPr>
          <p:cNvSpPr txBox="1"/>
          <p:nvPr/>
        </p:nvSpPr>
        <p:spPr>
          <a:xfrm>
            <a:off x="8087952" y="3761015"/>
            <a:ext cx="3266301" cy="369332"/>
          </a:xfrm>
          <a:prstGeom prst="rect">
            <a:avLst/>
          </a:prstGeom>
          <a:noFill/>
        </p:spPr>
        <p:txBody>
          <a:bodyPr wrap="square" anchor="b">
            <a:spAutoFit/>
          </a:bodyPr>
          <a:lstStyle/>
          <a:p>
            <a:pPr algn="ctr" defTabSz="1219170">
              <a:lnSpc>
                <a:spcPct val="90000"/>
              </a:lnSpc>
              <a:defRPr/>
            </a:pPr>
            <a:r>
              <a:rPr lang="fr-FR" sz="2000" b="1">
                <a:solidFill>
                  <a:srgbClr val="482683"/>
                </a:solidFill>
                <a:latin typeface="Calibri" panose="020F0502020204030204"/>
              </a:rPr>
              <a:t>Centres de santé</a:t>
            </a:r>
          </a:p>
        </p:txBody>
      </p:sp>
      <p:sp>
        <p:nvSpPr>
          <p:cNvPr id="17" name="ZoneTexte 16">
            <a:extLst>
              <a:ext uri="{FF2B5EF4-FFF2-40B4-BE49-F238E27FC236}">
                <a16:creationId xmlns:a16="http://schemas.microsoft.com/office/drawing/2014/main" id="{3A26B3EE-F932-28B5-E7E6-F05CC9381D28}"/>
              </a:ext>
            </a:extLst>
          </p:cNvPr>
          <p:cNvSpPr txBox="1"/>
          <p:nvPr/>
        </p:nvSpPr>
        <p:spPr>
          <a:xfrm>
            <a:off x="8025452" y="3997752"/>
            <a:ext cx="3391299" cy="701731"/>
          </a:xfrm>
          <a:prstGeom prst="rect">
            <a:avLst/>
          </a:prstGeom>
          <a:noFill/>
        </p:spPr>
        <p:txBody>
          <a:bodyPr wrap="square" anchor="b">
            <a:spAutoFit/>
          </a:bodyPr>
          <a:lstStyle/>
          <a:p>
            <a:pPr algn="ctr" defTabSz="1219170">
              <a:lnSpc>
                <a:spcPct val="90000"/>
              </a:lnSpc>
              <a:defRPr/>
            </a:pPr>
            <a:r>
              <a:rPr lang="fr-FR" sz="2400" b="1" dirty="0">
                <a:solidFill>
                  <a:srgbClr val="FAB114"/>
                </a:solidFill>
                <a:latin typeface="Calibri" panose="020F0502020204030204"/>
              </a:rPr>
              <a:t>3</a:t>
            </a:r>
            <a:r>
              <a:rPr lang="fr-FR" sz="2400" b="1" dirty="0">
                <a:solidFill>
                  <a:srgbClr val="482683"/>
                </a:solidFill>
                <a:latin typeface="Calibri" panose="020F0502020204030204"/>
              </a:rPr>
              <a:t> </a:t>
            </a:r>
            <a:r>
              <a:rPr lang="fr-FR" sz="2000" dirty="0" smtClean="0">
                <a:solidFill>
                  <a:prstClr val="black">
                    <a:lumMod val="50000"/>
                    <a:lumOff val="50000"/>
                  </a:prstClr>
                </a:solidFill>
                <a:latin typeface="Calibri" panose="020F0502020204030204"/>
              </a:rPr>
              <a:t>services médicaux </a:t>
            </a:r>
          </a:p>
          <a:p>
            <a:pPr algn="ctr" defTabSz="1219170">
              <a:lnSpc>
                <a:spcPct val="90000"/>
              </a:lnSpc>
              <a:defRPr/>
            </a:pPr>
            <a:r>
              <a:rPr lang="fr-FR" sz="2000" dirty="0" smtClean="0">
                <a:solidFill>
                  <a:prstClr val="black">
                    <a:lumMod val="50000"/>
                    <a:lumOff val="50000"/>
                  </a:prstClr>
                </a:solidFill>
                <a:latin typeface="Calibri" panose="020F0502020204030204"/>
              </a:rPr>
              <a:t>de proximité</a:t>
            </a:r>
            <a:endParaRPr lang="fr-FR" sz="2000" dirty="0">
              <a:solidFill>
                <a:prstClr val="black">
                  <a:lumMod val="50000"/>
                  <a:lumOff val="50000"/>
                </a:prstClr>
              </a:solidFill>
              <a:latin typeface="Calibri" panose="020F0502020204030204"/>
            </a:endParaRPr>
          </a:p>
        </p:txBody>
      </p:sp>
      <p:sp>
        <p:nvSpPr>
          <p:cNvPr id="18" name="Ellipse 6">
            <a:extLst>
              <a:ext uri="{FF2B5EF4-FFF2-40B4-BE49-F238E27FC236}">
                <a16:creationId xmlns:a16="http://schemas.microsoft.com/office/drawing/2014/main" id="{56025E6F-3990-27F8-5000-05F89C8D6630}"/>
              </a:ext>
            </a:extLst>
          </p:cNvPr>
          <p:cNvSpPr/>
          <p:nvPr/>
        </p:nvSpPr>
        <p:spPr>
          <a:xfrm rot="10800000">
            <a:off x="4475365" y="2522449"/>
            <a:ext cx="3024864" cy="2213607"/>
          </a:xfrm>
          <a:custGeom>
            <a:avLst/>
            <a:gdLst>
              <a:gd name="connsiteX0" fmla="*/ 0 w 2626128"/>
              <a:gd name="connsiteY0" fmla="*/ 865458 h 1730915"/>
              <a:gd name="connsiteX1" fmla="*/ 1313064 w 2626128"/>
              <a:gd name="connsiteY1" fmla="*/ 0 h 1730915"/>
              <a:gd name="connsiteX2" fmla="*/ 2626128 w 2626128"/>
              <a:gd name="connsiteY2" fmla="*/ 865458 h 1730915"/>
              <a:gd name="connsiteX3" fmla="*/ 1313064 w 2626128"/>
              <a:gd name="connsiteY3" fmla="*/ 1730916 h 1730915"/>
              <a:gd name="connsiteX4" fmla="*/ 0 w 2626128"/>
              <a:gd name="connsiteY4" fmla="*/ 865458 h 1730915"/>
              <a:gd name="connsiteX0" fmla="*/ 2201 w 2628329"/>
              <a:gd name="connsiteY0" fmla="*/ 865458 h 2013549"/>
              <a:gd name="connsiteX1" fmla="*/ 1315265 w 2628329"/>
              <a:gd name="connsiteY1" fmla="*/ 0 h 2013549"/>
              <a:gd name="connsiteX2" fmla="*/ 2628329 w 2628329"/>
              <a:gd name="connsiteY2" fmla="*/ 865458 h 2013549"/>
              <a:gd name="connsiteX3" fmla="*/ 1099134 w 2628329"/>
              <a:gd name="connsiteY3" fmla="*/ 2013549 h 2013549"/>
              <a:gd name="connsiteX4" fmla="*/ 2201 w 2628329"/>
              <a:gd name="connsiteY4" fmla="*/ 865458 h 2013549"/>
              <a:gd name="connsiteX0" fmla="*/ 689 w 2626817"/>
              <a:gd name="connsiteY0" fmla="*/ 865458 h 2013549"/>
              <a:gd name="connsiteX1" fmla="*/ 1313753 w 2626817"/>
              <a:gd name="connsiteY1" fmla="*/ 0 h 2013549"/>
              <a:gd name="connsiteX2" fmla="*/ 2626817 w 2626817"/>
              <a:gd name="connsiteY2" fmla="*/ 865458 h 2013549"/>
              <a:gd name="connsiteX3" fmla="*/ 1097622 w 2626817"/>
              <a:gd name="connsiteY3" fmla="*/ 2013549 h 2013549"/>
              <a:gd name="connsiteX4" fmla="*/ 689 w 2626817"/>
              <a:gd name="connsiteY4" fmla="*/ 865458 h 2013549"/>
              <a:gd name="connsiteX0" fmla="*/ 586 w 2626714"/>
              <a:gd name="connsiteY0" fmla="*/ 865458 h 2013549"/>
              <a:gd name="connsiteX1" fmla="*/ 1313650 w 2626714"/>
              <a:gd name="connsiteY1" fmla="*/ 0 h 2013549"/>
              <a:gd name="connsiteX2" fmla="*/ 2626714 w 2626714"/>
              <a:gd name="connsiteY2" fmla="*/ 865458 h 2013549"/>
              <a:gd name="connsiteX3" fmla="*/ 1097519 w 2626714"/>
              <a:gd name="connsiteY3" fmla="*/ 2013549 h 2013549"/>
              <a:gd name="connsiteX4" fmla="*/ 586 w 2626714"/>
              <a:gd name="connsiteY4" fmla="*/ 865458 h 2013549"/>
              <a:gd name="connsiteX0" fmla="*/ 235 w 2626363"/>
              <a:gd name="connsiteY0" fmla="*/ 865458 h 2013549"/>
              <a:gd name="connsiteX1" fmla="*/ 1313299 w 2626363"/>
              <a:gd name="connsiteY1" fmla="*/ 0 h 2013549"/>
              <a:gd name="connsiteX2" fmla="*/ 2626363 w 2626363"/>
              <a:gd name="connsiteY2" fmla="*/ 865458 h 2013549"/>
              <a:gd name="connsiteX3" fmla="*/ 1097168 w 2626363"/>
              <a:gd name="connsiteY3" fmla="*/ 2013549 h 2013549"/>
              <a:gd name="connsiteX4" fmla="*/ 235 w 2626363"/>
              <a:gd name="connsiteY4" fmla="*/ 865458 h 2013549"/>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226 w 2667918"/>
              <a:gd name="connsiteY0" fmla="*/ 865970 h 2014679"/>
              <a:gd name="connsiteX1" fmla="*/ 1313290 w 2667918"/>
              <a:gd name="connsiteY1" fmla="*/ 512 h 2014679"/>
              <a:gd name="connsiteX2" fmla="*/ 2667918 w 2667918"/>
              <a:gd name="connsiteY2" fmla="*/ 732966 h 2014679"/>
              <a:gd name="connsiteX3" fmla="*/ 1097159 w 2667918"/>
              <a:gd name="connsiteY3" fmla="*/ 2014061 h 2014679"/>
              <a:gd name="connsiteX4" fmla="*/ 226 w 2667918"/>
              <a:gd name="connsiteY4" fmla="*/ 865970 h 2014679"/>
              <a:gd name="connsiteX0" fmla="*/ 226 w 2667918"/>
              <a:gd name="connsiteY0" fmla="*/ 865970 h 2014216"/>
              <a:gd name="connsiteX1" fmla="*/ 1313290 w 2667918"/>
              <a:gd name="connsiteY1" fmla="*/ 512 h 2014216"/>
              <a:gd name="connsiteX2" fmla="*/ 2667918 w 2667918"/>
              <a:gd name="connsiteY2" fmla="*/ 732966 h 2014216"/>
              <a:gd name="connsiteX3" fmla="*/ 1097159 w 2667918"/>
              <a:gd name="connsiteY3" fmla="*/ 2014061 h 2014216"/>
              <a:gd name="connsiteX4" fmla="*/ 226 w 2667918"/>
              <a:gd name="connsiteY4" fmla="*/ 865970 h 2014216"/>
              <a:gd name="connsiteX0" fmla="*/ 37806 w 2705498"/>
              <a:gd name="connsiteY0" fmla="*/ 865970 h 1845264"/>
              <a:gd name="connsiteX1" fmla="*/ 1350870 w 2705498"/>
              <a:gd name="connsiteY1" fmla="*/ 512 h 1845264"/>
              <a:gd name="connsiteX2" fmla="*/ 2705498 w 2705498"/>
              <a:gd name="connsiteY2" fmla="*/ 732966 h 1845264"/>
              <a:gd name="connsiteX3" fmla="*/ 590799 w 2705498"/>
              <a:gd name="connsiteY3" fmla="*/ 1844961 h 1845264"/>
              <a:gd name="connsiteX4" fmla="*/ 37806 w 2705498"/>
              <a:gd name="connsiteY4" fmla="*/ 865970 h 1845264"/>
              <a:gd name="connsiteX0" fmla="*/ 35031 w 2767258"/>
              <a:gd name="connsiteY0" fmla="*/ 868179 h 1903788"/>
              <a:gd name="connsiteX1" fmla="*/ 1348095 w 2767258"/>
              <a:gd name="connsiteY1" fmla="*/ 2721 h 1903788"/>
              <a:gd name="connsiteX2" fmla="*/ 2767258 w 2767258"/>
              <a:gd name="connsiteY2" fmla="*/ 1157925 h 1903788"/>
              <a:gd name="connsiteX3" fmla="*/ 588024 w 2767258"/>
              <a:gd name="connsiteY3" fmla="*/ 1847170 h 1903788"/>
              <a:gd name="connsiteX4" fmla="*/ 35031 w 2767258"/>
              <a:gd name="connsiteY4" fmla="*/ 868179 h 1903788"/>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52149 w 2627648"/>
              <a:gd name="connsiteY0" fmla="*/ 502010 h 1905452"/>
              <a:gd name="connsiteX1" fmla="*/ 1208485 w 2627648"/>
              <a:gd name="connsiteY1" fmla="*/ 25482 h 1905452"/>
              <a:gd name="connsiteX2" fmla="*/ 2627648 w 2627648"/>
              <a:gd name="connsiteY2" fmla="*/ 1180686 h 1905452"/>
              <a:gd name="connsiteX3" fmla="*/ 448414 w 2627648"/>
              <a:gd name="connsiteY3" fmla="*/ 1869931 h 1905452"/>
              <a:gd name="connsiteX4" fmla="*/ 52149 w 2627648"/>
              <a:gd name="connsiteY4" fmla="*/ 502010 h 1905452"/>
              <a:gd name="connsiteX0" fmla="*/ 76139 w 2651638"/>
              <a:gd name="connsiteY0" fmla="*/ 508890 h 1912334"/>
              <a:gd name="connsiteX1" fmla="*/ 1232475 w 2651638"/>
              <a:gd name="connsiteY1" fmla="*/ 32362 h 1912334"/>
              <a:gd name="connsiteX2" fmla="*/ 2651638 w 2651638"/>
              <a:gd name="connsiteY2" fmla="*/ 1187566 h 1912334"/>
              <a:gd name="connsiteX3" fmla="*/ 472404 w 2651638"/>
              <a:gd name="connsiteY3" fmla="*/ 1876811 h 1912334"/>
              <a:gd name="connsiteX4" fmla="*/ 76139 w 2651638"/>
              <a:gd name="connsiteY4" fmla="*/ 508890 h 1912334"/>
              <a:gd name="connsiteX0" fmla="*/ 134500 w 2709999"/>
              <a:gd name="connsiteY0" fmla="*/ 508890 h 1939311"/>
              <a:gd name="connsiteX1" fmla="*/ 1290836 w 2709999"/>
              <a:gd name="connsiteY1" fmla="*/ 32362 h 1939311"/>
              <a:gd name="connsiteX2" fmla="*/ 2709999 w 2709999"/>
              <a:gd name="connsiteY2" fmla="*/ 1187566 h 1939311"/>
              <a:gd name="connsiteX3" fmla="*/ 530765 w 2709999"/>
              <a:gd name="connsiteY3" fmla="*/ 1876811 h 1939311"/>
              <a:gd name="connsiteX4" fmla="*/ 134500 w 2709999"/>
              <a:gd name="connsiteY4" fmla="*/ 508890 h 1939311"/>
              <a:gd name="connsiteX0" fmla="*/ 146492 w 2721991"/>
              <a:gd name="connsiteY0" fmla="*/ 501592 h 1895808"/>
              <a:gd name="connsiteX1" fmla="*/ 1302828 w 2721991"/>
              <a:gd name="connsiteY1" fmla="*/ 25064 h 1895808"/>
              <a:gd name="connsiteX2" fmla="*/ 2721991 w 2721991"/>
              <a:gd name="connsiteY2" fmla="*/ 1180268 h 1895808"/>
              <a:gd name="connsiteX3" fmla="*/ 469003 w 2721991"/>
              <a:gd name="connsiteY3" fmla="*/ 1827238 h 1895808"/>
              <a:gd name="connsiteX4" fmla="*/ 146492 w 2721991"/>
              <a:gd name="connsiteY4" fmla="*/ 501592 h 1895808"/>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84402 h 1828294"/>
              <a:gd name="connsiteX1" fmla="*/ 1230218 w 2658600"/>
              <a:gd name="connsiteY1" fmla="*/ 7874 h 1828294"/>
              <a:gd name="connsiteX2" fmla="*/ 2658600 w 2658600"/>
              <a:gd name="connsiteY2" fmla="*/ 1010889 h 1828294"/>
              <a:gd name="connsiteX3" fmla="*/ 396393 w 2658600"/>
              <a:gd name="connsiteY3" fmla="*/ 1810048 h 1828294"/>
              <a:gd name="connsiteX4" fmla="*/ 73882 w 2658600"/>
              <a:gd name="connsiteY4" fmla="*/ 484402 h 1828294"/>
              <a:gd name="connsiteX0" fmla="*/ 160084 w 2744802"/>
              <a:gd name="connsiteY0" fmla="*/ 484402 h 1842128"/>
              <a:gd name="connsiteX1" fmla="*/ 1316420 w 2744802"/>
              <a:gd name="connsiteY1" fmla="*/ 7874 h 1842128"/>
              <a:gd name="connsiteX2" fmla="*/ 2744802 w 2744802"/>
              <a:gd name="connsiteY2" fmla="*/ 1010889 h 1842128"/>
              <a:gd name="connsiteX3" fmla="*/ 482595 w 2744802"/>
              <a:gd name="connsiteY3" fmla="*/ 1810048 h 1842128"/>
              <a:gd name="connsiteX4" fmla="*/ 160084 w 2744802"/>
              <a:gd name="connsiteY4" fmla="*/ 484402 h 184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802" h="1842128">
                <a:moveTo>
                  <a:pt x="160084" y="484402"/>
                </a:moveTo>
                <a:cubicBezTo>
                  <a:pt x="299055" y="184040"/>
                  <a:pt x="839538" y="-46054"/>
                  <a:pt x="1316420" y="7874"/>
                </a:cubicBezTo>
                <a:cubicBezTo>
                  <a:pt x="1793302" y="61802"/>
                  <a:pt x="2744802" y="304625"/>
                  <a:pt x="2744802" y="1010889"/>
                </a:cubicBezTo>
                <a:cubicBezTo>
                  <a:pt x="2729083" y="1675081"/>
                  <a:pt x="1199180" y="1940071"/>
                  <a:pt x="482595" y="1810048"/>
                </a:cubicBezTo>
                <a:cubicBezTo>
                  <a:pt x="-233990" y="1680025"/>
                  <a:pt x="21113" y="784764"/>
                  <a:pt x="160084" y="484402"/>
                </a:cubicBezTo>
                <a:close/>
              </a:path>
            </a:pathLst>
          </a:custGeom>
          <a:solidFill>
            <a:srgbClr val="FAB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FAB114"/>
              </a:solidFill>
              <a:latin typeface="Calibri" panose="020F0502020204030204"/>
            </a:endParaRPr>
          </a:p>
        </p:txBody>
      </p:sp>
      <p:sp>
        <p:nvSpPr>
          <p:cNvPr id="19" name="Rectangle 18">
            <a:extLst>
              <a:ext uri="{FF2B5EF4-FFF2-40B4-BE49-F238E27FC236}">
                <a16:creationId xmlns:a16="http://schemas.microsoft.com/office/drawing/2014/main" id="{79C5EB11-817B-2454-89BF-A874638ED083}"/>
              </a:ext>
            </a:extLst>
          </p:cNvPr>
          <p:cNvSpPr/>
          <p:nvPr/>
        </p:nvSpPr>
        <p:spPr>
          <a:xfrm>
            <a:off x="4207031" y="2685939"/>
            <a:ext cx="3281220" cy="1909645"/>
          </a:xfrm>
          <a:prstGeom prst="rect">
            <a:avLst/>
          </a:prstGeom>
        </p:spPr>
        <p:txBody>
          <a:bodyPr wrap="square" lIns="91440" tIns="45720" rIns="91440" bIns="45720" anchor="ctr">
            <a:noAutofit/>
          </a:bodyPr>
          <a:lstStyle/>
          <a:p>
            <a:pPr lvl="1" algn="ctr" defTabSz="1219170">
              <a:defRPr/>
            </a:pPr>
            <a:r>
              <a:rPr lang="fr-FR" altLang="fr-FR" sz="2200" b="1" dirty="0">
                <a:solidFill>
                  <a:prstClr val="white"/>
                </a:solidFill>
                <a:latin typeface="Calibri" panose="020F0502020204030204"/>
                <a:sym typeface="Wingdings" pitchFamily="2" charset="2"/>
              </a:rPr>
              <a:t>ACCOMPAGNEMENT </a:t>
            </a:r>
            <a:r>
              <a:rPr lang="fr-FR" altLang="fr-FR" sz="2200" b="1" dirty="0" smtClean="0">
                <a:solidFill>
                  <a:prstClr val="white"/>
                </a:solidFill>
                <a:latin typeface="Calibri" panose="020F0502020204030204"/>
                <a:sym typeface="Wingdings" pitchFamily="2" charset="2"/>
              </a:rPr>
              <a:t>ET SOINS</a:t>
            </a:r>
          </a:p>
          <a:p>
            <a:pPr lvl="1" algn="ctr" defTabSz="1219170">
              <a:defRPr/>
            </a:pPr>
            <a:r>
              <a:rPr lang="fr-FR" altLang="fr-FR" sz="2400" b="1" dirty="0" smtClean="0">
                <a:solidFill>
                  <a:prstClr val="white"/>
                </a:solidFill>
                <a:latin typeface="Calibri" panose="020F0502020204030204"/>
                <a:sym typeface="Wingdings" pitchFamily="2" charset="2"/>
              </a:rPr>
              <a:t>138 </a:t>
            </a:r>
            <a:r>
              <a:rPr lang="fr-FR" altLang="fr-FR" sz="1850" dirty="0">
                <a:solidFill>
                  <a:prstClr val="white"/>
                </a:solidFill>
                <a:latin typeface="Calibri" panose="020F0502020204030204"/>
                <a:sym typeface="Wingdings" pitchFamily="2" charset="2"/>
              </a:rPr>
              <a:t>établissements</a:t>
            </a:r>
            <a:endParaRPr lang="fr-FR" altLang="fr-FR" sz="1850" dirty="0">
              <a:solidFill>
                <a:prstClr val="white"/>
              </a:solidFill>
              <a:latin typeface="Calibri" panose="020F0502020204030204"/>
              <a:cs typeface="Calibri"/>
            </a:endParaRPr>
          </a:p>
        </p:txBody>
      </p:sp>
      <p:sp>
        <p:nvSpPr>
          <p:cNvPr id="20" name="ZoneTexte 19">
            <a:extLst>
              <a:ext uri="{FF2B5EF4-FFF2-40B4-BE49-F238E27FC236}">
                <a16:creationId xmlns:a16="http://schemas.microsoft.com/office/drawing/2014/main" id="{B6BFD8F9-C01C-99C8-7D5E-0216EF7F92BE}"/>
              </a:ext>
            </a:extLst>
          </p:cNvPr>
          <p:cNvSpPr txBox="1"/>
          <p:nvPr/>
        </p:nvSpPr>
        <p:spPr>
          <a:xfrm>
            <a:off x="5931511" y="5335874"/>
            <a:ext cx="3663126" cy="923330"/>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Emploi, formation et dispositifs d’accompagnement à la perte d’autonomie</a:t>
            </a:r>
          </a:p>
        </p:txBody>
      </p:sp>
      <p:sp>
        <p:nvSpPr>
          <p:cNvPr id="21" name="ZoneTexte 20">
            <a:extLst>
              <a:ext uri="{FF2B5EF4-FFF2-40B4-BE49-F238E27FC236}">
                <a16:creationId xmlns:a16="http://schemas.microsoft.com/office/drawing/2014/main" id="{6A9EC669-96A9-6448-C194-2B526D64838F}"/>
              </a:ext>
            </a:extLst>
          </p:cNvPr>
          <p:cNvSpPr txBox="1"/>
          <p:nvPr/>
        </p:nvSpPr>
        <p:spPr>
          <a:xfrm>
            <a:off x="5950726" y="6241668"/>
            <a:ext cx="3391299"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FAB114"/>
                </a:solidFill>
                <a:latin typeface="Calibri" panose="020F0502020204030204"/>
              </a:rPr>
              <a:t>13 </a:t>
            </a:r>
            <a:r>
              <a:rPr lang="fr-FR" sz="2000" dirty="0">
                <a:solidFill>
                  <a:prstClr val="black">
                    <a:lumMod val="50000"/>
                    <a:lumOff val="50000"/>
                  </a:prstClr>
                </a:solidFill>
                <a:latin typeface="Calibri" panose="020F0502020204030204"/>
              </a:rPr>
              <a:t>services</a:t>
            </a:r>
          </a:p>
        </p:txBody>
      </p:sp>
      <p:sp>
        <p:nvSpPr>
          <p:cNvPr id="2" name="Titre 1">
            <a:extLst>
              <a:ext uri="{FF2B5EF4-FFF2-40B4-BE49-F238E27FC236}">
                <a16:creationId xmlns:a16="http://schemas.microsoft.com/office/drawing/2014/main" id="{6FAC429E-AE67-4A28-9A56-1A1C79802B18}"/>
              </a:ext>
            </a:extLst>
          </p:cNvPr>
          <p:cNvSpPr>
            <a:spLocks noGrp="1"/>
          </p:cNvSpPr>
          <p:nvPr>
            <p:ph type="title"/>
          </p:nvPr>
        </p:nvSpPr>
        <p:spPr/>
        <p:txBody>
          <a:bodyPr>
            <a:normAutofit/>
          </a:bodyPr>
          <a:lstStyle/>
          <a:p>
            <a:r>
              <a:rPr lang="fr-FR" sz="4200" dirty="0"/>
              <a:t>Activité accompagnement et soins</a:t>
            </a:r>
          </a:p>
        </p:txBody>
      </p:sp>
      <p:sp>
        <p:nvSpPr>
          <p:cNvPr id="23" name="ZoneTexte 22">
            <a:extLst>
              <a:ext uri="{FF2B5EF4-FFF2-40B4-BE49-F238E27FC236}">
                <a16:creationId xmlns:a16="http://schemas.microsoft.com/office/drawing/2014/main" id="{E1499B7B-7A34-CCAF-7053-3ED2EF59C003}"/>
              </a:ext>
            </a:extLst>
          </p:cNvPr>
          <p:cNvSpPr txBox="1"/>
          <p:nvPr/>
        </p:nvSpPr>
        <p:spPr>
          <a:xfrm>
            <a:off x="1100095" y="3456096"/>
            <a:ext cx="2589947" cy="369332"/>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Enfants handicapés</a:t>
            </a:r>
          </a:p>
        </p:txBody>
      </p:sp>
      <p:sp>
        <p:nvSpPr>
          <p:cNvPr id="24" name="ZoneTexte 23">
            <a:extLst>
              <a:ext uri="{FF2B5EF4-FFF2-40B4-BE49-F238E27FC236}">
                <a16:creationId xmlns:a16="http://schemas.microsoft.com/office/drawing/2014/main" id="{631E8C8A-69CF-753A-7E54-326C570F9D6E}"/>
              </a:ext>
            </a:extLst>
          </p:cNvPr>
          <p:cNvSpPr txBox="1"/>
          <p:nvPr/>
        </p:nvSpPr>
        <p:spPr>
          <a:xfrm>
            <a:off x="699419" y="3760722"/>
            <a:ext cx="3391299" cy="701731"/>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FAB114"/>
                </a:solidFill>
                <a:latin typeface="Calibri" panose="020F0502020204030204"/>
              </a:rPr>
              <a:t>6 </a:t>
            </a:r>
            <a:r>
              <a:rPr lang="fr-FR" sz="2000" dirty="0">
                <a:solidFill>
                  <a:prstClr val="black">
                    <a:lumMod val="50000"/>
                    <a:lumOff val="50000"/>
                  </a:prstClr>
                </a:solidFill>
                <a:latin typeface="Calibri" panose="020F0502020204030204"/>
              </a:rPr>
              <a:t>établissements </a:t>
            </a:r>
            <a:r>
              <a:rPr lang="fr-FR" sz="2000" dirty="0">
                <a:latin typeface="Calibri" panose="020F0502020204030204"/>
              </a:rPr>
              <a:t/>
            </a:r>
            <a:br>
              <a:rPr lang="fr-FR" sz="2000" dirty="0">
                <a:latin typeface="Calibri" panose="020F0502020204030204"/>
              </a:rPr>
            </a:br>
            <a:r>
              <a:rPr lang="fr-FR" sz="2000" dirty="0">
                <a:solidFill>
                  <a:prstClr val="black">
                    <a:lumMod val="50000"/>
                    <a:lumOff val="50000"/>
                  </a:prstClr>
                </a:solidFill>
                <a:latin typeface="Calibri" panose="020F0502020204030204"/>
              </a:rPr>
              <a:t>et services</a:t>
            </a:r>
          </a:p>
        </p:txBody>
      </p:sp>
      <p:sp>
        <p:nvSpPr>
          <p:cNvPr id="26"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14</a:t>
            </a:fld>
            <a:endParaRPr lang="fr-FR" sz="1050">
              <a:solidFill>
                <a:schemeClr val="bg1"/>
              </a:solidFill>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1020" y="1478354"/>
            <a:ext cx="559583" cy="603916"/>
          </a:xfrm>
          <a:prstGeom prst="rect">
            <a:avLst/>
          </a:prstGeom>
        </p:spPr>
      </p:pic>
    </p:spTree>
    <p:extLst>
      <p:ext uri="{BB962C8B-B14F-4D97-AF65-F5344CB8AC3E}">
        <p14:creationId xmlns:p14="http://schemas.microsoft.com/office/powerpoint/2010/main" val="1167066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e 23">
            <a:extLst>
              <a:ext uri="{FF2B5EF4-FFF2-40B4-BE49-F238E27FC236}">
                <a16:creationId xmlns:a16="http://schemas.microsoft.com/office/drawing/2014/main" id="{98161785-5E31-2D00-C015-CD18E466FBBE}"/>
              </a:ext>
            </a:extLst>
          </p:cNvPr>
          <p:cNvGrpSpPr/>
          <p:nvPr/>
        </p:nvGrpSpPr>
        <p:grpSpPr>
          <a:xfrm>
            <a:off x="1562373" y="1138481"/>
            <a:ext cx="9298529" cy="5584053"/>
            <a:chOff x="1389842" y="4896230"/>
            <a:chExt cx="6973897" cy="5008968"/>
          </a:xfrm>
        </p:grpSpPr>
        <p:sp>
          <p:nvSpPr>
            <p:cNvPr id="8" name="Freeform 5">
              <a:extLst>
                <a:ext uri="{FF2B5EF4-FFF2-40B4-BE49-F238E27FC236}">
                  <a16:creationId xmlns:a16="http://schemas.microsoft.com/office/drawing/2014/main" id="{B7DCD63D-18C0-2321-EA2C-FA9285808F4B}"/>
                </a:ext>
              </a:extLst>
            </p:cNvPr>
            <p:cNvSpPr>
              <a:spLocks/>
            </p:cNvSpPr>
            <p:nvPr/>
          </p:nvSpPr>
          <p:spPr bwMode="auto">
            <a:xfrm flipH="1">
              <a:off x="1389842" y="4896230"/>
              <a:ext cx="6973897" cy="500896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257"/>
                <a:gd name="connsiteX1" fmla="*/ 1403 w 10003"/>
                <a:gd name="connsiteY1" fmla="*/ 1954 h 10257"/>
                <a:gd name="connsiteX2" fmla="*/ 13 w 10003"/>
                <a:gd name="connsiteY2" fmla="*/ 5691 h 10257"/>
                <a:gd name="connsiteX3" fmla="*/ 1168 w 10003"/>
                <a:gd name="connsiteY3" fmla="*/ 8700 h 10257"/>
                <a:gd name="connsiteX4" fmla="*/ 5138 w 10003"/>
                <a:gd name="connsiteY4" fmla="*/ 10000 h 10257"/>
                <a:gd name="connsiteX5" fmla="*/ 9109 w 10003"/>
                <a:gd name="connsiteY5" fmla="*/ 9720 h 10257"/>
                <a:gd name="connsiteX6" fmla="*/ 10003 w 10003"/>
                <a:gd name="connsiteY6" fmla="*/ 4694 h 10257"/>
                <a:gd name="connsiteX7" fmla="*/ 5876 w 10003"/>
                <a:gd name="connsiteY7" fmla="*/ 0 h 10257"/>
                <a:gd name="connsiteX0" fmla="*/ 5773 w 10003"/>
                <a:gd name="connsiteY0" fmla="*/ 0 h 10481"/>
                <a:gd name="connsiteX1" fmla="*/ 1403 w 10003"/>
                <a:gd name="connsiteY1" fmla="*/ 1954 h 10481"/>
                <a:gd name="connsiteX2" fmla="*/ 13 w 10003"/>
                <a:gd name="connsiteY2" fmla="*/ 5691 h 10481"/>
                <a:gd name="connsiteX3" fmla="*/ 1168 w 10003"/>
                <a:gd name="connsiteY3" fmla="*/ 8700 h 10481"/>
                <a:gd name="connsiteX4" fmla="*/ 5163 w 10003"/>
                <a:gd name="connsiteY4" fmla="*/ 10360 h 10481"/>
                <a:gd name="connsiteX5" fmla="*/ 9109 w 10003"/>
                <a:gd name="connsiteY5" fmla="*/ 9720 h 10481"/>
                <a:gd name="connsiteX6" fmla="*/ 10003 w 10003"/>
                <a:gd name="connsiteY6" fmla="*/ 4694 h 10481"/>
                <a:gd name="connsiteX7" fmla="*/ 5876 w 10003"/>
                <a:gd name="connsiteY7" fmla="*/ 0 h 10481"/>
                <a:gd name="connsiteX0" fmla="*/ 5767 w 9997"/>
                <a:gd name="connsiteY0" fmla="*/ 0 h 10481"/>
                <a:gd name="connsiteX1" fmla="*/ 1397 w 9997"/>
                <a:gd name="connsiteY1" fmla="*/ 1954 h 10481"/>
                <a:gd name="connsiteX2" fmla="*/ 7 w 9997"/>
                <a:gd name="connsiteY2" fmla="*/ 5691 h 10481"/>
                <a:gd name="connsiteX3" fmla="*/ 1162 w 9997"/>
                <a:gd name="connsiteY3" fmla="*/ 8700 h 10481"/>
                <a:gd name="connsiteX4" fmla="*/ 5157 w 9997"/>
                <a:gd name="connsiteY4" fmla="*/ 10360 h 10481"/>
                <a:gd name="connsiteX5" fmla="*/ 9103 w 9997"/>
                <a:gd name="connsiteY5" fmla="*/ 9720 h 10481"/>
                <a:gd name="connsiteX6" fmla="*/ 9997 w 9997"/>
                <a:gd name="connsiteY6" fmla="*/ 4694 h 10481"/>
                <a:gd name="connsiteX7" fmla="*/ 5870 w 9997"/>
                <a:gd name="connsiteY7" fmla="*/ 0 h 10481"/>
                <a:gd name="connsiteX0" fmla="*/ 5762 w 9993"/>
                <a:gd name="connsiteY0" fmla="*/ 0 h 10000"/>
                <a:gd name="connsiteX1" fmla="*/ 1390 w 9993"/>
                <a:gd name="connsiteY1" fmla="*/ 1864 h 10000"/>
                <a:gd name="connsiteX2" fmla="*/ 0 w 9993"/>
                <a:gd name="connsiteY2" fmla="*/ 5430 h 10000"/>
                <a:gd name="connsiteX3" fmla="*/ 1155 w 9993"/>
                <a:gd name="connsiteY3" fmla="*/ 8301 h 10000"/>
                <a:gd name="connsiteX4" fmla="*/ 5152 w 9993"/>
                <a:gd name="connsiteY4" fmla="*/ 9885 h 10000"/>
                <a:gd name="connsiteX5" fmla="*/ 9099 w 9993"/>
                <a:gd name="connsiteY5" fmla="*/ 9274 h 10000"/>
                <a:gd name="connsiteX6" fmla="*/ 9993 w 9993"/>
                <a:gd name="connsiteY6" fmla="*/ 4479 h 10000"/>
                <a:gd name="connsiteX7" fmla="*/ 5865 w 9993"/>
                <a:gd name="connsiteY7" fmla="*/ 0 h 10000"/>
                <a:gd name="connsiteX0" fmla="*/ 5766 w 10000"/>
                <a:gd name="connsiteY0" fmla="*/ 0 h 10000"/>
                <a:gd name="connsiteX1" fmla="*/ 1588 w 10000"/>
                <a:gd name="connsiteY1" fmla="*/ 1727 h 10000"/>
                <a:gd name="connsiteX2" fmla="*/ 0 w 10000"/>
                <a:gd name="connsiteY2" fmla="*/ 5430 h 10000"/>
                <a:gd name="connsiteX3" fmla="*/ 1156 w 10000"/>
                <a:gd name="connsiteY3" fmla="*/ 8301 h 10000"/>
                <a:gd name="connsiteX4" fmla="*/ 5156 w 10000"/>
                <a:gd name="connsiteY4" fmla="*/ 9885 h 10000"/>
                <a:gd name="connsiteX5" fmla="*/ 9105 w 10000"/>
                <a:gd name="connsiteY5" fmla="*/ 9274 h 10000"/>
                <a:gd name="connsiteX6" fmla="*/ 10000 w 10000"/>
                <a:gd name="connsiteY6" fmla="*/ 4479 h 10000"/>
                <a:gd name="connsiteX7" fmla="*/ 5869 w 10000"/>
                <a:gd name="connsiteY7" fmla="*/ 0 h 10000"/>
                <a:gd name="connsiteX0" fmla="*/ 5766 w 10000"/>
                <a:gd name="connsiteY0" fmla="*/ 0 h 9974"/>
                <a:gd name="connsiteX1" fmla="*/ 1588 w 10000"/>
                <a:gd name="connsiteY1" fmla="*/ 1727 h 9974"/>
                <a:gd name="connsiteX2" fmla="*/ 0 w 10000"/>
                <a:gd name="connsiteY2" fmla="*/ 5430 h 9974"/>
                <a:gd name="connsiteX3" fmla="*/ 1156 w 10000"/>
                <a:gd name="connsiteY3" fmla="*/ 8301 h 9974"/>
                <a:gd name="connsiteX4" fmla="*/ 5156 w 10000"/>
                <a:gd name="connsiteY4" fmla="*/ 9885 h 9974"/>
                <a:gd name="connsiteX5" fmla="*/ 9105 w 10000"/>
                <a:gd name="connsiteY5" fmla="*/ 9274 h 9974"/>
                <a:gd name="connsiteX6" fmla="*/ 10000 w 10000"/>
                <a:gd name="connsiteY6" fmla="*/ 5131 h 9974"/>
                <a:gd name="connsiteX7" fmla="*/ 5869 w 10000"/>
                <a:gd name="connsiteY7" fmla="*/ 0 h 9974"/>
                <a:gd name="connsiteX0" fmla="*/ 5766 w 10000"/>
                <a:gd name="connsiteY0" fmla="*/ 0 h 10042"/>
                <a:gd name="connsiteX1" fmla="*/ 1588 w 10000"/>
                <a:gd name="connsiteY1" fmla="*/ 1732 h 10042"/>
                <a:gd name="connsiteX2" fmla="*/ 0 w 10000"/>
                <a:gd name="connsiteY2" fmla="*/ 5444 h 10042"/>
                <a:gd name="connsiteX3" fmla="*/ 1156 w 10000"/>
                <a:gd name="connsiteY3" fmla="*/ 8323 h 10042"/>
                <a:gd name="connsiteX4" fmla="*/ 5144 w 10000"/>
                <a:gd name="connsiteY4" fmla="*/ 9963 h 10042"/>
                <a:gd name="connsiteX5" fmla="*/ 9105 w 10000"/>
                <a:gd name="connsiteY5" fmla="*/ 9298 h 10042"/>
                <a:gd name="connsiteX6" fmla="*/ 10000 w 10000"/>
                <a:gd name="connsiteY6" fmla="*/ 5144 h 10042"/>
                <a:gd name="connsiteX7" fmla="*/ 5869 w 10000"/>
                <a:gd name="connsiteY7" fmla="*/ 0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42">
                  <a:moveTo>
                    <a:pt x="5766" y="0"/>
                  </a:moveTo>
                  <a:cubicBezTo>
                    <a:pt x="3632" y="43"/>
                    <a:pt x="2550" y="824"/>
                    <a:pt x="1588" y="1732"/>
                  </a:cubicBezTo>
                  <a:cubicBezTo>
                    <a:pt x="628" y="2639"/>
                    <a:pt x="28" y="4336"/>
                    <a:pt x="0" y="5444"/>
                  </a:cubicBezTo>
                  <a:cubicBezTo>
                    <a:pt x="2" y="6607"/>
                    <a:pt x="299" y="7570"/>
                    <a:pt x="1156" y="8323"/>
                  </a:cubicBezTo>
                  <a:cubicBezTo>
                    <a:pt x="2013" y="9076"/>
                    <a:pt x="3819" y="9799"/>
                    <a:pt x="5144" y="9963"/>
                  </a:cubicBezTo>
                  <a:cubicBezTo>
                    <a:pt x="6469" y="10125"/>
                    <a:pt x="8296" y="10101"/>
                    <a:pt x="9105" y="9298"/>
                  </a:cubicBezTo>
                  <a:cubicBezTo>
                    <a:pt x="9914" y="8495"/>
                    <a:pt x="10000" y="6396"/>
                    <a:pt x="10000" y="5144"/>
                  </a:cubicBezTo>
                  <a:cubicBezTo>
                    <a:pt x="9970" y="2541"/>
                    <a:pt x="8925" y="0"/>
                    <a:pt x="5869" y="0"/>
                  </a:cubicBezTo>
                </a:path>
              </a:pathLst>
            </a:custGeom>
            <a:solidFill>
              <a:srgbClr val="F9F8FD"/>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10" name="Freeform 5">
              <a:extLst>
                <a:ext uri="{FF2B5EF4-FFF2-40B4-BE49-F238E27FC236}">
                  <a16:creationId xmlns:a16="http://schemas.microsoft.com/office/drawing/2014/main" id="{B27371A1-A2E3-10ED-354F-CD5FAFA8F645}"/>
                </a:ext>
              </a:extLst>
            </p:cNvPr>
            <p:cNvSpPr>
              <a:spLocks/>
            </p:cNvSpPr>
            <p:nvPr/>
          </p:nvSpPr>
          <p:spPr bwMode="auto">
            <a:xfrm>
              <a:off x="2272095" y="5643085"/>
              <a:ext cx="4588323" cy="3346369"/>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67 w 9997"/>
                <a:gd name="connsiteY0" fmla="*/ 0 h 10000"/>
                <a:gd name="connsiteX1" fmla="*/ 1397 w 9997"/>
                <a:gd name="connsiteY1" fmla="*/ 1954 h 10000"/>
                <a:gd name="connsiteX2" fmla="*/ 7 w 9997"/>
                <a:gd name="connsiteY2" fmla="*/ 5691 h 10000"/>
                <a:gd name="connsiteX3" fmla="*/ 1162 w 9997"/>
                <a:gd name="connsiteY3" fmla="*/ 8700 h 10000"/>
                <a:gd name="connsiteX4" fmla="*/ 5132 w 9997"/>
                <a:gd name="connsiteY4" fmla="*/ 10000 h 10000"/>
                <a:gd name="connsiteX5" fmla="*/ 9029 w 9997"/>
                <a:gd name="connsiteY5" fmla="*/ 8640 h 10000"/>
                <a:gd name="connsiteX6" fmla="*/ 9997 w 9997"/>
                <a:gd name="connsiteY6" fmla="*/ 4694 h 10000"/>
                <a:gd name="connsiteX7" fmla="*/ 5870 w 9997"/>
                <a:gd name="connsiteY7" fmla="*/ 0 h 10000"/>
                <a:gd name="connsiteX0" fmla="*/ 5763 w 9994"/>
                <a:gd name="connsiteY0" fmla="*/ 0 h 10000"/>
                <a:gd name="connsiteX1" fmla="*/ 1391 w 9994"/>
                <a:gd name="connsiteY1" fmla="*/ 1954 h 10000"/>
                <a:gd name="connsiteX2" fmla="*/ 1 w 9994"/>
                <a:gd name="connsiteY2" fmla="*/ 5691 h 10000"/>
                <a:gd name="connsiteX3" fmla="*/ 1156 w 9994"/>
                <a:gd name="connsiteY3" fmla="*/ 8700 h 10000"/>
                <a:gd name="connsiteX4" fmla="*/ 5128 w 9994"/>
                <a:gd name="connsiteY4" fmla="*/ 10000 h 10000"/>
                <a:gd name="connsiteX5" fmla="*/ 9026 w 9994"/>
                <a:gd name="connsiteY5" fmla="*/ 8640 h 10000"/>
                <a:gd name="connsiteX6" fmla="*/ 9994 w 9994"/>
                <a:gd name="connsiteY6" fmla="*/ 4694 h 10000"/>
                <a:gd name="connsiteX7" fmla="*/ 5866 w 9994"/>
                <a:gd name="connsiteY7" fmla="*/ 0 h 10000"/>
                <a:gd name="connsiteX0" fmla="*/ 5674 w 9908"/>
                <a:gd name="connsiteY0" fmla="*/ 0 h 10000"/>
                <a:gd name="connsiteX1" fmla="*/ 1300 w 9908"/>
                <a:gd name="connsiteY1" fmla="*/ 1954 h 10000"/>
                <a:gd name="connsiteX2" fmla="*/ 1 w 9908"/>
                <a:gd name="connsiteY2" fmla="*/ 6384 h 10000"/>
                <a:gd name="connsiteX3" fmla="*/ 1065 w 9908"/>
                <a:gd name="connsiteY3" fmla="*/ 8700 h 10000"/>
                <a:gd name="connsiteX4" fmla="*/ 5039 w 9908"/>
                <a:gd name="connsiteY4" fmla="*/ 10000 h 10000"/>
                <a:gd name="connsiteX5" fmla="*/ 8939 w 9908"/>
                <a:gd name="connsiteY5" fmla="*/ 8640 h 10000"/>
                <a:gd name="connsiteX6" fmla="*/ 9908 w 9908"/>
                <a:gd name="connsiteY6" fmla="*/ 4694 h 10000"/>
                <a:gd name="connsiteX7" fmla="*/ 5778 w 9908"/>
                <a:gd name="connsiteY7" fmla="*/ 0 h 10000"/>
                <a:gd name="connsiteX0" fmla="*/ 5727 w 10000"/>
                <a:gd name="connsiteY0" fmla="*/ 0 h 10000"/>
                <a:gd name="connsiteX1" fmla="*/ 1498 w 10000"/>
                <a:gd name="connsiteY1" fmla="*/ 2467 h 10000"/>
                <a:gd name="connsiteX2" fmla="*/ 1 w 10000"/>
                <a:gd name="connsiteY2" fmla="*/ 6384 h 10000"/>
                <a:gd name="connsiteX3" fmla="*/ 1075 w 10000"/>
                <a:gd name="connsiteY3" fmla="*/ 8700 h 10000"/>
                <a:gd name="connsiteX4" fmla="*/ 5086 w 10000"/>
                <a:gd name="connsiteY4" fmla="*/ 10000 h 10000"/>
                <a:gd name="connsiteX5" fmla="*/ 9022 w 10000"/>
                <a:gd name="connsiteY5" fmla="*/ 8640 h 10000"/>
                <a:gd name="connsiteX6" fmla="*/ 10000 w 10000"/>
                <a:gd name="connsiteY6" fmla="*/ 4694 h 10000"/>
                <a:gd name="connsiteX7" fmla="*/ 5832 w 10000"/>
                <a:gd name="connsiteY7" fmla="*/ 0 h 10000"/>
                <a:gd name="connsiteX0" fmla="*/ 5727 w 9851"/>
                <a:gd name="connsiteY0" fmla="*/ 0 h 10000"/>
                <a:gd name="connsiteX1" fmla="*/ 1498 w 9851"/>
                <a:gd name="connsiteY1" fmla="*/ 2467 h 10000"/>
                <a:gd name="connsiteX2" fmla="*/ 1 w 9851"/>
                <a:gd name="connsiteY2" fmla="*/ 6384 h 10000"/>
                <a:gd name="connsiteX3" fmla="*/ 1075 w 9851"/>
                <a:gd name="connsiteY3" fmla="*/ 8700 h 10000"/>
                <a:gd name="connsiteX4" fmla="*/ 5086 w 9851"/>
                <a:gd name="connsiteY4" fmla="*/ 10000 h 10000"/>
                <a:gd name="connsiteX5" fmla="*/ 9022 w 9851"/>
                <a:gd name="connsiteY5" fmla="*/ 8640 h 10000"/>
                <a:gd name="connsiteX6" fmla="*/ 9851 w 9851"/>
                <a:gd name="connsiteY6" fmla="*/ 5489 h 10000"/>
                <a:gd name="connsiteX7" fmla="*/ 5832 w 9851"/>
                <a:gd name="connsiteY7" fmla="*/ 0 h 10000"/>
                <a:gd name="connsiteX0" fmla="*/ 5814 w 10000"/>
                <a:gd name="connsiteY0" fmla="*/ 0 h 10000"/>
                <a:gd name="connsiteX1" fmla="*/ 1521 w 10000"/>
                <a:gd name="connsiteY1" fmla="*/ 2467 h 10000"/>
                <a:gd name="connsiteX2" fmla="*/ 1 w 10000"/>
                <a:gd name="connsiteY2" fmla="*/ 6384 h 10000"/>
                <a:gd name="connsiteX3" fmla="*/ 1091 w 10000"/>
                <a:gd name="connsiteY3" fmla="*/ 8700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000"/>
                <a:gd name="connsiteY0" fmla="*/ 0 h 10006"/>
                <a:gd name="connsiteX1" fmla="*/ 1521 w 10000"/>
                <a:gd name="connsiteY1" fmla="*/ 2467 h 10006"/>
                <a:gd name="connsiteX2" fmla="*/ 1 w 10000"/>
                <a:gd name="connsiteY2" fmla="*/ 6384 h 10006"/>
                <a:gd name="connsiteX3" fmla="*/ 1261 w 10000"/>
                <a:gd name="connsiteY3" fmla="*/ 9034 h 10006"/>
                <a:gd name="connsiteX4" fmla="*/ 5163 w 10000"/>
                <a:gd name="connsiteY4" fmla="*/ 10000 h 10006"/>
                <a:gd name="connsiteX5" fmla="*/ 9158 w 10000"/>
                <a:gd name="connsiteY5" fmla="*/ 8640 h 10006"/>
                <a:gd name="connsiteX6" fmla="*/ 10000 w 10000"/>
                <a:gd name="connsiteY6" fmla="*/ 5489 h 10006"/>
                <a:gd name="connsiteX7" fmla="*/ 5920 w 10000"/>
                <a:gd name="connsiteY7" fmla="*/ 0 h 10006"/>
                <a:gd name="connsiteX0" fmla="*/ 5814 w 10000"/>
                <a:gd name="connsiteY0" fmla="*/ 0 h 10000"/>
                <a:gd name="connsiteX1" fmla="*/ 1521 w 10000"/>
                <a:gd name="connsiteY1" fmla="*/ 2467 h 10000"/>
                <a:gd name="connsiteX2" fmla="*/ 1 w 10000"/>
                <a:gd name="connsiteY2" fmla="*/ 6384 h 10000"/>
                <a:gd name="connsiteX3" fmla="*/ 1261 w 10000"/>
                <a:gd name="connsiteY3" fmla="*/ 9034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114"/>
                <a:gd name="connsiteY0" fmla="*/ 0 h 10000"/>
                <a:gd name="connsiteX1" fmla="*/ 1521 w 10114"/>
                <a:gd name="connsiteY1" fmla="*/ 2467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577 w 10114"/>
                <a:gd name="connsiteY1" fmla="*/ 2288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4" h="10000">
                  <a:moveTo>
                    <a:pt x="5814" y="0"/>
                  </a:moveTo>
                  <a:cubicBezTo>
                    <a:pt x="3627" y="45"/>
                    <a:pt x="2357" y="1301"/>
                    <a:pt x="1577" y="2288"/>
                  </a:cubicBezTo>
                  <a:cubicBezTo>
                    <a:pt x="797" y="3275"/>
                    <a:pt x="-14" y="4895"/>
                    <a:pt x="1" y="6384"/>
                  </a:cubicBezTo>
                  <a:cubicBezTo>
                    <a:pt x="-4" y="7590"/>
                    <a:pt x="400" y="8431"/>
                    <a:pt x="1261" y="9034"/>
                  </a:cubicBezTo>
                  <a:cubicBezTo>
                    <a:pt x="2122" y="9637"/>
                    <a:pt x="3658" y="9989"/>
                    <a:pt x="5163" y="10000"/>
                  </a:cubicBezTo>
                  <a:cubicBezTo>
                    <a:pt x="6668" y="10011"/>
                    <a:pt x="8333" y="9375"/>
                    <a:pt x="9158" y="8640"/>
                  </a:cubicBezTo>
                  <a:cubicBezTo>
                    <a:pt x="9983" y="7905"/>
                    <a:pt x="10114" y="6900"/>
                    <a:pt x="10114" y="5592"/>
                  </a:cubicBezTo>
                  <a:cubicBezTo>
                    <a:pt x="10084" y="2871"/>
                    <a:pt x="9050" y="0"/>
                    <a:pt x="5920" y="0"/>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grpSp>
      <p:sp>
        <p:nvSpPr>
          <p:cNvPr id="7" name="Titre 6">
            <a:extLst>
              <a:ext uri="{FF2B5EF4-FFF2-40B4-BE49-F238E27FC236}">
                <a16:creationId xmlns:a16="http://schemas.microsoft.com/office/drawing/2014/main" id="{3C7530FF-7BEA-43F6-B4A1-E950A8284E32}"/>
              </a:ext>
            </a:extLst>
          </p:cNvPr>
          <p:cNvSpPr>
            <a:spLocks noGrp="1"/>
          </p:cNvSpPr>
          <p:nvPr>
            <p:ph type="title"/>
          </p:nvPr>
        </p:nvSpPr>
        <p:spPr>
          <a:xfrm>
            <a:off x="600000" y="600000"/>
            <a:ext cx="10955867" cy="538481"/>
          </a:xfrm>
        </p:spPr>
        <p:txBody>
          <a:bodyPr/>
          <a:lstStyle/>
          <a:p>
            <a:r>
              <a:rPr lang="fr-FR" sz="4200" dirty="0"/>
              <a:t>Activité personnes âgées</a:t>
            </a:r>
          </a:p>
        </p:txBody>
      </p:sp>
      <p:sp>
        <p:nvSpPr>
          <p:cNvPr id="11" name="ZoneTexte 10">
            <a:extLst>
              <a:ext uri="{FF2B5EF4-FFF2-40B4-BE49-F238E27FC236}">
                <a16:creationId xmlns:a16="http://schemas.microsoft.com/office/drawing/2014/main" id="{C6CFE8BC-4539-8650-E349-CED2E024F9AD}"/>
              </a:ext>
            </a:extLst>
          </p:cNvPr>
          <p:cNvSpPr txBox="1"/>
          <p:nvPr/>
        </p:nvSpPr>
        <p:spPr>
          <a:xfrm>
            <a:off x="4981622" y="1282994"/>
            <a:ext cx="1706645" cy="369332"/>
          </a:xfrm>
          <a:prstGeom prst="rect">
            <a:avLst/>
          </a:prstGeom>
          <a:noFill/>
        </p:spPr>
        <p:txBody>
          <a:bodyPr wrap="square" anchor="b">
            <a:spAutoFit/>
          </a:bodyPr>
          <a:lstStyle/>
          <a:p>
            <a:pPr algn="ctr" defTabSz="1219170">
              <a:lnSpc>
                <a:spcPct val="90000"/>
              </a:lnSpc>
              <a:defRPr/>
            </a:pPr>
            <a:r>
              <a:rPr lang="fr-FR" sz="2000" b="1">
                <a:solidFill>
                  <a:srgbClr val="482683"/>
                </a:solidFill>
                <a:latin typeface="Calibri" panose="020F0502020204030204"/>
              </a:rPr>
              <a:t>Ehpad</a:t>
            </a:r>
          </a:p>
        </p:txBody>
      </p:sp>
      <p:sp>
        <p:nvSpPr>
          <p:cNvPr id="12" name="ZoneTexte 11">
            <a:extLst>
              <a:ext uri="{FF2B5EF4-FFF2-40B4-BE49-F238E27FC236}">
                <a16:creationId xmlns:a16="http://schemas.microsoft.com/office/drawing/2014/main" id="{061D1BE4-28B7-47A6-0154-FD5C56623AB4}"/>
              </a:ext>
            </a:extLst>
          </p:cNvPr>
          <p:cNvSpPr txBox="1"/>
          <p:nvPr/>
        </p:nvSpPr>
        <p:spPr>
          <a:xfrm>
            <a:off x="3730941" y="1614436"/>
            <a:ext cx="4208008"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 23 </a:t>
            </a:r>
            <a:r>
              <a:rPr lang="fr-FR" sz="2000" dirty="0">
                <a:solidFill>
                  <a:prstClr val="black">
                    <a:lumMod val="50000"/>
                    <a:lumOff val="50000"/>
                  </a:prstClr>
                </a:solidFill>
                <a:latin typeface="Calibri" panose="020F0502020204030204"/>
              </a:rPr>
              <a:t>établissements</a:t>
            </a:r>
            <a:endParaRPr lang="fr-FR" sz="2000" b="1" dirty="0">
              <a:solidFill>
                <a:prstClr val="black">
                  <a:lumMod val="50000"/>
                  <a:lumOff val="50000"/>
                </a:prstClr>
              </a:solidFill>
              <a:latin typeface="Calibri" panose="020F0502020204030204"/>
            </a:endParaRPr>
          </a:p>
        </p:txBody>
      </p:sp>
      <p:sp>
        <p:nvSpPr>
          <p:cNvPr id="14" name="ZoneTexte 13">
            <a:extLst>
              <a:ext uri="{FF2B5EF4-FFF2-40B4-BE49-F238E27FC236}">
                <a16:creationId xmlns:a16="http://schemas.microsoft.com/office/drawing/2014/main" id="{91784916-224B-3155-EDC6-E329D60AF6E6}"/>
              </a:ext>
            </a:extLst>
          </p:cNvPr>
          <p:cNvSpPr txBox="1"/>
          <p:nvPr/>
        </p:nvSpPr>
        <p:spPr>
          <a:xfrm>
            <a:off x="1981770" y="1829100"/>
            <a:ext cx="2589947" cy="369332"/>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Habitats accompagnés</a:t>
            </a:r>
          </a:p>
        </p:txBody>
      </p:sp>
      <p:sp>
        <p:nvSpPr>
          <p:cNvPr id="15" name="ZoneTexte 14">
            <a:extLst>
              <a:ext uri="{FF2B5EF4-FFF2-40B4-BE49-F238E27FC236}">
                <a16:creationId xmlns:a16="http://schemas.microsoft.com/office/drawing/2014/main" id="{0D4CB61D-D129-A8D8-AFAA-9D1FC5F917C9}"/>
              </a:ext>
            </a:extLst>
          </p:cNvPr>
          <p:cNvSpPr txBox="1"/>
          <p:nvPr/>
        </p:nvSpPr>
        <p:spPr>
          <a:xfrm>
            <a:off x="1510414" y="2167428"/>
            <a:ext cx="3391299" cy="424732"/>
          </a:xfrm>
          <a:prstGeom prst="rect">
            <a:avLst/>
          </a:prstGeom>
          <a:noFill/>
          <a:ln>
            <a:noFill/>
          </a:ln>
        </p:spPr>
        <p:txBody>
          <a:bodyPr wrap="square" lIns="91440" tIns="45720" rIns="91440" bIns="45720" anchor="t">
            <a:spAutoFit/>
          </a:bodyPr>
          <a:lstStyle/>
          <a:p>
            <a:pPr algn="ctr" defTabSz="1219170">
              <a:lnSpc>
                <a:spcPct val="90000"/>
              </a:lnSpc>
              <a:defRPr/>
            </a:pPr>
            <a:r>
              <a:rPr lang="fr-FR" sz="2400" b="1" dirty="0">
                <a:solidFill>
                  <a:srgbClr val="482683"/>
                </a:solidFill>
                <a:latin typeface="Calibri" panose="020F0502020204030204"/>
              </a:rPr>
              <a:t> </a:t>
            </a:r>
            <a:r>
              <a:rPr lang="fr-FR" sz="2400" b="1" dirty="0">
                <a:solidFill>
                  <a:srgbClr val="68A84A"/>
                </a:solidFill>
                <a:latin typeface="Calibri" panose="020F0502020204030204"/>
              </a:rPr>
              <a:t>4</a:t>
            </a:r>
            <a:r>
              <a:rPr lang="fr-FR" sz="2400" b="1" dirty="0">
                <a:solidFill>
                  <a:schemeClr val="bg1">
                    <a:lumMod val="85000"/>
                  </a:schemeClr>
                </a:solidFill>
                <a:latin typeface="Calibri" panose="020F0502020204030204"/>
              </a:rPr>
              <a:t> </a:t>
            </a:r>
            <a:r>
              <a:rPr lang="fr-FR" sz="2000" dirty="0">
                <a:solidFill>
                  <a:prstClr val="black">
                    <a:lumMod val="50000"/>
                    <a:lumOff val="50000"/>
                  </a:prstClr>
                </a:solidFill>
                <a:latin typeface="Calibri" panose="020F0502020204030204"/>
              </a:rPr>
              <a:t>structures et services</a:t>
            </a:r>
          </a:p>
        </p:txBody>
      </p:sp>
      <p:sp>
        <p:nvSpPr>
          <p:cNvPr id="16" name="ZoneTexte 15">
            <a:extLst>
              <a:ext uri="{FF2B5EF4-FFF2-40B4-BE49-F238E27FC236}">
                <a16:creationId xmlns:a16="http://schemas.microsoft.com/office/drawing/2014/main" id="{182DEE7D-5111-1FAE-0754-D27FF7A40FDC}"/>
              </a:ext>
            </a:extLst>
          </p:cNvPr>
          <p:cNvSpPr txBox="1"/>
          <p:nvPr/>
        </p:nvSpPr>
        <p:spPr>
          <a:xfrm>
            <a:off x="8337670" y="3298966"/>
            <a:ext cx="2978347" cy="369332"/>
          </a:xfrm>
          <a:prstGeom prst="rect">
            <a:avLst/>
          </a:prstGeom>
          <a:noFill/>
        </p:spPr>
        <p:txBody>
          <a:bodyPr wrap="square" anchor="b">
            <a:spAutoFit/>
          </a:bodyPr>
          <a:lstStyle/>
          <a:p>
            <a:pPr algn="ctr" defTabSz="1219170">
              <a:lnSpc>
                <a:spcPct val="90000"/>
              </a:lnSpc>
              <a:defRPr/>
            </a:pPr>
            <a:r>
              <a:rPr lang="fr-FR" sz="2000" b="1">
                <a:solidFill>
                  <a:srgbClr val="482683"/>
                </a:solidFill>
                <a:latin typeface="Calibri" panose="020F0502020204030204"/>
              </a:rPr>
              <a:t>Résidences autonomie</a:t>
            </a:r>
          </a:p>
        </p:txBody>
      </p:sp>
      <p:sp>
        <p:nvSpPr>
          <p:cNvPr id="17" name="ZoneTexte 16">
            <a:extLst>
              <a:ext uri="{FF2B5EF4-FFF2-40B4-BE49-F238E27FC236}">
                <a16:creationId xmlns:a16="http://schemas.microsoft.com/office/drawing/2014/main" id="{AD91D0DD-25EF-B042-ADB8-D709FE0A761C}"/>
              </a:ext>
            </a:extLst>
          </p:cNvPr>
          <p:cNvSpPr txBox="1"/>
          <p:nvPr/>
        </p:nvSpPr>
        <p:spPr>
          <a:xfrm>
            <a:off x="8147121" y="3616660"/>
            <a:ext cx="3700080" cy="424732"/>
          </a:xfrm>
          <a:prstGeom prst="rect">
            <a:avLst/>
          </a:prstGeom>
          <a:noFill/>
        </p:spPr>
        <p:txBody>
          <a:bodyPr wrap="square" lIns="91440" tIns="45720" rIns="91440" bIns="45720" anchor="t">
            <a:spAutoFit/>
          </a:bodyPr>
          <a:lstStyle/>
          <a:p>
            <a:pPr algn="ctr" defTabSz="1219170">
              <a:lnSpc>
                <a:spcPct val="90000"/>
              </a:lnSpc>
              <a:defRPr/>
            </a:pPr>
            <a:r>
              <a:rPr lang="fr-FR" sz="2000" dirty="0">
                <a:solidFill>
                  <a:prstClr val="black">
                    <a:lumMod val="50000"/>
                    <a:lumOff val="50000"/>
                  </a:prstClr>
                </a:solidFill>
                <a:latin typeface="Calibri" panose="020F0502020204030204"/>
              </a:rPr>
              <a:t>  </a:t>
            </a:r>
            <a:r>
              <a:rPr lang="fr-FR" sz="2400" b="1" dirty="0">
                <a:solidFill>
                  <a:srgbClr val="68A84A"/>
                </a:solidFill>
                <a:latin typeface="Calibri" panose="020F0502020204030204"/>
              </a:rPr>
              <a:t>7</a:t>
            </a:r>
            <a:r>
              <a:rPr lang="fr-FR" sz="2000" dirty="0">
                <a:solidFill>
                  <a:prstClr val="black">
                    <a:lumMod val="50000"/>
                    <a:lumOff val="50000"/>
                  </a:prstClr>
                </a:solidFill>
                <a:latin typeface="Calibri" panose="020F0502020204030204"/>
              </a:rPr>
              <a:t> établissements</a:t>
            </a:r>
            <a:endParaRPr lang="fr-FR" sz="2000" b="1" dirty="0">
              <a:solidFill>
                <a:prstClr val="black">
                  <a:lumMod val="50000"/>
                  <a:lumOff val="50000"/>
                </a:prstClr>
              </a:solidFill>
              <a:latin typeface="Calibri" panose="020F0502020204030204"/>
              <a:ea typeface="Calibri" panose="020F0502020204030204"/>
              <a:cs typeface="Calibri" panose="020F0502020204030204"/>
            </a:endParaRPr>
          </a:p>
        </p:txBody>
      </p:sp>
      <p:sp>
        <p:nvSpPr>
          <p:cNvPr id="18" name="ZoneTexte 17">
            <a:extLst>
              <a:ext uri="{FF2B5EF4-FFF2-40B4-BE49-F238E27FC236}">
                <a16:creationId xmlns:a16="http://schemas.microsoft.com/office/drawing/2014/main" id="{02B973AB-E309-5215-FD72-B83710E7FCA0}"/>
              </a:ext>
            </a:extLst>
          </p:cNvPr>
          <p:cNvSpPr txBox="1"/>
          <p:nvPr/>
        </p:nvSpPr>
        <p:spPr>
          <a:xfrm>
            <a:off x="522380" y="3084883"/>
            <a:ext cx="3431115" cy="646331"/>
          </a:xfrm>
          <a:prstGeom prst="rect">
            <a:avLst/>
          </a:prstGeom>
          <a:noFill/>
        </p:spPr>
        <p:txBody>
          <a:bodyPr wrap="square" lIns="91440" tIns="45720" rIns="91440" bIns="45720" anchor="b">
            <a:spAutoFit/>
          </a:bodyPr>
          <a:lstStyle/>
          <a:p>
            <a:pPr algn="ctr" defTabSz="1219170">
              <a:lnSpc>
                <a:spcPct val="90000"/>
              </a:lnSpc>
              <a:defRPr/>
            </a:pPr>
            <a:r>
              <a:rPr lang="fr-FR" sz="2000" b="1" dirty="0">
                <a:solidFill>
                  <a:srgbClr val="482683"/>
                </a:solidFill>
                <a:latin typeface="Calibri" panose="020F0502020204030204"/>
              </a:rPr>
              <a:t>Villages </a:t>
            </a:r>
            <a:r>
              <a:rPr lang="fr-FR" sz="2000" b="1" dirty="0" smtClean="0">
                <a:solidFill>
                  <a:srgbClr val="482683"/>
                </a:solidFill>
                <a:latin typeface="Calibri" panose="020F0502020204030204"/>
              </a:rPr>
              <a:t>retraite / </a:t>
            </a:r>
          </a:p>
          <a:p>
            <a:pPr algn="ctr" defTabSz="1219170">
              <a:lnSpc>
                <a:spcPct val="90000"/>
              </a:lnSpc>
              <a:defRPr/>
            </a:pPr>
            <a:r>
              <a:rPr lang="fr-FR" sz="2000" b="1" dirty="0" smtClean="0">
                <a:solidFill>
                  <a:srgbClr val="482683"/>
                </a:solidFill>
                <a:latin typeface="Calibri" panose="020F0502020204030204"/>
              </a:rPr>
              <a:t>Résidences </a:t>
            </a:r>
            <a:r>
              <a:rPr lang="fr-FR" sz="2000" b="1" dirty="0">
                <a:solidFill>
                  <a:srgbClr val="482683"/>
                </a:solidFill>
                <a:latin typeface="Calibri" panose="020F0502020204030204"/>
              </a:rPr>
              <a:t>seniors </a:t>
            </a:r>
          </a:p>
        </p:txBody>
      </p:sp>
      <p:sp>
        <p:nvSpPr>
          <p:cNvPr id="19" name="ZoneTexte 18">
            <a:extLst>
              <a:ext uri="{FF2B5EF4-FFF2-40B4-BE49-F238E27FC236}">
                <a16:creationId xmlns:a16="http://schemas.microsoft.com/office/drawing/2014/main" id="{A805899C-F5A6-456E-57F5-76D7E7403705}"/>
              </a:ext>
            </a:extLst>
          </p:cNvPr>
          <p:cNvSpPr txBox="1"/>
          <p:nvPr/>
        </p:nvSpPr>
        <p:spPr>
          <a:xfrm>
            <a:off x="537341" y="3679408"/>
            <a:ext cx="3391299"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14</a:t>
            </a:r>
            <a:r>
              <a:rPr lang="fr-FR" sz="2000" dirty="0">
                <a:solidFill>
                  <a:prstClr val="black">
                    <a:lumMod val="50000"/>
                    <a:lumOff val="50000"/>
                  </a:prstClr>
                </a:solidFill>
                <a:latin typeface="Calibri" panose="020F0502020204030204"/>
              </a:rPr>
              <a:t> structures</a:t>
            </a:r>
            <a:endParaRPr lang="fr-FR" sz="2000" b="1" dirty="0">
              <a:solidFill>
                <a:prstClr val="black">
                  <a:lumMod val="50000"/>
                  <a:lumOff val="50000"/>
                </a:prstClr>
              </a:solidFill>
              <a:latin typeface="Calibri" panose="020F0502020204030204"/>
            </a:endParaRPr>
          </a:p>
        </p:txBody>
      </p:sp>
      <p:sp>
        <p:nvSpPr>
          <p:cNvPr id="20" name="ZoneTexte 19">
            <a:extLst>
              <a:ext uri="{FF2B5EF4-FFF2-40B4-BE49-F238E27FC236}">
                <a16:creationId xmlns:a16="http://schemas.microsoft.com/office/drawing/2014/main" id="{172B4630-C74E-71C9-7E92-F4AE6FB4EFF6}"/>
              </a:ext>
            </a:extLst>
          </p:cNvPr>
          <p:cNvSpPr txBox="1"/>
          <p:nvPr/>
        </p:nvSpPr>
        <p:spPr>
          <a:xfrm>
            <a:off x="5757928" y="5392350"/>
            <a:ext cx="2589947" cy="646331"/>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Services de soins</a:t>
            </a:r>
            <a:br>
              <a:rPr lang="fr-FR" sz="2000" b="1" dirty="0">
                <a:solidFill>
                  <a:srgbClr val="482683"/>
                </a:solidFill>
                <a:latin typeface="Calibri" panose="020F0502020204030204"/>
              </a:rPr>
            </a:br>
            <a:r>
              <a:rPr lang="fr-FR" sz="2000" b="1" dirty="0">
                <a:solidFill>
                  <a:srgbClr val="482683"/>
                </a:solidFill>
                <a:latin typeface="Calibri" panose="020F0502020204030204"/>
              </a:rPr>
              <a:t>à domicile</a:t>
            </a:r>
          </a:p>
        </p:txBody>
      </p:sp>
      <p:sp>
        <p:nvSpPr>
          <p:cNvPr id="21" name="ZoneTexte 20">
            <a:extLst>
              <a:ext uri="{FF2B5EF4-FFF2-40B4-BE49-F238E27FC236}">
                <a16:creationId xmlns:a16="http://schemas.microsoft.com/office/drawing/2014/main" id="{05B03DD1-F2D1-5B5B-13E9-97F23EA1EF7A}"/>
              </a:ext>
            </a:extLst>
          </p:cNvPr>
          <p:cNvSpPr txBox="1"/>
          <p:nvPr/>
        </p:nvSpPr>
        <p:spPr>
          <a:xfrm>
            <a:off x="5321095" y="5967143"/>
            <a:ext cx="3391299" cy="424732"/>
          </a:xfrm>
          <a:prstGeom prst="rect">
            <a:avLst/>
          </a:prstGeom>
          <a:noFill/>
        </p:spPr>
        <p:txBody>
          <a:bodyPr wrap="square" anchor="t">
            <a:spAutoFit/>
          </a:bodyPr>
          <a:lstStyle/>
          <a:p>
            <a:pPr algn="ctr" defTabSz="1219170">
              <a:lnSpc>
                <a:spcPct val="90000"/>
              </a:lnSpc>
              <a:defRPr/>
            </a:pPr>
            <a:r>
              <a:rPr lang="fr-FR" sz="2400" b="1" dirty="0">
                <a:solidFill>
                  <a:srgbClr val="68A84A"/>
                </a:solidFill>
                <a:latin typeface="Calibri" panose="020F0502020204030204"/>
              </a:rPr>
              <a:t>7</a:t>
            </a:r>
            <a:r>
              <a:rPr lang="fr-FR" sz="2400" b="1" dirty="0">
                <a:solidFill>
                  <a:srgbClr val="482683"/>
                </a:solidFill>
                <a:latin typeface="Calibri" panose="020F0502020204030204"/>
              </a:rPr>
              <a:t> </a:t>
            </a:r>
            <a:r>
              <a:rPr lang="fr-FR" sz="2000" dirty="0">
                <a:solidFill>
                  <a:prstClr val="black">
                    <a:lumMod val="50000"/>
                    <a:lumOff val="50000"/>
                  </a:prstClr>
                </a:solidFill>
                <a:latin typeface="Calibri" panose="020F0502020204030204"/>
              </a:rPr>
              <a:t>services (SSIAD)</a:t>
            </a:r>
          </a:p>
        </p:txBody>
      </p:sp>
      <p:sp>
        <p:nvSpPr>
          <p:cNvPr id="22" name="Ellipse 6">
            <a:extLst>
              <a:ext uri="{FF2B5EF4-FFF2-40B4-BE49-F238E27FC236}">
                <a16:creationId xmlns:a16="http://schemas.microsoft.com/office/drawing/2014/main" id="{AC475554-03E7-F8E2-CF48-BADB885FFF2C}"/>
              </a:ext>
            </a:extLst>
          </p:cNvPr>
          <p:cNvSpPr/>
          <p:nvPr/>
        </p:nvSpPr>
        <p:spPr>
          <a:xfrm rot="10800000">
            <a:off x="4500715" y="2606813"/>
            <a:ext cx="3024864" cy="2213607"/>
          </a:xfrm>
          <a:custGeom>
            <a:avLst/>
            <a:gdLst>
              <a:gd name="connsiteX0" fmla="*/ 0 w 2626128"/>
              <a:gd name="connsiteY0" fmla="*/ 865458 h 1730915"/>
              <a:gd name="connsiteX1" fmla="*/ 1313064 w 2626128"/>
              <a:gd name="connsiteY1" fmla="*/ 0 h 1730915"/>
              <a:gd name="connsiteX2" fmla="*/ 2626128 w 2626128"/>
              <a:gd name="connsiteY2" fmla="*/ 865458 h 1730915"/>
              <a:gd name="connsiteX3" fmla="*/ 1313064 w 2626128"/>
              <a:gd name="connsiteY3" fmla="*/ 1730916 h 1730915"/>
              <a:gd name="connsiteX4" fmla="*/ 0 w 2626128"/>
              <a:gd name="connsiteY4" fmla="*/ 865458 h 1730915"/>
              <a:gd name="connsiteX0" fmla="*/ 2201 w 2628329"/>
              <a:gd name="connsiteY0" fmla="*/ 865458 h 2013549"/>
              <a:gd name="connsiteX1" fmla="*/ 1315265 w 2628329"/>
              <a:gd name="connsiteY1" fmla="*/ 0 h 2013549"/>
              <a:gd name="connsiteX2" fmla="*/ 2628329 w 2628329"/>
              <a:gd name="connsiteY2" fmla="*/ 865458 h 2013549"/>
              <a:gd name="connsiteX3" fmla="*/ 1099134 w 2628329"/>
              <a:gd name="connsiteY3" fmla="*/ 2013549 h 2013549"/>
              <a:gd name="connsiteX4" fmla="*/ 2201 w 2628329"/>
              <a:gd name="connsiteY4" fmla="*/ 865458 h 2013549"/>
              <a:gd name="connsiteX0" fmla="*/ 689 w 2626817"/>
              <a:gd name="connsiteY0" fmla="*/ 865458 h 2013549"/>
              <a:gd name="connsiteX1" fmla="*/ 1313753 w 2626817"/>
              <a:gd name="connsiteY1" fmla="*/ 0 h 2013549"/>
              <a:gd name="connsiteX2" fmla="*/ 2626817 w 2626817"/>
              <a:gd name="connsiteY2" fmla="*/ 865458 h 2013549"/>
              <a:gd name="connsiteX3" fmla="*/ 1097622 w 2626817"/>
              <a:gd name="connsiteY3" fmla="*/ 2013549 h 2013549"/>
              <a:gd name="connsiteX4" fmla="*/ 689 w 2626817"/>
              <a:gd name="connsiteY4" fmla="*/ 865458 h 2013549"/>
              <a:gd name="connsiteX0" fmla="*/ 586 w 2626714"/>
              <a:gd name="connsiteY0" fmla="*/ 865458 h 2013549"/>
              <a:gd name="connsiteX1" fmla="*/ 1313650 w 2626714"/>
              <a:gd name="connsiteY1" fmla="*/ 0 h 2013549"/>
              <a:gd name="connsiteX2" fmla="*/ 2626714 w 2626714"/>
              <a:gd name="connsiteY2" fmla="*/ 865458 h 2013549"/>
              <a:gd name="connsiteX3" fmla="*/ 1097519 w 2626714"/>
              <a:gd name="connsiteY3" fmla="*/ 2013549 h 2013549"/>
              <a:gd name="connsiteX4" fmla="*/ 586 w 2626714"/>
              <a:gd name="connsiteY4" fmla="*/ 865458 h 2013549"/>
              <a:gd name="connsiteX0" fmla="*/ 235 w 2626363"/>
              <a:gd name="connsiteY0" fmla="*/ 865458 h 2013549"/>
              <a:gd name="connsiteX1" fmla="*/ 1313299 w 2626363"/>
              <a:gd name="connsiteY1" fmla="*/ 0 h 2013549"/>
              <a:gd name="connsiteX2" fmla="*/ 2626363 w 2626363"/>
              <a:gd name="connsiteY2" fmla="*/ 865458 h 2013549"/>
              <a:gd name="connsiteX3" fmla="*/ 1097168 w 2626363"/>
              <a:gd name="connsiteY3" fmla="*/ 2013549 h 2013549"/>
              <a:gd name="connsiteX4" fmla="*/ 235 w 2626363"/>
              <a:gd name="connsiteY4" fmla="*/ 865458 h 2013549"/>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226 w 2667918"/>
              <a:gd name="connsiteY0" fmla="*/ 865970 h 2014679"/>
              <a:gd name="connsiteX1" fmla="*/ 1313290 w 2667918"/>
              <a:gd name="connsiteY1" fmla="*/ 512 h 2014679"/>
              <a:gd name="connsiteX2" fmla="*/ 2667918 w 2667918"/>
              <a:gd name="connsiteY2" fmla="*/ 732966 h 2014679"/>
              <a:gd name="connsiteX3" fmla="*/ 1097159 w 2667918"/>
              <a:gd name="connsiteY3" fmla="*/ 2014061 h 2014679"/>
              <a:gd name="connsiteX4" fmla="*/ 226 w 2667918"/>
              <a:gd name="connsiteY4" fmla="*/ 865970 h 2014679"/>
              <a:gd name="connsiteX0" fmla="*/ 226 w 2667918"/>
              <a:gd name="connsiteY0" fmla="*/ 865970 h 2014216"/>
              <a:gd name="connsiteX1" fmla="*/ 1313290 w 2667918"/>
              <a:gd name="connsiteY1" fmla="*/ 512 h 2014216"/>
              <a:gd name="connsiteX2" fmla="*/ 2667918 w 2667918"/>
              <a:gd name="connsiteY2" fmla="*/ 732966 h 2014216"/>
              <a:gd name="connsiteX3" fmla="*/ 1097159 w 2667918"/>
              <a:gd name="connsiteY3" fmla="*/ 2014061 h 2014216"/>
              <a:gd name="connsiteX4" fmla="*/ 226 w 2667918"/>
              <a:gd name="connsiteY4" fmla="*/ 865970 h 2014216"/>
              <a:gd name="connsiteX0" fmla="*/ 37806 w 2705498"/>
              <a:gd name="connsiteY0" fmla="*/ 865970 h 1845264"/>
              <a:gd name="connsiteX1" fmla="*/ 1350870 w 2705498"/>
              <a:gd name="connsiteY1" fmla="*/ 512 h 1845264"/>
              <a:gd name="connsiteX2" fmla="*/ 2705498 w 2705498"/>
              <a:gd name="connsiteY2" fmla="*/ 732966 h 1845264"/>
              <a:gd name="connsiteX3" fmla="*/ 590799 w 2705498"/>
              <a:gd name="connsiteY3" fmla="*/ 1844961 h 1845264"/>
              <a:gd name="connsiteX4" fmla="*/ 37806 w 2705498"/>
              <a:gd name="connsiteY4" fmla="*/ 865970 h 1845264"/>
              <a:gd name="connsiteX0" fmla="*/ 35031 w 2767258"/>
              <a:gd name="connsiteY0" fmla="*/ 868179 h 1903788"/>
              <a:gd name="connsiteX1" fmla="*/ 1348095 w 2767258"/>
              <a:gd name="connsiteY1" fmla="*/ 2721 h 1903788"/>
              <a:gd name="connsiteX2" fmla="*/ 2767258 w 2767258"/>
              <a:gd name="connsiteY2" fmla="*/ 1157925 h 1903788"/>
              <a:gd name="connsiteX3" fmla="*/ 588024 w 2767258"/>
              <a:gd name="connsiteY3" fmla="*/ 1847170 h 1903788"/>
              <a:gd name="connsiteX4" fmla="*/ 35031 w 2767258"/>
              <a:gd name="connsiteY4" fmla="*/ 868179 h 1903788"/>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52149 w 2627648"/>
              <a:gd name="connsiteY0" fmla="*/ 502010 h 1905452"/>
              <a:gd name="connsiteX1" fmla="*/ 1208485 w 2627648"/>
              <a:gd name="connsiteY1" fmla="*/ 25482 h 1905452"/>
              <a:gd name="connsiteX2" fmla="*/ 2627648 w 2627648"/>
              <a:gd name="connsiteY2" fmla="*/ 1180686 h 1905452"/>
              <a:gd name="connsiteX3" fmla="*/ 448414 w 2627648"/>
              <a:gd name="connsiteY3" fmla="*/ 1869931 h 1905452"/>
              <a:gd name="connsiteX4" fmla="*/ 52149 w 2627648"/>
              <a:gd name="connsiteY4" fmla="*/ 502010 h 1905452"/>
              <a:gd name="connsiteX0" fmla="*/ 76139 w 2651638"/>
              <a:gd name="connsiteY0" fmla="*/ 508890 h 1912334"/>
              <a:gd name="connsiteX1" fmla="*/ 1232475 w 2651638"/>
              <a:gd name="connsiteY1" fmla="*/ 32362 h 1912334"/>
              <a:gd name="connsiteX2" fmla="*/ 2651638 w 2651638"/>
              <a:gd name="connsiteY2" fmla="*/ 1187566 h 1912334"/>
              <a:gd name="connsiteX3" fmla="*/ 472404 w 2651638"/>
              <a:gd name="connsiteY3" fmla="*/ 1876811 h 1912334"/>
              <a:gd name="connsiteX4" fmla="*/ 76139 w 2651638"/>
              <a:gd name="connsiteY4" fmla="*/ 508890 h 1912334"/>
              <a:gd name="connsiteX0" fmla="*/ 134500 w 2709999"/>
              <a:gd name="connsiteY0" fmla="*/ 508890 h 1939311"/>
              <a:gd name="connsiteX1" fmla="*/ 1290836 w 2709999"/>
              <a:gd name="connsiteY1" fmla="*/ 32362 h 1939311"/>
              <a:gd name="connsiteX2" fmla="*/ 2709999 w 2709999"/>
              <a:gd name="connsiteY2" fmla="*/ 1187566 h 1939311"/>
              <a:gd name="connsiteX3" fmla="*/ 530765 w 2709999"/>
              <a:gd name="connsiteY3" fmla="*/ 1876811 h 1939311"/>
              <a:gd name="connsiteX4" fmla="*/ 134500 w 2709999"/>
              <a:gd name="connsiteY4" fmla="*/ 508890 h 1939311"/>
              <a:gd name="connsiteX0" fmla="*/ 146492 w 2721991"/>
              <a:gd name="connsiteY0" fmla="*/ 501592 h 1895808"/>
              <a:gd name="connsiteX1" fmla="*/ 1302828 w 2721991"/>
              <a:gd name="connsiteY1" fmla="*/ 25064 h 1895808"/>
              <a:gd name="connsiteX2" fmla="*/ 2721991 w 2721991"/>
              <a:gd name="connsiteY2" fmla="*/ 1180268 h 1895808"/>
              <a:gd name="connsiteX3" fmla="*/ 469003 w 2721991"/>
              <a:gd name="connsiteY3" fmla="*/ 1827238 h 1895808"/>
              <a:gd name="connsiteX4" fmla="*/ 146492 w 2721991"/>
              <a:gd name="connsiteY4" fmla="*/ 501592 h 1895808"/>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84402 h 1828294"/>
              <a:gd name="connsiteX1" fmla="*/ 1230218 w 2658600"/>
              <a:gd name="connsiteY1" fmla="*/ 7874 h 1828294"/>
              <a:gd name="connsiteX2" fmla="*/ 2658600 w 2658600"/>
              <a:gd name="connsiteY2" fmla="*/ 1010889 h 1828294"/>
              <a:gd name="connsiteX3" fmla="*/ 396393 w 2658600"/>
              <a:gd name="connsiteY3" fmla="*/ 1810048 h 1828294"/>
              <a:gd name="connsiteX4" fmla="*/ 73882 w 2658600"/>
              <a:gd name="connsiteY4" fmla="*/ 484402 h 1828294"/>
              <a:gd name="connsiteX0" fmla="*/ 160084 w 2744802"/>
              <a:gd name="connsiteY0" fmla="*/ 484402 h 1842128"/>
              <a:gd name="connsiteX1" fmla="*/ 1316420 w 2744802"/>
              <a:gd name="connsiteY1" fmla="*/ 7874 h 1842128"/>
              <a:gd name="connsiteX2" fmla="*/ 2744802 w 2744802"/>
              <a:gd name="connsiteY2" fmla="*/ 1010889 h 1842128"/>
              <a:gd name="connsiteX3" fmla="*/ 482595 w 2744802"/>
              <a:gd name="connsiteY3" fmla="*/ 1810048 h 1842128"/>
              <a:gd name="connsiteX4" fmla="*/ 160084 w 2744802"/>
              <a:gd name="connsiteY4" fmla="*/ 484402 h 184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802" h="1842128">
                <a:moveTo>
                  <a:pt x="160084" y="484402"/>
                </a:moveTo>
                <a:cubicBezTo>
                  <a:pt x="299055" y="184040"/>
                  <a:pt x="839538" y="-46054"/>
                  <a:pt x="1316420" y="7874"/>
                </a:cubicBezTo>
                <a:cubicBezTo>
                  <a:pt x="1793302" y="61802"/>
                  <a:pt x="2744802" y="304625"/>
                  <a:pt x="2744802" y="1010889"/>
                </a:cubicBezTo>
                <a:cubicBezTo>
                  <a:pt x="2729083" y="1675081"/>
                  <a:pt x="1199180" y="1940071"/>
                  <a:pt x="482595" y="1810048"/>
                </a:cubicBezTo>
                <a:cubicBezTo>
                  <a:pt x="-233990" y="1680025"/>
                  <a:pt x="21113" y="784764"/>
                  <a:pt x="160084" y="484402"/>
                </a:cubicBezTo>
                <a:close/>
              </a:path>
            </a:pathLst>
          </a:custGeom>
          <a:solidFill>
            <a:srgbClr val="68A8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prstClr val="white"/>
              </a:solidFill>
              <a:latin typeface="Calibri" panose="020F0502020204030204"/>
            </a:endParaRPr>
          </a:p>
        </p:txBody>
      </p:sp>
      <p:sp>
        <p:nvSpPr>
          <p:cNvPr id="23" name="Rectangle 22">
            <a:extLst>
              <a:ext uri="{FF2B5EF4-FFF2-40B4-BE49-F238E27FC236}">
                <a16:creationId xmlns:a16="http://schemas.microsoft.com/office/drawing/2014/main" id="{C700A1DC-BFFD-32A9-559A-5B06F735650F}"/>
              </a:ext>
            </a:extLst>
          </p:cNvPr>
          <p:cNvSpPr/>
          <p:nvPr/>
        </p:nvSpPr>
        <p:spPr>
          <a:xfrm>
            <a:off x="4372537" y="2647723"/>
            <a:ext cx="3281220" cy="1909645"/>
          </a:xfrm>
          <a:prstGeom prst="rect">
            <a:avLst/>
          </a:prstGeom>
        </p:spPr>
        <p:txBody>
          <a:bodyPr wrap="square" lIns="91440" tIns="45720" rIns="91440" bIns="45720" anchor="ctr">
            <a:noAutofit/>
          </a:bodyPr>
          <a:lstStyle/>
          <a:p>
            <a:pPr algn="ctr" defTabSz="1219170">
              <a:defRPr/>
            </a:pPr>
            <a:r>
              <a:rPr lang="fr-FR" altLang="fr-FR" sz="2400" b="1" dirty="0">
                <a:solidFill>
                  <a:prstClr val="white"/>
                </a:solidFill>
                <a:latin typeface="Calibri" panose="020F0502020204030204"/>
                <a:sym typeface="Wingdings" pitchFamily="2" charset="2"/>
              </a:rPr>
              <a:t>PERSONNES</a:t>
            </a:r>
          </a:p>
          <a:p>
            <a:pPr algn="ctr" defTabSz="1219170">
              <a:defRPr/>
            </a:pPr>
            <a:r>
              <a:rPr lang="fr-FR" altLang="fr-FR" sz="2400" b="1" dirty="0">
                <a:solidFill>
                  <a:prstClr val="white"/>
                </a:solidFill>
                <a:latin typeface="Calibri" panose="020F0502020204030204"/>
                <a:sym typeface="Wingdings" pitchFamily="2" charset="2"/>
              </a:rPr>
              <a:t>ÂGÉES</a:t>
            </a:r>
            <a:endParaRPr lang="fr-FR" altLang="fr-FR" sz="2400" b="1" dirty="0">
              <a:solidFill>
                <a:prstClr val="white"/>
              </a:solidFill>
              <a:latin typeface="Calibri" panose="020F0502020204030204"/>
              <a:ea typeface="Calibri"/>
              <a:cs typeface="Calibri"/>
            </a:endParaRPr>
          </a:p>
          <a:p>
            <a:pPr algn="ctr" defTabSz="1219170">
              <a:defRPr/>
            </a:pPr>
            <a:r>
              <a:rPr lang="fr-FR" altLang="fr-FR" sz="2400" b="1" dirty="0" smtClean="0">
                <a:solidFill>
                  <a:schemeClr val="bg1"/>
                </a:solidFill>
                <a:latin typeface="Calibri" panose="020F0502020204030204"/>
                <a:sym typeface="Wingdings" pitchFamily="2" charset="2"/>
              </a:rPr>
              <a:t>77</a:t>
            </a:r>
            <a:r>
              <a:rPr lang="fr-FR" altLang="fr-FR" sz="2400" b="1" dirty="0">
                <a:solidFill>
                  <a:prstClr val="white"/>
                </a:solidFill>
                <a:latin typeface="Calibri" panose="020F0502020204030204"/>
                <a:sym typeface="Wingdings" pitchFamily="2" charset="2"/>
              </a:rPr>
              <a:t> </a:t>
            </a:r>
            <a:r>
              <a:rPr lang="fr-FR" altLang="fr-FR" sz="1850" dirty="0">
                <a:solidFill>
                  <a:prstClr val="white"/>
                </a:solidFill>
                <a:latin typeface="Calibri" panose="020F0502020204030204"/>
                <a:sym typeface="Wingdings" pitchFamily="2" charset="2"/>
              </a:rPr>
              <a:t>établissements</a:t>
            </a:r>
            <a:endParaRPr lang="fr-FR" altLang="fr-FR" sz="1850" dirty="0">
              <a:solidFill>
                <a:prstClr val="white"/>
              </a:solidFill>
              <a:latin typeface="Calibri" panose="020F0502020204030204"/>
              <a:ea typeface="Calibri"/>
              <a:cs typeface="Calibri"/>
            </a:endParaRPr>
          </a:p>
        </p:txBody>
      </p:sp>
      <p:sp>
        <p:nvSpPr>
          <p:cNvPr id="25"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15</a:t>
            </a:fld>
            <a:endParaRPr lang="fr-FR" sz="1050">
              <a:solidFill>
                <a:schemeClr val="bg1"/>
              </a:solidFill>
            </a:endParaRPr>
          </a:p>
        </p:txBody>
      </p:sp>
      <p:sp>
        <p:nvSpPr>
          <p:cNvPr id="2" name="ZoneTexte 15">
            <a:extLst>
              <a:ext uri="{FF2B5EF4-FFF2-40B4-BE49-F238E27FC236}">
                <a16:creationId xmlns:a16="http://schemas.microsoft.com/office/drawing/2014/main" id="{A5864D8A-E6B8-7597-33AA-C3F658F2BC49}"/>
              </a:ext>
            </a:extLst>
          </p:cNvPr>
          <p:cNvSpPr txBox="1"/>
          <p:nvPr/>
        </p:nvSpPr>
        <p:spPr>
          <a:xfrm>
            <a:off x="7052902" y="1952174"/>
            <a:ext cx="2978347" cy="369332"/>
          </a:xfrm>
          <a:prstGeom prst="rect">
            <a:avLst/>
          </a:prstGeom>
          <a:noFill/>
        </p:spPr>
        <p:txBody>
          <a:bodyPr wrap="square" lIns="91440" tIns="45720" rIns="91440" bIns="45720" anchor="b">
            <a:spAutoFit/>
          </a:bodyPr>
          <a:lstStyle/>
          <a:p>
            <a:pPr algn="ctr" defTabSz="1219170">
              <a:lnSpc>
                <a:spcPct val="90000"/>
              </a:lnSpc>
              <a:defRPr/>
            </a:pPr>
            <a:r>
              <a:rPr lang="fr-FR" sz="2000" b="1">
                <a:solidFill>
                  <a:srgbClr val="482683"/>
                </a:solidFill>
                <a:latin typeface="Calibri" panose="020F0502020204030204"/>
              </a:rPr>
              <a:t>Résidences mixtes</a:t>
            </a:r>
          </a:p>
        </p:txBody>
      </p:sp>
      <p:sp>
        <p:nvSpPr>
          <p:cNvPr id="3" name="ZoneTexte 16">
            <a:extLst>
              <a:ext uri="{FF2B5EF4-FFF2-40B4-BE49-F238E27FC236}">
                <a16:creationId xmlns:a16="http://schemas.microsoft.com/office/drawing/2014/main" id="{EC2A196A-703F-4B1E-91D8-B1F64ED713B7}"/>
              </a:ext>
            </a:extLst>
          </p:cNvPr>
          <p:cNvSpPr txBox="1"/>
          <p:nvPr/>
        </p:nvSpPr>
        <p:spPr>
          <a:xfrm>
            <a:off x="6862354" y="2269868"/>
            <a:ext cx="3700080"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4</a:t>
            </a:r>
            <a:r>
              <a:rPr lang="fr-FR" sz="2000" b="1" dirty="0">
                <a:solidFill>
                  <a:srgbClr val="86BC36"/>
                </a:solidFill>
                <a:latin typeface="Calibri" panose="020F0502020204030204"/>
              </a:rPr>
              <a:t> </a:t>
            </a:r>
            <a:r>
              <a:rPr lang="fr-FR" sz="2000" dirty="0">
                <a:solidFill>
                  <a:prstClr val="black">
                    <a:lumMod val="50000"/>
                    <a:lumOff val="50000"/>
                  </a:prstClr>
                </a:solidFill>
                <a:latin typeface="Calibri" panose="020F0502020204030204"/>
              </a:rPr>
              <a:t>établissements</a:t>
            </a:r>
            <a:endParaRPr lang="fr-FR" sz="2000" b="1" dirty="0">
              <a:solidFill>
                <a:prstClr val="black">
                  <a:lumMod val="50000"/>
                  <a:lumOff val="50000"/>
                </a:prstClr>
              </a:solidFill>
              <a:latin typeface="Calibri" panose="020F0502020204030204"/>
              <a:ea typeface="Calibri" panose="020F0502020204030204"/>
              <a:cs typeface="Calibri" panose="020F0502020204030204"/>
            </a:endParaRPr>
          </a:p>
        </p:txBody>
      </p:sp>
      <p:sp>
        <p:nvSpPr>
          <p:cNvPr id="4" name="ZoneTexte 15">
            <a:extLst>
              <a:ext uri="{FF2B5EF4-FFF2-40B4-BE49-F238E27FC236}">
                <a16:creationId xmlns:a16="http://schemas.microsoft.com/office/drawing/2014/main" id="{58732665-5B1B-9620-E762-A2FC5B943DCB}"/>
              </a:ext>
            </a:extLst>
          </p:cNvPr>
          <p:cNvSpPr txBox="1"/>
          <p:nvPr/>
        </p:nvSpPr>
        <p:spPr>
          <a:xfrm>
            <a:off x="7602250" y="4563686"/>
            <a:ext cx="2978347" cy="646331"/>
          </a:xfrm>
          <a:prstGeom prst="rect">
            <a:avLst/>
          </a:prstGeom>
          <a:noFill/>
        </p:spPr>
        <p:txBody>
          <a:bodyPr wrap="square" lIns="91440" tIns="45720" rIns="91440" bIns="45720" anchor="b">
            <a:spAutoFit/>
          </a:bodyPr>
          <a:lstStyle/>
          <a:p>
            <a:pPr algn="ctr" defTabSz="1219170">
              <a:lnSpc>
                <a:spcPct val="90000"/>
              </a:lnSpc>
              <a:defRPr/>
            </a:pPr>
            <a:r>
              <a:rPr lang="fr-FR" sz="2000" b="1" dirty="0">
                <a:solidFill>
                  <a:srgbClr val="482683"/>
                </a:solidFill>
                <a:latin typeface="Calibri" panose="020F0502020204030204"/>
                <a:ea typeface="Calibri"/>
                <a:cs typeface="Calibri"/>
              </a:rPr>
              <a:t>Séjour </a:t>
            </a:r>
            <a:r>
              <a:rPr lang="fr-FR" sz="2000" b="1" dirty="0" smtClean="0">
                <a:solidFill>
                  <a:srgbClr val="482683"/>
                </a:solidFill>
                <a:latin typeface="Calibri" panose="020F0502020204030204"/>
                <a:ea typeface="Calibri"/>
                <a:cs typeface="Calibri"/>
              </a:rPr>
              <a:t>temporaire / Accueil </a:t>
            </a:r>
            <a:r>
              <a:rPr lang="fr-FR" sz="2000" b="1" dirty="0">
                <a:solidFill>
                  <a:srgbClr val="482683"/>
                </a:solidFill>
                <a:latin typeface="Calibri" panose="020F0502020204030204"/>
                <a:ea typeface="Calibri"/>
                <a:cs typeface="Calibri"/>
              </a:rPr>
              <a:t>de jour</a:t>
            </a:r>
            <a:endParaRPr lang="fr-FR" sz="2000" b="1" dirty="0">
              <a:solidFill>
                <a:srgbClr val="482683"/>
              </a:solidFill>
              <a:latin typeface="Calibri" panose="020F0502020204030204"/>
            </a:endParaRPr>
          </a:p>
        </p:txBody>
      </p:sp>
      <p:sp>
        <p:nvSpPr>
          <p:cNvPr id="5" name="ZoneTexte 16">
            <a:extLst>
              <a:ext uri="{FF2B5EF4-FFF2-40B4-BE49-F238E27FC236}">
                <a16:creationId xmlns:a16="http://schemas.microsoft.com/office/drawing/2014/main" id="{C58FCADC-92C2-BBC1-6445-4A63245A7D22}"/>
              </a:ext>
            </a:extLst>
          </p:cNvPr>
          <p:cNvSpPr txBox="1"/>
          <p:nvPr/>
        </p:nvSpPr>
        <p:spPr>
          <a:xfrm>
            <a:off x="7411701" y="5158379"/>
            <a:ext cx="3700080"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2</a:t>
            </a:r>
            <a:r>
              <a:rPr lang="fr-FR" sz="2000" dirty="0">
                <a:solidFill>
                  <a:prstClr val="black">
                    <a:lumMod val="50000"/>
                    <a:lumOff val="50000"/>
                  </a:prstClr>
                </a:solidFill>
                <a:latin typeface="Calibri" panose="020F0502020204030204"/>
              </a:rPr>
              <a:t> établissements</a:t>
            </a:r>
            <a:endParaRPr lang="fr-FR" sz="2000" b="1" dirty="0">
              <a:solidFill>
                <a:prstClr val="black">
                  <a:lumMod val="50000"/>
                  <a:lumOff val="50000"/>
                </a:prstClr>
              </a:solidFill>
              <a:latin typeface="Calibri" panose="020F0502020204030204"/>
            </a:endParaRPr>
          </a:p>
        </p:txBody>
      </p:sp>
      <p:sp>
        <p:nvSpPr>
          <p:cNvPr id="6" name="ZoneTexte 17">
            <a:extLst>
              <a:ext uri="{FF2B5EF4-FFF2-40B4-BE49-F238E27FC236}">
                <a16:creationId xmlns:a16="http://schemas.microsoft.com/office/drawing/2014/main" id="{E23C8858-F92F-A397-BD99-AD37ACA84C27}"/>
              </a:ext>
            </a:extLst>
          </p:cNvPr>
          <p:cNvSpPr txBox="1"/>
          <p:nvPr/>
        </p:nvSpPr>
        <p:spPr>
          <a:xfrm>
            <a:off x="998506" y="4538562"/>
            <a:ext cx="2589947" cy="369332"/>
          </a:xfrm>
          <a:prstGeom prst="rect">
            <a:avLst/>
          </a:prstGeom>
          <a:noFill/>
        </p:spPr>
        <p:txBody>
          <a:bodyPr wrap="square" lIns="91440" tIns="45720" rIns="91440" bIns="45720" anchor="b">
            <a:spAutoFit/>
          </a:bodyPr>
          <a:lstStyle/>
          <a:p>
            <a:pPr algn="ctr" defTabSz="1219170">
              <a:lnSpc>
                <a:spcPct val="90000"/>
              </a:lnSpc>
              <a:defRPr/>
            </a:pPr>
            <a:r>
              <a:rPr lang="fr-FR" sz="2000" b="1" dirty="0">
                <a:solidFill>
                  <a:srgbClr val="482683"/>
                </a:solidFill>
                <a:latin typeface="Calibri" panose="020F0502020204030204"/>
              </a:rPr>
              <a:t>Domiciles services</a:t>
            </a:r>
            <a:endParaRPr lang="en-US" dirty="0"/>
          </a:p>
        </p:txBody>
      </p:sp>
      <p:sp>
        <p:nvSpPr>
          <p:cNvPr id="9" name="ZoneTexte 18">
            <a:extLst>
              <a:ext uri="{FF2B5EF4-FFF2-40B4-BE49-F238E27FC236}">
                <a16:creationId xmlns:a16="http://schemas.microsoft.com/office/drawing/2014/main" id="{14DA1358-5D73-00F9-3481-538EF4A53367}"/>
              </a:ext>
            </a:extLst>
          </p:cNvPr>
          <p:cNvSpPr txBox="1"/>
          <p:nvPr/>
        </p:nvSpPr>
        <p:spPr>
          <a:xfrm>
            <a:off x="775039" y="4874843"/>
            <a:ext cx="3391299" cy="424732"/>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12</a:t>
            </a:r>
            <a:r>
              <a:rPr lang="fr-FR" sz="2000" b="1" dirty="0">
                <a:solidFill>
                  <a:srgbClr val="68A84A"/>
                </a:solidFill>
                <a:latin typeface="Calibri" panose="020F0502020204030204"/>
              </a:rPr>
              <a:t> </a:t>
            </a:r>
            <a:r>
              <a:rPr lang="fr-FR" sz="2000" dirty="0">
                <a:solidFill>
                  <a:prstClr val="black">
                    <a:lumMod val="50000"/>
                    <a:lumOff val="50000"/>
                  </a:prstClr>
                </a:solidFill>
                <a:latin typeface="Calibri" panose="020F0502020204030204"/>
              </a:rPr>
              <a:t>structures</a:t>
            </a:r>
            <a:endParaRPr lang="fr-FR" sz="2000" b="1" dirty="0">
              <a:solidFill>
                <a:prstClr val="black">
                  <a:lumMod val="50000"/>
                  <a:lumOff val="50000"/>
                </a:prstClr>
              </a:solidFill>
              <a:latin typeface="Calibri" panose="020F0502020204030204"/>
            </a:endParaRPr>
          </a:p>
        </p:txBody>
      </p:sp>
      <p:sp>
        <p:nvSpPr>
          <p:cNvPr id="27" name="ZoneTexte 17">
            <a:extLst>
              <a:ext uri="{FF2B5EF4-FFF2-40B4-BE49-F238E27FC236}">
                <a16:creationId xmlns:a16="http://schemas.microsoft.com/office/drawing/2014/main" id="{E23C8858-F92F-A397-BD99-AD37ACA84C27}"/>
              </a:ext>
            </a:extLst>
          </p:cNvPr>
          <p:cNvSpPr txBox="1"/>
          <p:nvPr/>
        </p:nvSpPr>
        <p:spPr>
          <a:xfrm>
            <a:off x="2738710" y="5398445"/>
            <a:ext cx="2589947" cy="369332"/>
          </a:xfrm>
          <a:prstGeom prst="rect">
            <a:avLst/>
          </a:prstGeom>
          <a:noFill/>
        </p:spPr>
        <p:txBody>
          <a:bodyPr wrap="square" lIns="91440" tIns="45720" rIns="91440" bIns="45720" anchor="b">
            <a:spAutoFit/>
          </a:bodyPr>
          <a:lstStyle/>
          <a:p>
            <a:pPr algn="ctr" defTabSz="1219170">
              <a:lnSpc>
                <a:spcPct val="90000"/>
              </a:lnSpc>
              <a:defRPr/>
            </a:pPr>
            <a:r>
              <a:rPr lang="fr-FR" sz="2000" b="1" dirty="0">
                <a:solidFill>
                  <a:srgbClr val="482683"/>
                </a:solidFill>
                <a:latin typeface="Calibri" panose="020F0502020204030204"/>
              </a:rPr>
              <a:t>Domiciles </a:t>
            </a:r>
            <a:r>
              <a:rPr lang="fr-FR" sz="2000" b="1" dirty="0" smtClean="0">
                <a:solidFill>
                  <a:srgbClr val="482683"/>
                </a:solidFill>
                <a:latin typeface="Calibri" panose="020F0502020204030204"/>
              </a:rPr>
              <a:t>collectifs</a:t>
            </a:r>
            <a:endParaRPr lang="en-US" dirty="0"/>
          </a:p>
        </p:txBody>
      </p:sp>
      <p:sp>
        <p:nvSpPr>
          <p:cNvPr id="28" name="ZoneTexte 18">
            <a:extLst>
              <a:ext uri="{FF2B5EF4-FFF2-40B4-BE49-F238E27FC236}">
                <a16:creationId xmlns:a16="http://schemas.microsoft.com/office/drawing/2014/main" id="{14DA1358-5D73-00F9-3481-538EF4A53367}"/>
              </a:ext>
            </a:extLst>
          </p:cNvPr>
          <p:cNvSpPr txBox="1"/>
          <p:nvPr/>
        </p:nvSpPr>
        <p:spPr>
          <a:xfrm>
            <a:off x="2893074" y="5715515"/>
            <a:ext cx="2383668" cy="812530"/>
          </a:xfrm>
          <a:prstGeom prst="rect">
            <a:avLst/>
          </a:prstGeom>
          <a:noFill/>
        </p:spPr>
        <p:txBody>
          <a:bodyPr wrap="square" lIns="91440" tIns="45720" rIns="91440" bIns="45720" anchor="t">
            <a:spAutoFit/>
          </a:bodyPr>
          <a:lstStyle/>
          <a:p>
            <a:pPr algn="ctr" defTabSz="1219170">
              <a:lnSpc>
                <a:spcPct val="90000"/>
              </a:lnSpc>
              <a:defRPr/>
            </a:pPr>
            <a:r>
              <a:rPr lang="fr-FR" sz="2400" b="1" dirty="0">
                <a:solidFill>
                  <a:srgbClr val="68A84A"/>
                </a:solidFill>
                <a:latin typeface="Calibri" panose="020F0502020204030204"/>
              </a:rPr>
              <a:t>4</a:t>
            </a:r>
            <a:r>
              <a:rPr lang="fr-FR" sz="2000" b="1" dirty="0" smtClean="0">
                <a:solidFill>
                  <a:srgbClr val="FF0000"/>
                </a:solidFill>
                <a:latin typeface="Calibri" panose="020F0502020204030204"/>
              </a:rPr>
              <a:t> </a:t>
            </a:r>
            <a:r>
              <a:rPr lang="fr-FR" sz="2000" dirty="0">
                <a:solidFill>
                  <a:prstClr val="black">
                    <a:lumMod val="50000"/>
                    <a:lumOff val="50000"/>
                  </a:prstClr>
                </a:solidFill>
                <a:latin typeface="Calibri" panose="020F0502020204030204"/>
              </a:rPr>
              <a:t>structures</a:t>
            </a:r>
          </a:p>
          <a:p>
            <a:pPr algn="ctr" defTabSz="1219170">
              <a:lnSpc>
                <a:spcPct val="90000"/>
              </a:lnSpc>
              <a:defRPr/>
            </a:pPr>
            <a:r>
              <a:rPr lang="fr-FR" sz="1400" dirty="0" smtClean="0">
                <a:solidFill>
                  <a:prstClr val="black">
                    <a:lumMod val="50000"/>
                    <a:lumOff val="50000"/>
                  </a:prstClr>
                </a:solidFill>
                <a:latin typeface="Calibri" panose="020F0502020204030204"/>
              </a:rPr>
              <a:t>(en </a:t>
            </a:r>
            <a:r>
              <a:rPr lang="fr-FR" sz="1400" dirty="0">
                <a:solidFill>
                  <a:prstClr val="black">
                    <a:lumMod val="50000"/>
                    <a:lumOff val="50000"/>
                  </a:prstClr>
                </a:solidFill>
                <a:latin typeface="Calibri" panose="020F0502020204030204"/>
              </a:rPr>
              <a:t>cours </a:t>
            </a:r>
          </a:p>
          <a:p>
            <a:pPr algn="ctr" defTabSz="1219170">
              <a:lnSpc>
                <a:spcPct val="90000"/>
              </a:lnSpc>
              <a:defRPr/>
            </a:pPr>
            <a:r>
              <a:rPr lang="fr-FR" sz="1400" dirty="0">
                <a:solidFill>
                  <a:prstClr val="black">
                    <a:lumMod val="50000"/>
                    <a:lumOff val="50000"/>
                  </a:prstClr>
                </a:solidFill>
                <a:latin typeface="Calibri" panose="020F0502020204030204"/>
              </a:rPr>
              <a:t>de transformation)</a:t>
            </a:r>
          </a:p>
        </p:txBody>
      </p:sp>
    </p:spTree>
    <p:extLst>
      <p:ext uri="{BB962C8B-B14F-4D97-AF65-F5344CB8AC3E}">
        <p14:creationId xmlns:p14="http://schemas.microsoft.com/office/powerpoint/2010/main" val="19976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8B68FBB4-0BC4-FCE3-11E2-17549D2B6708}"/>
              </a:ext>
            </a:extLst>
          </p:cNvPr>
          <p:cNvGrpSpPr/>
          <p:nvPr/>
        </p:nvGrpSpPr>
        <p:grpSpPr>
          <a:xfrm>
            <a:off x="1396606" y="1184218"/>
            <a:ext cx="9298529" cy="5383667"/>
            <a:chOff x="1389842" y="4896230"/>
            <a:chExt cx="6973897" cy="5008968"/>
          </a:xfrm>
        </p:grpSpPr>
        <p:sp>
          <p:nvSpPr>
            <p:cNvPr id="7" name="Freeform 5">
              <a:extLst>
                <a:ext uri="{FF2B5EF4-FFF2-40B4-BE49-F238E27FC236}">
                  <a16:creationId xmlns:a16="http://schemas.microsoft.com/office/drawing/2014/main" id="{FE982FB1-B554-D7CB-5634-7F6F73BFC2DD}"/>
                </a:ext>
              </a:extLst>
            </p:cNvPr>
            <p:cNvSpPr>
              <a:spLocks/>
            </p:cNvSpPr>
            <p:nvPr/>
          </p:nvSpPr>
          <p:spPr bwMode="auto">
            <a:xfrm flipH="1">
              <a:off x="1389842" y="4896230"/>
              <a:ext cx="6973897" cy="500896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257"/>
                <a:gd name="connsiteX1" fmla="*/ 1403 w 10003"/>
                <a:gd name="connsiteY1" fmla="*/ 1954 h 10257"/>
                <a:gd name="connsiteX2" fmla="*/ 13 w 10003"/>
                <a:gd name="connsiteY2" fmla="*/ 5691 h 10257"/>
                <a:gd name="connsiteX3" fmla="*/ 1168 w 10003"/>
                <a:gd name="connsiteY3" fmla="*/ 8700 h 10257"/>
                <a:gd name="connsiteX4" fmla="*/ 5138 w 10003"/>
                <a:gd name="connsiteY4" fmla="*/ 10000 h 10257"/>
                <a:gd name="connsiteX5" fmla="*/ 9109 w 10003"/>
                <a:gd name="connsiteY5" fmla="*/ 9720 h 10257"/>
                <a:gd name="connsiteX6" fmla="*/ 10003 w 10003"/>
                <a:gd name="connsiteY6" fmla="*/ 4694 h 10257"/>
                <a:gd name="connsiteX7" fmla="*/ 5876 w 10003"/>
                <a:gd name="connsiteY7" fmla="*/ 0 h 10257"/>
                <a:gd name="connsiteX0" fmla="*/ 5773 w 10003"/>
                <a:gd name="connsiteY0" fmla="*/ 0 h 10481"/>
                <a:gd name="connsiteX1" fmla="*/ 1403 w 10003"/>
                <a:gd name="connsiteY1" fmla="*/ 1954 h 10481"/>
                <a:gd name="connsiteX2" fmla="*/ 13 w 10003"/>
                <a:gd name="connsiteY2" fmla="*/ 5691 h 10481"/>
                <a:gd name="connsiteX3" fmla="*/ 1168 w 10003"/>
                <a:gd name="connsiteY3" fmla="*/ 8700 h 10481"/>
                <a:gd name="connsiteX4" fmla="*/ 5163 w 10003"/>
                <a:gd name="connsiteY4" fmla="*/ 10360 h 10481"/>
                <a:gd name="connsiteX5" fmla="*/ 9109 w 10003"/>
                <a:gd name="connsiteY5" fmla="*/ 9720 h 10481"/>
                <a:gd name="connsiteX6" fmla="*/ 10003 w 10003"/>
                <a:gd name="connsiteY6" fmla="*/ 4694 h 10481"/>
                <a:gd name="connsiteX7" fmla="*/ 5876 w 10003"/>
                <a:gd name="connsiteY7" fmla="*/ 0 h 10481"/>
                <a:gd name="connsiteX0" fmla="*/ 5767 w 9997"/>
                <a:gd name="connsiteY0" fmla="*/ 0 h 10481"/>
                <a:gd name="connsiteX1" fmla="*/ 1397 w 9997"/>
                <a:gd name="connsiteY1" fmla="*/ 1954 h 10481"/>
                <a:gd name="connsiteX2" fmla="*/ 7 w 9997"/>
                <a:gd name="connsiteY2" fmla="*/ 5691 h 10481"/>
                <a:gd name="connsiteX3" fmla="*/ 1162 w 9997"/>
                <a:gd name="connsiteY3" fmla="*/ 8700 h 10481"/>
                <a:gd name="connsiteX4" fmla="*/ 5157 w 9997"/>
                <a:gd name="connsiteY4" fmla="*/ 10360 h 10481"/>
                <a:gd name="connsiteX5" fmla="*/ 9103 w 9997"/>
                <a:gd name="connsiteY5" fmla="*/ 9720 h 10481"/>
                <a:gd name="connsiteX6" fmla="*/ 9997 w 9997"/>
                <a:gd name="connsiteY6" fmla="*/ 4694 h 10481"/>
                <a:gd name="connsiteX7" fmla="*/ 5870 w 9997"/>
                <a:gd name="connsiteY7" fmla="*/ 0 h 10481"/>
                <a:gd name="connsiteX0" fmla="*/ 5762 w 9993"/>
                <a:gd name="connsiteY0" fmla="*/ 0 h 10000"/>
                <a:gd name="connsiteX1" fmla="*/ 1390 w 9993"/>
                <a:gd name="connsiteY1" fmla="*/ 1864 h 10000"/>
                <a:gd name="connsiteX2" fmla="*/ 0 w 9993"/>
                <a:gd name="connsiteY2" fmla="*/ 5430 h 10000"/>
                <a:gd name="connsiteX3" fmla="*/ 1155 w 9993"/>
                <a:gd name="connsiteY3" fmla="*/ 8301 h 10000"/>
                <a:gd name="connsiteX4" fmla="*/ 5152 w 9993"/>
                <a:gd name="connsiteY4" fmla="*/ 9885 h 10000"/>
                <a:gd name="connsiteX5" fmla="*/ 9099 w 9993"/>
                <a:gd name="connsiteY5" fmla="*/ 9274 h 10000"/>
                <a:gd name="connsiteX6" fmla="*/ 9993 w 9993"/>
                <a:gd name="connsiteY6" fmla="*/ 4479 h 10000"/>
                <a:gd name="connsiteX7" fmla="*/ 5865 w 9993"/>
                <a:gd name="connsiteY7" fmla="*/ 0 h 10000"/>
                <a:gd name="connsiteX0" fmla="*/ 5766 w 10000"/>
                <a:gd name="connsiteY0" fmla="*/ 0 h 10000"/>
                <a:gd name="connsiteX1" fmla="*/ 1588 w 10000"/>
                <a:gd name="connsiteY1" fmla="*/ 1727 h 10000"/>
                <a:gd name="connsiteX2" fmla="*/ 0 w 10000"/>
                <a:gd name="connsiteY2" fmla="*/ 5430 h 10000"/>
                <a:gd name="connsiteX3" fmla="*/ 1156 w 10000"/>
                <a:gd name="connsiteY3" fmla="*/ 8301 h 10000"/>
                <a:gd name="connsiteX4" fmla="*/ 5156 w 10000"/>
                <a:gd name="connsiteY4" fmla="*/ 9885 h 10000"/>
                <a:gd name="connsiteX5" fmla="*/ 9105 w 10000"/>
                <a:gd name="connsiteY5" fmla="*/ 9274 h 10000"/>
                <a:gd name="connsiteX6" fmla="*/ 10000 w 10000"/>
                <a:gd name="connsiteY6" fmla="*/ 4479 h 10000"/>
                <a:gd name="connsiteX7" fmla="*/ 5869 w 10000"/>
                <a:gd name="connsiteY7" fmla="*/ 0 h 10000"/>
                <a:gd name="connsiteX0" fmla="*/ 5766 w 10000"/>
                <a:gd name="connsiteY0" fmla="*/ 0 h 9974"/>
                <a:gd name="connsiteX1" fmla="*/ 1588 w 10000"/>
                <a:gd name="connsiteY1" fmla="*/ 1727 h 9974"/>
                <a:gd name="connsiteX2" fmla="*/ 0 w 10000"/>
                <a:gd name="connsiteY2" fmla="*/ 5430 h 9974"/>
                <a:gd name="connsiteX3" fmla="*/ 1156 w 10000"/>
                <a:gd name="connsiteY3" fmla="*/ 8301 h 9974"/>
                <a:gd name="connsiteX4" fmla="*/ 5156 w 10000"/>
                <a:gd name="connsiteY4" fmla="*/ 9885 h 9974"/>
                <a:gd name="connsiteX5" fmla="*/ 9105 w 10000"/>
                <a:gd name="connsiteY5" fmla="*/ 9274 h 9974"/>
                <a:gd name="connsiteX6" fmla="*/ 10000 w 10000"/>
                <a:gd name="connsiteY6" fmla="*/ 5131 h 9974"/>
                <a:gd name="connsiteX7" fmla="*/ 5869 w 10000"/>
                <a:gd name="connsiteY7" fmla="*/ 0 h 9974"/>
                <a:gd name="connsiteX0" fmla="*/ 5766 w 10000"/>
                <a:gd name="connsiteY0" fmla="*/ 0 h 10042"/>
                <a:gd name="connsiteX1" fmla="*/ 1588 w 10000"/>
                <a:gd name="connsiteY1" fmla="*/ 1732 h 10042"/>
                <a:gd name="connsiteX2" fmla="*/ 0 w 10000"/>
                <a:gd name="connsiteY2" fmla="*/ 5444 h 10042"/>
                <a:gd name="connsiteX3" fmla="*/ 1156 w 10000"/>
                <a:gd name="connsiteY3" fmla="*/ 8323 h 10042"/>
                <a:gd name="connsiteX4" fmla="*/ 5144 w 10000"/>
                <a:gd name="connsiteY4" fmla="*/ 9963 h 10042"/>
                <a:gd name="connsiteX5" fmla="*/ 9105 w 10000"/>
                <a:gd name="connsiteY5" fmla="*/ 9298 h 10042"/>
                <a:gd name="connsiteX6" fmla="*/ 10000 w 10000"/>
                <a:gd name="connsiteY6" fmla="*/ 5144 h 10042"/>
                <a:gd name="connsiteX7" fmla="*/ 5869 w 10000"/>
                <a:gd name="connsiteY7" fmla="*/ 0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42">
                  <a:moveTo>
                    <a:pt x="5766" y="0"/>
                  </a:moveTo>
                  <a:cubicBezTo>
                    <a:pt x="3632" y="43"/>
                    <a:pt x="2550" y="824"/>
                    <a:pt x="1588" y="1732"/>
                  </a:cubicBezTo>
                  <a:cubicBezTo>
                    <a:pt x="628" y="2639"/>
                    <a:pt x="28" y="4336"/>
                    <a:pt x="0" y="5444"/>
                  </a:cubicBezTo>
                  <a:cubicBezTo>
                    <a:pt x="2" y="6607"/>
                    <a:pt x="299" y="7570"/>
                    <a:pt x="1156" y="8323"/>
                  </a:cubicBezTo>
                  <a:cubicBezTo>
                    <a:pt x="2013" y="9076"/>
                    <a:pt x="3819" y="9799"/>
                    <a:pt x="5144" y="9963"/>
                  </a:cubicBezTo>
                  <a:cubicBezTo>
                    <a:pt x="6469" y="10125"/>
                    <a:pt x="8296" y="10101"/>
                    <a:pt x="9105" y="9298"/>
                  </a:cubicBezTo>
                  <a:cubicBezTo>
                    <a:pt x="9914" y="8495"/>
                    <a:pt x="10000" y="6396"/>
                    <a:pt x="10000" y="5144"/>
                  </a:cubicBezTo>
                  <a:cubicBezTo>
                    <a:pt x="9970" y="2541"/>
                    <a:pt x="8925" y="0"/>
                    <a:pt x="5869" y="0"/>
                  </a:cubicBezTo>
                </a:path>
              </a:pathLst>
            </a:custGeom>
            <a:solidFill>
              <a:srgbClr val="F9F8FD"/>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sp>
          <p:nvSpPr>
            <p:cNvPr id="9" name="Freeform 5">
              <a:extLst>
                <a:ext uri="{FF2B5EF4-FFF2-40B4-BE49-F238E27FC236}">
                  <a16:creationId xmlns:a16="http://schemas.microsoft.com/office/drawing/2014/main" id="{3119C806-0923-C48E-32BC-0366E602F627}"/>
                </a:ext>
              </a:extLst>
            </p:cNvPr>
            <p:cNvSpPr>
              <a:spLocks/>
            </p:cNvSpPr>
            <p:nvPr/>
          </p:nvSpPr>
          <p:spPr bwMode="auto">
            <a:xfrm>
              <a:off x="2272095" y="5643085"/>
              <a:ext cx="4588323" cy="3346369"/>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73 w 10003"/>
                <a:gd name="connsiteY0" fmla="*/ 0 h 10000"/>
                <a:gd name="connsiteX1" fmla="*/ 1403 w 10003"/>
                <a:gd name="connsiteY1" fmla="*/ 1954 h 10000"/>
                <a:gd name="connsiteX2" fmla="*/ 13 w 10003"/>
                <a:gd name="connsiteY2" fmla="*/ 5691 h 10000"/>
                <a:gd name="connsiteX3" fmla="*/ 1168 w 10003"/>
                <a:gd name="connsiteY3" fmla="*/ 8700 h 10000"/>
                <a:gd name="connsiteX4" fmla="*/ 5138 w 10003"/>
                <a:gd name="connsiteY4" fmla="*/ 10000 h 10000"/>
                <a:gd name="connsiteX5" fmla="*/ 9035 w 10003"/>
                <a:gd name="connsiteY5" fmla="*/ 8640 h 10000"/>
                <a:gd name="connsiteX6" fmla="*/ 10003 w 10003"/>
                <a:gd name="connsiteY6" fmla="*/ 4694 h 10000"/>
                <a:gd name="connsiteX7" fmla="*/ 5876 w 10003"/>
                <a:gd name="connsiteY7" fmla="*/ 0 h 10000"/>
                <a:gd name="connsiteX0" fmla="*/ 5767 w 9997"/>
                <a:gd name="connsiteY0" fmla="*/ 0 h 10000"/>
                <a:gd name="connsiteX1" fmla="*/ 1397 w 9997"/>
                <a:gd name="connsiteY1" fmla="*/ 1954 h 10000"/>
                <a:gd name="connsiteX2" fmla="*/ 7 w 9997"/>
                <a:gd name="connsiteY2" fmla="*/ 5691 h 10000"/>
                <a:gd name="connsiteX3" fmla="*/ 1162 w 9997"/>
                <a:gd name="connsiteY3" fmla="*/ 8700 h 10000"/>
                <a:gd name="connsiteX4" fmla="*/ 5132 w 9997"/>
                <a:gd name="connsiteY4" fmla="*/ 10000 h 10000"/>
                <a:gd name="connsiteX5" fmla="*/ 9029 w 9997"/>
                <a:gd name="connsiteY5" fmla="*/ 8640 h 10000"/>
                <a:gd name="connsiteX6" fmla="*/ 9997 w 9997"/>
                <a:gd name="connsiteY6" fmla="*/ 4694 h 10000"/>
                <a:gd name="connsiteX7" fmla="*/ 5870 w 9997"/>
                <a:gd name="connsiteY7" fmla="*/ 0 h 10000"/>
                <a:gd name="connsiteX0" fmla="*/ 5763 w 9994"/>
                <a:gd name="connsiteY0" fmla="*/ 0 h 10000"/>
                <a:gd name="connsiteX1" fmla="*/ 1391 w 9994"/>
                <a:gd name="connsiteY1" fmla="*/ 1954 h 10000"/>
                <a:gd name="connsiteX2" fmla="*/ 1 w 9994"/>
                <a:gd name="connsiteY2" fmla="*/ 5691 h 10000"/>
                <a:gd name="connsiteX3" fmla="*/ 1156 w 9994"/>
                <a:gd name="connsiteY3" fmla="*/ 8700 h 10000"/>
                <a:gd name="connsiteX4" fmla="*/ 5128 w 9994"/>
                <a:gd name="connsiteY4" fmla="*/ 10000 h 10000"/>
                <a:gd name="connsiteX5" fmla="*/ 9026 w 9994"/>
                <a:gd name="connsiteY5" fmla="*/ 8640 h 10000"/>
                <a:gd name="connsiteX6" fmla="*/ 9994 w 9994"/>
                <a:gd name="connsiteY6" fmla="*/ 4694 h 10000"/>
                <a:gd name="connsiteX7" fmla="*/ 5866 w 9994"/>
                <a:gd name="connsiteY7" fmla="*/ 0 h 10000"/>
                <a:gd name="connsiteX0" fmla="*/ 5674 w 9908"/>
                <a:gd name="connsiteY0" fmla="*/ 0 h 10000"/>
                <a:gd name="connsiteX1" fmla="*/ 1300 w 9908"/>
                <a:gd name="connsiteY1" fmla="*/ 1954 h 10000"/>
                <a:gd name="connsiteX2" fmla="*/ 1 w 9908"/>
                <a:gd name="connsiteY2" fmla="*/ 6384 h 10000"/>
                <a:gd name="connsiteX3" fmla="*/ 1065 w 9908"/>
                <a:gd name="connsiteY3" fmla="*/ 8700 h 10000"/>
                <a:gd name="connsiteX4" fmla="*/ 5039 w 9908"/>
                <a:gd name="connsiteY4" fmla="*/ 10000 h 10000"/>
                <a:gd name="connsiteX5" fmla="*/ 8939 w 9908"/>
                <a:gd name="connsiteY5" fmla="*/ 8640 h 10000"/>
                <a:gd name="connsiteX6" fmla="*/ 9908 w 9908"/>
                <a:gd name="connsiteY6" fmla="*/ 4694 h 10000"/>
                <a:gd name="connsiteX7" fmla="*/ 5778 w 9908"/>
                <a:gd name="connsiteY7" fmla="*/ 0 h 10000"/>
                <a:gd name="connsiteX0" fmla="*/ 5727 w 10000"/>
                <a:gd name="connsiteY0" fmla="*/ 0 h 10000"/>
                <a:gd name="connsiteX1" fmla="*/ 1498 w 10000"/>
                <a:gd name="connsiteY1" fmla="*/ 2467 h 10000"/>
                <a:gd name="connsiteX2" fmla="*/ 1 w 10000"/>
                <a:gd name="connsiteY2" fmla="*/ 6384 h 10000"/>
                <a:gd name="connsiteX3" fmla="*/ 1075 w 10000"/>
                <a:gd name="connsiteY3" fmla="*/ 8700 h 10000"/>
                <a:gd name="connsiteX4" fmla="*/ 5086 w 10000"/>
                <a:gd name="connsiteY4" fmla="*/ 10000 h 10000"/>
                <a:gd name="connsiteX5" fmla="*/ 9022 w 10000"/>
                <a:gd name="connsiteY5" fmla="*/ 8640 h 10000"/>
                <a:gd name="connsiteX6" fmla="*/ 10000 w 10000"/>
                <a:gd name="connsiteY6" fmla="*/ 4694 h 10000"/>
                <a:gd name="connsiteX7" fmla="*/ 5832 w 10000"/>
                <a:gd name="connsiteY7" fmla="*/ 0 h 10000"/>
                <a:gd name="connsiteX0" fmla="*/ 5727 w 9851"/>
                <a:gd name="connsiteY0" fmla="*/ 0 h 10000"/>
                <a:gd name="connsiteX1" fmla="*/ 1498 w 9851"/>
                <a:gd name="connsiteY1" fmla="*/ 2467 h 10000"/>
                <a:gd name="connsiteX2" fmla="*/ 1 w 9851"/>
                <a:gd name="connsiteY2" fmla="*/ 6384 h 10000"/>
                <a:gd name="connsiteX3" fmla="*/ 1075 w 9851"/>
                <a:gd name="connsiteY3" fmla="*/ 8700 h 10000"/>
                <a:gd name="connsiteX4" fmla="*/ 5086 w 9851"/>
                <a:gd name="connsiteY4" fmla="*/ 10000 h 10000"/>
                <a:gd name="connsiteX5" fmla="*/ 9022 w 9851"/>
                <a:gd name="connsiteY5" fmla="*/ 8640 h 10000"/>
                <a:gd name="connsiteX6" fmla="*/ 9851 w 9851"/>
                <a:gd name="connsiteY6" fmla="*/ 5489 h 10000"/>
                <a:gd name="connsiteX7" fmla="*/ 5832 w 9851"/>
                <a:gd name="connsiteY7" fmla="*/ 0 h 10000"/>
                <a:gd name="connsiteX0" fmla="*/ 5814 w 10000"/>
                <a:gd name="connsiteY0" fmla="*/ 0 h 10000"/>
                <a:gd name="connsiteX1" fmla="*/ 1521 w 10000"/>
                <a:gd name="connsiteY1" fmla="*/ 2467 h 10000"/>
                <a:gd name="connsiteX2" fmla="*/ 1 w 10000"/>
                <a:gd name="connsiteY2" fmla="*/ 6384 h 10000"/>
                <a:gd name="connsiteX3" fmla="*/ 1091 w 10000"/>
                <a:gd name="connsiteY3" fmla="*/ 8700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000"/>
                <a:gd name="connsiteY0" fmla="*/ 0 h 10006"/>
                <a:gd name="connsiteX1" fmla="*/ 1521 w 10000"/>
                <a:gd name="connsiteY1" fmla="*/ 2467 h 10006"/>
                <a:gd name="connsiteX2" fmla="*/ 1 w 10000"/>
                <a:gd name="connsiteY2" fmla="*/ 6384 h 10006"/>
                <a:gd name="connsiteX3" fmla="*/ 1261 w 10000"/>
                <a:gd name="connsiteY3" fmla="*/ 9034 h 10006"/>
                <a:gd name="connsiteX4" fmla="*/ 5163 w 10000"/>
                <a:gd name="connsiteY4" fmla="*/ 10000 h 10006"/>
                <a:gd name="connsiteX5" fmla="*/ 9158 w 10000"/>
                <a:gd name="connsiteY5" fmla="*/ 8640 h 10006"/>
                <a:gd name="connsiteX6" fmla="*/ 10000 w 10000"/>
                <a:gd name="connsiteY6" fmla="*/ 5489 h 10006"/>
                <a:gd name="connsiteX7" fmla="*/ 5920 w 10000"/>
                <a:gd name="connsiteY7" fmla="*/ 0 h 10006"/>
                <a:gd name="connsiteX0" fmla="*/ 5814 w 10000"/>
                <a:gd name="connsiteY0" fmla="*/ 0 h 10000"/>
                <a:gd name="connsiteX1" fmla="*/ 1521 w 10000"/>
                <a:gd name="connsiteY1" fmla="*/ 2467 h 10000"/>
                <a:gd name="connsiteX2" fmla="*/ 1 w 10000"/>
                <a:gd name="connsiteY2" fmla="*/ 6384 h 10000"/>
                <a:gd name="connsiteX3" fmla="*/ 1261 w 10000"/>
                <a:gd name="connsiteY3" fmla="*/ 9034 h 10000"/>
                <a:gd name="connsiteX4" fmla="*/ 5163 w 10000"/>
                <a:gd name="connsiteY4" fmla="*/ 10000 h 10000"/>
                <a:gd name="connsiteX5" fmla="*/ 9158 w 10000"/>
                <a:gd name="connsiteY5" fmla="*/ 8640 h 10000"/>
                <a:gd name="connsiteX6" fmla="*/ 10000 w 10000"/>
                <a:gd name="connsiteY6" fmla="*/ 5489 h 10000"/>
                <a:gd name="connsiteX7" fmla="*/ 5920 w 10000"/>
                <a:gd name="connsiteY7" fmla="*/ 0 h 10000"/>
                <a:gd name="connsiteX0" fmla="*/ 5814 w 10114"/>
                <a:gd name="connsiteY0" fmla="*/ 0 h 10000"/>
                <a:gd name="connsiteX1" fmla="*/ 1521 w 10114"/>
                <a:gd name="connsiteY1" fmla="*/ 2467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445 w 10114"/>
                <a:gd name="connsiteY1" fmla="*/ 2262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 name="connsiteX0" fmla="*/ 5814 w 10114"/>
                <a:gd name="connsiteY0" fmla="*/ 0 h 10000"/>
                <a:gd name="connsiteX1" fmla="*/ 1577 w 10114"/>
                <a:gd name="connsiteY1" fmla="*/ 2288 h 10000"/>
                <a:gd name="connsiteX2" fmla="*/ 1 w 10114"/>
                <a:gd name="connsiteY2" fmla="*/ 6384 h 10000"/>
                <a:gd name="connsiteX3" fmla="*/ 1261 w 10114"/>
                <a:gd name="connsiteY3" fmla="*/ 9034 h 10000"/>
                <a:gd name="connsiteX4" fmla="*/ 5163 w 10114"/>
                <a:gd name="connsiteY4" fmla="*/ 10000 h 10000"/>
                <a:gd name="connsiteX5" fmla="*/ 9158 w 10114"/>
                <a:gd name="connsiteY5" fmla="*/ 8640 h 10000"/>
                <a:gd name="connsiteX6" fmla="*/ 10114 w 10114"/>
                <a:gd name="connsiteY6" fmla="*/ 5592 h 10000"/>
                <a:gd name="connsiteX7" fmla="*/ 5920 w 10114"/>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14" h="10000">
                  <a:moveTo>
                    <a:pt x="5814" y="0"/>
                  </a:moveTo>
                  <a:cubicBezTo>
                    <a:pt x="3627" y="45"/>
                    <a:pt x="2357" y="1301"/>
                    <a:pt x="1577" y="2288"/>
                  </a:cubicBezTo>
                  <a:cubicBezTo>
                    <a:pt x="797" y="3275"/>
                    <a:pt x="-14" y="4895"/>
                    <a:pt x="1" y="6384"/>
                  </a:cubicBezTo>
                  <a:cubicBezTo>
                    <a:pt x="-4" y="7590"/>
                    <a:pt x="400" y="8431"/>
                    <a:pt x="1261" y="9034"/>
                  </a:cubicBezTo>
                  <a:cubicBezTo>
                    <a:pt x="2122" y="9637"/>
                    <a:pt x="3658" y="9989"/>
                    <a:pt x="5163" y="10000"/>
                  </a:cubicBezTo>
                  <a:cubicBezTo>
                    <a:pt x="6668" y="10011"/>
                    <a:pt x="8333" y="9375"/>
                    <a:pt x="9158" y="8640"/>
                  </a:cubicBezTo>
                  <a:cubicBezTo>
                    <a:pt x="9983" y="7905"/>
                    <a:pt x="10114" y="6900"/>
                    <a:pt x="10114" y="5592"/>
                  </a:cubicBezTo>
                  <a:cubicBezTo>
                    <a:pt x="10084" y="2871"/>
                    <a:pt x="9050" y="0"/>
                    <a:pt x="5920" y="0"/>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Calibri" panose="020F0502020204030204"/>
              </a:endParaRPr>
            </a:p>
          </p:txBody>
        </p:sp>
      </p:grpSp>
      <p:sp>
        <p:nvSpPr>
          <p:cNvPr id="10" name="ZoneTexte 9">
            <a:extLst>
              <a:ext uri="{FF2B5EF4-FFF2-40B4-BE49-F238E27FC236}">
                <a16:creationId xmlns:a16="http://schemas.microsoft.com/office/drawing/2014/main" id="{9E12329B-1216-CB14-B3B4-E642E4880AAB}"/>
              </a:ext>
            </a:extLst>
          </p:cNvPr>
          <p:cNvSpPr txBox="1"/>
          <p:nvPr/>
        </p:nvSpPr>
        <p:spPr>
          <a:xfrm>
            <a:off x="4216260" y="5226538"/>
            <a:ext cx="3214381" cy="369332"/>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Santé visuelle</a:t>
            </a:r>
          </a:p>
        </p:txBody>
      </p:sp>
      <p:sp>
        <p:nvSpPr>
          <p:cNvPr id="11" name="ZoneTexte 10">
            <a:extLst>
              <a:ext uri="{FF2B5EF4-FFF2-40B4-BE49-F238E27FC236}">
                <a16:creationId xmlns:a16="http://schemas.microsoft.com/office/drawing/2014/main" id="{7B550DB3-EBD8-317E-C3AD-44E3DDB7860D}"/>
              </a:ext>
            </a:extLst>
          </p:cNvPr>
          <p:cNvSpPr txBox="1"/>
          <p:nvPr/>
        </p:nvSpPr>
        <p:spPr>
          <a:xfrm>
            <a:off x="4454110" y="5541070"/>
            <a:ext cx="2738679" cy="424732"/>
          </a:xfrm>
          <a:prstGeom prst="rect">
            <a:avLst/>
          </a:prstGeom>
          <a:noFill/>
        </p:spPr>
        <p:txBody>
          <a:bodyPr wrap="square" anchor="t">
            <a:spAutoFit/>
          </a:bodyPr>
          <a:lstStyle/>
          <a:p>
            <a:pPr algn="ctr" defTabSz="1219170">
              <a:lnSpc>
                <a:spcPct val="90000"/>
              </a:lnSpc>
              <a:defRPr/>
            </a:pPr>
            <a:r>
              <a:rPr lang="fr-FR" sz="2400" b="1" dirty="0" smtClean="0">
                <a:solidFill>
                  <a:srgbClr val="3CBCD7"/>
                </a:solidFill>
                <a:latin typeface="Calibri" panose="020F0502020204030204"/>
              </a:rPr>
              <a:t>70</a:t>
            </a:r>
            <a:r>
              <a:rPr lang="fr-FR" sz="2400" b="1" dirty="0" smtClean="0">
                <a:solidFill>
                  <a:srgbClr val="482683"/>
                </a:solidFill>
                <a:latin typeface="Calibri" panose="020F0502020204030204"/>
              </a:rPr>
              <a:t> </a:t>
            </a:r>
            <a:r>
              <a:rPr lang="fr-FR" sz="2000" dirty="0" smtClean="0">
                <a:solidFill>
                  <a:prstClr val="black">
                    <a:lumMod val="50000"/>
                    <a:lumOff val="50000"/>
                  </a:prstClr>
                </a:solidFill>
                <a:latin typeface="Calibri" panose="020F0502020204030204"/>
              </a:rPr>
              <a:t>magasins d’optique </a:t>
            </a:r>
            <a:endParaRPr lang="fr-FR" sz="2000" dirty="0">
              <a:solidFill>
                <a:prstClr val="black">
                  <a:lumMod val="50000"/>
                  <a:lumOff val="50000"/>
                </a:prstClr>
              </a:solidFill>
              <a:latin typeface="Calibri" panose="020F0502020204030204"/>
            </a:endParaRPr>
          </a:p>
        </p:txBody>
      </p:sp>
      <p:sp>
        <p:nvSpPr>
          <p:cNvPr id="14" name="ZoneTexte 13">
            <a:extLst>
              <a:ext uri="{FF2B5EF4-FFF2-40B4-BE49-F238E27FC236}">
                <a16:creationId xmlns:a16="http://schemas.microsoft.com/office/drawing/2014/main" id="{2683BD4F-CD39-6FF9-A2D3-A8D3CDEFA1FA}"/>
              </a:ext>
            </a:extLst>
          </p:cNvPr>
          <p:cNvSpPr txBox="1"/>
          <p:nvPr/>
        </p:nvSpPr>
        <p:spPr>
          <a:xfrm>
            <a:off x="8033064" y="2516762"/>
            <a:ext cx="2589947" cy="369332"/>
          </a:xfrm>
          <a:prstGeom prst="rect">
            <a:avLst/>
          </a:prstGeom>
          <a:noFill/>
        </p:spPr>
        <p:txBody>
          <a:bodyPr wrap="square" anchor="b">
            <a:spAutoFit/>
          </a:bodyPr>
          <a:lstStyle/>
          <a:p>
            <a:pPr algn="ctr" defTabSz="1219170">
              <a:lnSpc>
                <a:spcPct val="90000"/>
              </a:lnSpc>
              <a:defRPr/>
            </a:pPr>
            <a:r>
              <a:rPr lang="fr-FR" sz="2000" b="1" dirty="0">
                <a:solidFill>
                  <a:srgbClr val="482683"/>
                </a:solidFill>
                <a:latin typeface="Calibri" panose="020F0502020204030204"/>
              </a:rPr>
              <a:t>Santé auditive</a:t>
            </a:r>
          </a:p>
        </p:txBody>
      </p:sp>
      <p:sp>
        <p:nvSpPr>
          <p:cNvPr id="15" name="ZoneTexte 14">
            <a:extLst>
              <a:ext uri="{FF2B5EF4-FFF2-40B4-BE49-F238E27FC236}">
                <a16:creationId xmlns:a16="http://schemas.microsoft.com/office/drawing/2014/main" id="{096A8626-55C1-70A4-1863-CBAB0DB4C0B8}"/>
              </a:ext>
            </a:extLst>
          </p:cNvPr>
          <p:cNvSpPr txBox="1"/>
          <p:nvPr/>
        </p:nvSpPr>
        <p:spPr>
          <a:xfrm>
            <a:off x="7581633" y="2839458"/>
            <a:ext cx="3700080" cy="683329"/>
          </a:xfrm>
          <a:prstGeom prst="rect">
            <a:avLst/>
          </a:prstGeom>
          <a:noFill/>
        </p:spPr>
        <p:txBody>
          <a:bodyPr wrap="square" anchor="t">
            <a:spAutoFit/>
          </a:bodyPr>
          <a:lstStyle/>
          <a:p>
            <a:pPr algn="ctr" defTabSz="1219170">
              <a:lnSpc>
                <a:spcPct val="90000"/>
              </a:lnSpc>
              <a:defRPr/>
            </a:pPr>
            <a:r>
              <a:rPr lang="fr-FR" sz="2400" b="1" dirty="0" smtClean="0">
                <a:solidFill>
                  <a:srgbClr val="3CBCD7"/>
                </a:solidFill>
                <a:latin typeface="Calibri" panose="020F0502020204030204"/>
              </a:rPr>
              <a:t>53 </a:t>
            </a:r>
            <a:r>
              <a:rPr lang="fr-FR" sz="2000" dirty="0" smtClean="0">
                <a:solidFill>
                  <a:prstClr val="black">
                    <a:lumMod val="50000"/>
                    <a:lumOff val="50000"/>
                  </a:prstClr>
                </a:solidFill>
                <a:latin typeface="Calibri" panose="020F0502020204030204"/>
              </a:rPr>
              <a:t>centres d’audioprothèses</a:t>
            </a:r>
          </a:p>
          <a:p>
            <a:pPr algn="ctr" defTabSz="1219170">
              <a:lnSpc>
                <a:spcPct val="90000"/>
              </a:lnSpc>
              <a:defRPr/>
            </a:pPr>
            <a:endParaRPr lang="fr-FR" sz="1867" dirty="0">
              <a:solidFill>
                <a:prstClr val="black">
                  <a:lumMod val="50000"/>
                  <a:lumOff val="50000"/>
                </a:prstClr>
              </a:solidFill>
            </a:endParaRPr>
          </a:p>
        </p:txBody>
      </p:sp>
      <p:sp>
        <p:nvSpPr>
          <p:cNvPr id="20" name="Ellipse 6">
            <a:extLst>
              <a:ext uri="{FF2B5EF4-FFF2-40B4-BE49-F238E27FC236}">
                <a16:creationId xmlns:a16="http://schemas.microsoft.com/office/drawing/2014/main" id="{67DA04D9-88D8-D028-E20D-04FA731DB3E1}"/>
              </a:ext>
            </a:extLst>
          </p:cNvPr>
          <p:cNvSpPr/>
          <p:nvPr/>
        </p:nvSpPr>
        <p:spPr>
          <a:xfrm rot="10800000">
            <a:off x="4334464" y="2705579"/>
            <a:ext cx="3024864" cy="2213607"/>
          </a:xfrm>
          <a:custGeom>
            <a:avLst/>
            <a:gdLst>
              <a:gd name="connsiteX0" fmla="*/ 0 w 2626128"/>
              <a:gd name="connsiteY0" fmla="*/ 865458 h 1730915"/>
              <a:gd name="connsiteX1" fmla="*/ 1313064 w 2626128"/>
              <a:gd name="connsiteY1" fmla="*/ 0 h 1730915"/>
              <a:gd name="connsiteX2" fmla="*/ 2626128 w 2626128"/>
              <a:gd name="connsiteY2" fmla="*/ 865458 h 1730915"/>
              <a:gd name="connsiteX3" fmla="*/ 1313064 w 2626128"/>
              <a:gd name="connsiteY3" fmla="*/ 1730916 h 1730915"/>
              <a:gd name="connsiteX4" fmla="*/ 0 w 2626128"/>
              <a:gd name="connsiteY4" fmla="*/ 865458 h 1730915"/>
              <a:gd name="connsiteX0" fmla="*/ 2201 w 2628329"/>
              <a:gd name="connsiteY0" fmla="*/ 865458 h 2013549"/>
              <a:gd name="connsiteX1" fmla="*/ 1315265 w 2628329"/>
              <a:gd name="connsiteY1" fmla="*/ 0 h 2013549"/>
              <a:gd name="connsiteX2" fmla="*/ 2628329 w 2628329"/>
              <a:gd name="connsiteY2" fmla="*/ 865458 h 2013549"/>
              <a:gd name="connsiteX3" fmla="*/ 1099134 w 2628329"/>
              <a:gd name="connsiteY3" fmla="*/ 2013549 h 2013549"/>
              <a:gd name="connsiteX4" fmla="*/ 2201 w 2628329"/>
              <a:gd name="connsiteY4" fmla="*/ 865458 h 2013549"/>
              <a:gd name="connsiteX0" fmla="*/ 689 w 2626817"/>
              <a:gd name="connsiteY0" fmla="*/ 865458 h 2013549"/>
              <a:gd name="connsiteX1" fmla="*/ 1313753 w 2626817"/>
              <a:gd name="connsiteY1" fmla="*/ 0 h 2013549"/>
              <a:gd name="connsiteX2" fmla="*/ 2626817 w 2626817"/>
              <a:gd name="connsiteY2" fmla="*/ 865458 h 2013549"/>
              <a:gd name="connsiteX3" fmla="*/ 1097622 w 2626817"/>
              <a:gd name="connsiteY3" fmla="*/ 2013549 h 2013549"/>
              <a:gd name="connsiteX4" fmla="*/ 689 w 2626817"/>
              <a:gd name="connsiteY4" fmla="*/ 865458 h 2013549"/>
              <a:gd name="connsiteX0" fmla="*/ 586 w 2626714"/>
              <a:gd name="connsiteY0" fmla="*/ 865458 h 2013549"/>
              <a:gd name="connsiteX1" fmla="*/ 1313650 w 2626714"/>
              <a:gd name="connsiteY1" fmla="*/ 0 h 2013549"/>
              <a:gd name="connsiteX2" fmla="*/ 2626714 w 2626714"/>
              <a:gd name="connsiteY2" fmla="*/ 865458 h 2013549"/>
              <a:gd name="connsiteX3" fmla="*/ 1097519 w 2626714"/>
              <a:gd name="connsiteY3" fmla="*/ 2013549 h 2013549"/>
              <a:gd name="connsiteX4" fmla="*/ 586 w 2626714"/>
              <a:gd name="connsiteY4" fmla="*/ 865458 h 2013549"/>
              <a:gd name="connsiteX0" fmla="*/ 235 w 2626363"/>
              <a:gd name="connsiteY0" fmla="*/ 865458 h 2013549"/>
              <a:gd name="connsiteX1" fmla="*/ 1313299 w 2626363"/>
              <a:gd name="connsiteY1" fmla="*/ 0 h 2013549"/>
              <a:gd name="connsiteX2" fmla="*/ 2626363 w 2626363"/>
              <a:gd name="connsiteY2" fmla="*/ 865458 h 2013549"/>
              <a:gd name="connsiteX3" fmla="*/ 1097168 w 2626363"/>
              <a:gd name="connsiteY3" fmla="*/ 2013549 h 2013549"/>
              <a:gd name="connsiteX4" fmla="*/ 235 w 2626363"/>
              <a:gd name="connsiteY4" fmla="*/ 865458 h 2013549"/>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162 w 2667854"/>
              <a:gd name="connsiteY0" fmla="*/ 866696 h 2015405"/>
              <a:gd name="connsiteX1" fmla="*/ 1313226 w 2667854"/>
              <a:gd name="connsiteY1" fmla="*/ 1238 h 2015405"/>
              <a:gd name="connsiteX2" fmla="*/ 2667854 w 2667854"/>
              <a:gd name="connsiteY2" fmla="*/ 733692 h 2015405"/>
              <a:gd name="connsiteX3" fmla="*/ 1097095 w 2667854"/>
              <a:gd name="connsiteY3" fmla="*/ 2014787 h 2015405"/>
              <a:gd name="connsiteX4" fmla="*/ 162 w 2667854"/>
              <a:gd name="connsiteY4" fmla="*/ 866696 h 2015405"/>
              <a:gd name="connsiteX0" fmla="*/ 226 w 2667918"/>
              <a:gd name="connsiteY0" fmla="*/ 865970 h 2014679"/>
              <a:gd name="connsiteX1" fmla="*/ 1313290 w 2667918"/>
              <a:gd name="connsiteY1" fmla="*/ 512 h 2014679"/>
              <a:gd name="connsiteX2" fmla="*/ 2667918 w 2667918"/>
              <a:gd name="connsiteY2" fmla="*/ 732966 h 2014679"/>
              <a:gd name="connsiteX3" fmla="*/ 1097159 w 2667918"/>
              <a:gd name="connsiteY3" fmla="*/ 2014061 h 2014679"/>
              <a:gd name="connsiteX4" fmla="*/ 226 w 2667918"/>
              <a:gd name="connsiteY4" fmla="*/ 865970 h 2014679"/>
              <a:gd name="connsiteX0" fmla="*/ 226 w 2667918"/>
              <a:gd name="connsiteY0" fmla="*/ 865970 h 2014216"/>
              <a:gd name="connsiteX1" fmla="*/ 1313290 w 2667918"/>
              <a:gd name="connsiteY1" fmla="*/ 512 h 2014216"/>
              <a:gd name="connsiteX2" fmla="*/ 2667918 w 2667918"/>
              <a:gd name="connsiteY2" fmla="*/ 732966 h 2014216"/>
              <a:gd name="connsiteX3" fmla="*/ 1097159 w 2667918"/>
              <a:gd name="connsiteY3" fmla="*/ 2014061 h 2014216"/>
              <a:gd name="connsiteX4" fmla="*/ 226 w 2667918"/>
              <a:gd name="connsiteY4" fmla="*/ 865970 h 2014216"/>
              <a:gd name="connsiteX0" fmla="*/ 37806 w 2705498"/>
              <a:gd name="connsiteY0" fmla="*/ 865970 h 1845264"/>
              <a:gd name="connsiteX1" fmla="*/ 1350870 w 2705498"/>
              <a:gd name="connsiteY1" fmla="*/ 512 h 1845264"/>
              <a:gd name="connsiteX2" fmla="*/ 2705498 w 2705498"/>
              <a:gd name="connsiteY2" fmla="*/ 732966 h 1845264"/>
              <a:gd name="connsiteX3" fmla="*/ 590799 w 2705498"/>
              <a:gd name="connsiteY3" fmla="*/ 1844961 h 1845264"/>
              <a:gd name="connsiteX4" fmla="*/ 37806 w 2705498"/>
              <a:gd name="connsiteY4" fmla="*/ 865970 h 1845264"/>
              <a:gd name="connsiteX0" fmla="*/ 35031 w 2767258"/>
              <a:gd name="connsiteY0" fmla="*/ 868179 h 1903788"/>
              <a:gd name="connsiteX1" fmla="*/ 1348095 w 2767258"/>
              <a:gd name="connsiteY1" fmla="*/ 2721 h 1903788"/>
              <a:gd name="connsiteX2" fmla="*/ 2767258 w 2767258"/>
              <a:gd name="connsiteY2" fmla="*/ 1157925 h 1903788"/>
              <a:gd name="connsiteX3" fmla="*/ 588024 w 2767258"/>
              <a:gd name="connsiteY3" fmla="*/ 1847170 h 1903788"/>
              <a:gd name="connsiteX4" fmla="*/ 35031 w 2767258"/>
              <a:gd name="connsiteY4" fmla="*/ 868179 h 1903788"/>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35031 w 2767258"/>
              <a:gd name="connsiteY0" fmla="*/ 868179 h 1859113"/>
              <a:gd name="connsiteX1" fmla="*/ 1348095 w 2767258"/>
              <a:gd name="connsiteY1" fmla="*/ 2721 h 1859113"/>
              <a:gd name="connsiteX2" fmla="*/ 2767258 w 2767258"/>
              <a:gd name="connsiteY2" fmla="*/ 1157925 h 1859113"/>
              <a:gd name="connsiteX3" fmla="*/ 588024 w 2767258"/>
              <a:gd name="connsiteY3" fmla="*/ 1847170 h 1859113"/>
              <a:gd name="connsiteX4" fmla="*/ 35031 w 2767258"/>
              <a:gd name="connsiteY4" fmla="*/ 868179 h 1859113"/>
              <a:gd name="connsiteX0" fmla="*/ 52149 w 2627648"/>
              <a:gd name="connsiteY0" fmla="*/ 502010 h 1905452"/>
              <a:gd name="connsiteX1" fmla="*/ 1208485 w 2627648"/>
              <a:gd name="connsiteY1" fmla="*/ 25482 h 1905452"/>
              <a:gd name="connsiteX2" fmla="*/ 2627648 w 2627648"/>
              <a:gd name="connsiteY2" fmla="*/ 1180686 h 1905452"/>
              <a:gd name="connsiteX3" fmla="*/ 448414 w 2627648"/>
              <a:gd name="connsiteY3" fmla="*/ 1869931 h 1905452"/>
              <a:gd name="connsiteX4" fmla="*/ 52149 w 2627648"/>
              <a:gd name="connsiteY4" fmla="*/ 502010 h 1905452"/>
              <a:gd name="connsiteX0" fmla="*/ 76139 w 2651638"/>
              <a:gd name="connsiteY0" fmla="*/ 508890 h 1912334"/>
              <a:gd name="connsiteX1" fmla="*/ 1232475 w 2651638"/>
              <a:gd name="connsiteY1" fmla="*/ 32362 h 1912334"/>
              <a:gd name="connsiteX2" fmla="*/ 2651638 w 2651638"/>
              <a:gd name="connsiteY2" fmla="*/ 1187566 h 1912334"/>
              <a:gd name="connsiteX3" fmla="*/ 472404 w 2651638"/>
              <a:gd name="connsiteY3" fmla="*/ 1876811 h 1912334"/>
              <a:gd name="connsiteX4" fmla="*/ 76139 w 2651638"/>
              <a:gd name="connsiteY4" fmla="*/ 508890 h 1912334"/>
              <a:gd name="connsiteX0" fmla="*/ 134500 w 2709999"/>
              <a:gd name="connsiteY0" fmla="*/ 508890 h 1939311"/>
              <a:gd name="connsiteX1" fmla="*/ 1290836 w 2709999"/>
              <a:gd name="connsiteY1" fmla="*/ 32362 h 1939311"/>
              <a:gd name="connsiteX2" fmla="*/ 2709999 w 2709999"/>
              <a:gd name="connsiteY2" fmla="*/ 1187566 h 1939311"/>
              <a:gd name="connsiteX3" fmla="*/ 530765 w 2709999"/>
              <a:gd name="connsiteY3" fmla="*/ 1876811 h 1939311"/>
              <a:gd name="connsiteX4" fmla="*/ 134500 w 2709999"/>
              <a:gd name="connsiteY4" fmla="*/ 508890 h 1939311"/>
              <a:gd name="connsiteX0" fmla="*/ 146492 w 2721991"/>
              <a:gd name="connsiteY0" fmla="*/ 501592 h 1895808"/>
              <a:gd name="connsiteX1" fmla="*/ 1302828 w 2721991"/>
              <a:gd name="connsiteY1" fmla="*/ 25064 h 1895808"/>
              <a:gd name="connsiteX2" fmla="*/ 2721991 w 2721991"/>
              <a:gd name="connsiteY2" fmla="*/ 1180268 h 1895808"/>
              <a:gd name="connsiteX3" fmla="*/ 469003 w 2721991"/>
              <a:gd name="connsiteY3" fmla="*/ 1827238 h 1895808"/>
              <a:gd name="connsiteX4" fmla="*/ 146492 w 2721991"/>
              <a:gd name="connsiteY4" fmla="*/ 501592 h 1895808"/>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93620 h 1837512"/>
              <a:gd name="connsiteX1" fmla="*/ 1230218 w 2658600"/>
              <a:gd name="connsiteY1" fmla="*/ 17092 h 1837512"/>
              <a:gd name="connsiteX2" fmla="*/ 2658600 w 2658600"/>
              <a:gd name="connsiteY2" fmla="*/ 1020107 h 1837512"/>
              <a:gd name="connsiteX3" fmla="*/ 396393 w 2658600"/>
              <a:gd name="connsiteY3" fmla="*/ 1819266 h 1837512"/>
              <a:gd name="connsiteX4" fmla="*/ 73882 w 2658600"/>
              <a:gd name="connsiteY4" fmla="*/ 493620 h 1837512"/>
              <a:gd name="connsiteX0" fmla="*/ 73882 w 2658600"/>
              <a:gd name="connsiteY0" fmla="*/ 484402 h 1828294"/>
              <a:gd name="connsiteX1" fmla="*/ 1230218 w 2658600"/>
              <a:gd name="connsiteY1" fmla="*/ 7874 h 1828294"/>
              <a:gd name="connsiteX2" fmla="*/ 2658600 w 2658600"/>
              <a:gd name="connsiteY2" fmla="*/ 1010889 h 1828294"/>
              <a:gd name="connsiteX3" fmla="*/ 396393 w 2658600"/>
              <a:gd name="connsiteY3" fmla="*/ 1810048 h 1828294"/>
              <a:gd name="connsiteX4" fmla="*/ 73882 w 2658600"/>
              <a:gd name="connsiteY4" fmla="*/ 484402 h 1828294"/>
              <a:gd name="connsiteX0" fmla="*/ 160084 w 2744802"/>
              <a:gd name="connsiteY0" fmla="*/ 484402 h 1842128"/>
              <a:gd name="connsiteX1" fmla="*/ 1316420 w 2744802"/>
              <a:gd name="connsiteY1" fmla="*/ 7874 h 1842128"/>
              <a:gd name="connsiteX2" fmla="*/ 2744802 w 2744802"/>
              <a:gd name="connsiteY2" fmla="*/ 1010889 h 1842128"/>
              <a:gd name="connsiteX3" fmla="*/ 482595 w 2744802"/>
              <a:gd name="connsiteY3" fmla="*/ 1810048 h 1842128"/>
              <a:gd name="connsiteX4" fmla="*/ 160084 w 2744802"/>
              <a:gd name="connsiteY4" fmla="*/ 484402 h 1842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802" h="1842128">
                <a:moveTo>
                  <a:pt x="160084" y="484402"/>
                </a:moveTo>
                <a:cubicBezTo>
                  <a:pt x="299055" y="184040"/>
                  <a:pt x="839538" y="-46054"/>
                  <a:pt x="1316420" y="7874"/>
                </a:cubicBezTo>
                <a:cubicBezTo>
                  <a:pt x="1793302" y="61802"/>
                  <a:pt x="2744802" y="304625"/>
                  <a:pt x="2744802" y="1010889"/>
                </a:cubicBezTo>
                <a:cubicBezTo>
                  <a:pt x="2729083" y="1675081"/>
                  <a:pt x="1199180" y="1940071"/>
                  <a:pt x="482595" y="1810048"/>
                </a:cubicBezTo>
                <a:cubicBezTo>
                  <a:pt x="-233990" y="1680025"/>
                  <a:pt x="21113" y="784764"/>
                  <a:pt x="160084" y="484402"/>
                </a:cubicBezTo>
                <a:close/>
              </a:path>
            </a:pathLst>
          </a:custGeom>
          <a:solidFill>
            <a:srgbClr val="3CB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fr-FR" sz="2400">
              <a:solidFill>
                <a:srgbClr val="3CBCD7"/>
              </a:solidFill>
              <a:latin typeface="Calibri" panose="020F0502020204030204"/>
            </a:endParaRPr>
          </a:p>
        </p:txBody>
      </p:sp>
      <p:sp>
        <p:nvSpPr>
          <p:cNvPr id="21" name="Rectangle 20">
            <a:extLst>
              <a:ext uri="{FF2B5EF4-FFF2-40B4-BE49-F238E27FC236}">
                <a16:creationId xmlns:a16="http://schemas.microsoft.com/office/drawing/2014/main" id="{53ED2E60-B69B-886F-F87B-37496CC6BFBC}"/>
              </a:ext>
            </a:extLst>
          </p:cNvPr>
          <p:cNvSpPr/>
          <p:nvPr/>
        </p:nvSpPr>
        <p:spPr>
          <a:xfrm>
            <a:off x="4372537" y="2647723"/>
            <a:ext cx="3281220" cy="2171587"/>
          </a:xfrm>
          <a:prstGeom prst="rect">
            <a:avLst/>
          </a:prstGeom>
        </p:spPr>
        <p:txBody>
          <a:bodyPr wrap="square" anchor="ctr">
            <a:noAutofit/>
          </a:bodyPr>
          <a:lstStyle/>
          <a:p>
            <a:pPr algn="ctr" defTabSz="1219170">
              <a:defRPr/>
            </a:pPr>
            <a:r>
              <a:rPr lang="fr-FR" altLang="fr-FR" sz="2400" b="1" dirty="0" smtClean="0">
                <a:solidFill>
                  <a:prstClr val="white"/>
                </a:solidFill>
                <a:latin typeface="Calibri" panose="020F0502020204030204"/>
                <a:sym typeface="Wingdings" pitchFamily="2" charset="2"/>
              </a:rPr>
              <a:t>SERVICES ET </a:t>
            </a:r>
            <a:br>
              <a:rPr lang="fr-FR" altLang="fr-FR" sz="2400" b="1" dirty="0" smtClean="0">
                <a:solidFill>
                  <a:prstClr val="white"/>
                </a:solidFill>
                <a:latin typeface="Calibri" panose="020F0502020204030204"/>
                <a:sym typeface="Wingdings" pitchFamily="2" charset="2"/>
              </a:rPr>
            </a:br>
            <a:r>
              <a:rPr lang="fr-FR" altLang="fr-FR" sz="2400" b="1" dirty="0" smtClean="0">
                <a:solidFill>
                  <a:prstClr val="white"/>
                </a:solidFill>
                <a:latin typeface="Calibri" panose="020F0502020204030204"/>
                <a:sym typeface="Wingdings" pitchFamily="2" charset="2"/>
              </a:rPr>
              <a:t>BIENS MÉDICAUX </a:t>
            </a:r>
            <a:endParaRPr lang="fr-FR" altLang="fr-FR" sz="2400" b="1" dirty="0">
              <a:solidFill>
                <a:prstClr val="white"/>
              </a:solidFill>
              <a:latin typeface="Calibri" panose="020F0502020204030204"/>
              <a:sym typeface="Wingdings" pitchFamily="2" charset="2"/>
            </a:endParaRPr>
          </a:p>
          <a:p>
            <a:pPr algn="ctr" defTabSz="1219170">
              <a:defRPr/>
            </a:pPr>
            <a:r>
              <a:rPr lang="fr-FR" altLang="fr-FR" sz="2400" b="1" dirty="0" smtClean="0">
                <a:solidFill>
                  <a:prstClr val="white"/>
                </a:solidFill>
                <a:latin typeface="Calibri" panose="020F0502020204030204"/>
                <a:sym typeface="Wingdings" pitchFamily="2" charset="2"/>
              </a:rPr>
              <a:t>141 </a:t>
            </a:r>
            <a:r>
              <a:rPr lang="fr-FR" altLang="fr-FR" sz="1867" dirty="0" smtClean="0">
                <a:solidFill>
                  <a:prstClr val="white"/>
                </a:solidFill>
                <a:latin typeface="Calibri" panose="020F0502020204030204"/>
                <a:sym typeface="Wingdings" pitchFamily="2" charset="2"/>
              </a:rPr>
              <a:t>établissements</a:t>
            </a:r>
            <a:endParaRPr lang="fr-FR" altLang="fr-FR" sz="1867" dirty="0">
              <a:solidFill>
                <a:prstClr val="white"/>
              </a:solidFill>
              <a:latin typeface="Calibri" panose="020F0502020204030204"/>
              <a:sym typeface="Wingdings" pitchFamily="2" charset="2"/>
            </a:endParaRPr>
          </a:p>
        </p:txBody>
      </p:sp>
      <p:sp>
        <p:nvSpPr>
          <p:cNvPr id="8" name="Titre 7">
            <a:extLst>
              <a:ext uri="{FF2B5EF4-FFF2-40B4-BE49-F238E27FC236}">
                <a16:creationId xmlns:a16="http://schemas.microsoft.com/office/drawing/2014/main" id="{65C84EAD-4A06-4D55-9E91-8B6AA87D9CCD}"/>
              </a:ext>
            </a:extLst>
          </p:cNvPr>
          <p:cNvSpPr>
            <a:spLocks noGrp="1"/>
          </p:cNvSpPr>
          <p:nvPr>
            <p:ph type="title"/>
          </p:nvPr>
        </p:nvSpPr>
        <p:spPr>
          <a:xfrm>
            <a:off x="600000" y="600000"/>
            <a:ext cx="10955867" cy="538481"/>
          </a:xfrm>
        </p:spPr>
        <p:txBody>
          <a:bodyPr/>
          <a:lstStyle/>
          <a:p>
            <a:r>
              <a:rPr lang="fr-FR" sz="4200" dirty="0"/>
              <a:t>Activité services et biens médicaux</a:t>
            </a:r>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5826" y="5541236"/>
            <a:ext cx="1430940" cy="287881"/>
          </a:xfrm>
          <a:prstGeom prst="rect">
            <a:avLst/>
          </a:prstGeom>
        </p:spPr>
      </p:pic>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84566" y="5563921"/>
            <a:ext cx="660433" cy="169343"/>
          </a:xfrm>
          <a:prstGeom prst="rect">
            <a:avLst/>
          </a:prstGeom>
        </p:spPr>
      </p:pic>
      <p:sp>
        <p:nvSpPr>
          <p:cNvPr id="19" name="ZoneTexte 18">
            <a:extLst>
              <a:ext uri="{FF2B5EF4-FFF2-40B4-BE49-F238E27FC236}">
                <a16:creationId xmlns:a16="http://schemas.microsoft.com/office/drawing/2014/main" id="{ED412C94-7527-A5A4-112E-54D143D7CAAC}"/>
              </a:ext>
            </a:extLst>
          </p:cNvPr>
          <p:cNvSpPr txBox="1"/>
          <p:nvPr/>
        </p:nvSpPr>
        <p:spPr>
          <a:xfrm>
            <a:off x="1450439" y="2164137"/>
            <a:ext cx="3391299" cy="424732"/>
          </a:xfrm>
          <a:prstGeom prst="rect">
            <a:avLst/>
          </a:prstGeom>
          <a:noFill/>
        </p:spPr>
        <p:txBody>
          <a:bodyPr wrap="square" anchor="t">
            <a:spAutoFit/>
          </a:bodyPr>
          <a:lstStyle/>
          <a:p>
            <a:pPr algn="ctr" defTabSz="1219170">
              <a:lnSpc>
                <a:spcPct val="90000"/>
              </a:lnSpc>
              <a:defRPr/>
            </a:pPr>
            <a:r>
              <a:rPr lang="fr-FR" sz="2400" b="1" dirty="0" smtClean="0">
                <a:solidFill>
                  <a:srgbClr val="3CBCD7"/>
                </a:solidFill>
                <a:latin typeface="Calibri" panose="020F0502020204030204"/>
              </a:rPr>
              <a:t>18</a:t>
            </a:r>
            <a:r>
              <a:rPr lang="fr-FR" sz="2400" b="1" dirty="0" smtClean="0">
                <a:solidFill>
                  <a:srgbClr val="482683"/>
                </a:solidFill>
                <a:latin typeface="Calibri" panose="020F0502020204030204"/>
              </a:rPr>
              <a:t> </a:t>
            </a:r>
            <a:r>
              <a:rPr lang="fr-FR" sz="2000" dirty="0" smtClean="0">
                <a:solidFill>
                  <a:prstClr val="black">
                    <a:lumMod val="50000"/>
                    <a:lumOff val="50000"/>
                  </a:prstClr>
                </a:solidFill>
                <a:latin typeface="Calibri" panose="020F0502020204030204"/>
              </a:rPr>
              <a:t>centres de santé </a:t>
            </a:r>
          </a:p>
        </p:txBody>
      </p:sp>
      <p:sp>
        <p:nvSpPr>
          <p:cNvPr id="18" name="ZoneTexte 17">
            <a:extLst>
              <a:ext uri="{FF2B5EF4-FFF2-40B4-BE49-F238E27FC236}">
                <a16:creationId xmlns:a16="http://schemas.microsoft.com/office/drawing/2014/main" id="{A8C0E66B-1E16-16F7-E165-5887D33ACA0A}"/>
              </a:ext>
            </a:extLst>
          </p:cNvPr>
          <p:cNvSpPr txBox="1"/>
          <p:nvPr/>
        </p:nvSpPr>
        <p:spPr>
          <a:xfrm>
            <a:off x="1527976" y="1862386"/>
            <a:ext cx="3266301" cy="369332"/>
          </a:xfrm>
          <a:prstGeom prst="rect">
            <a:avLst/>
          </a:prstGeom>
          <a:noFill/>
        </p:spPr>
        <p:txBody>
          <a:bodyPr wrap="square" anchor="b">
            <a:spAutoFit/>
          </a:bodyPr>
          <a:lstStyle/>
          <a:p>
            <a:pPr algn="ctr" defTabSz="1219170">
              <a:lnSpc>
                <a:spcPct val="90000"/>
              </a:lnSpc>
              <a:defRPr/>
            </a:pPr>
            <a:r>
              <a:rPr lang="fr-FR" sz="2000" b="1" dirty="0" smtClean="0">
                <a:solidFill>
                  <a:srgbClr val="482683"/>
                </a:solidFill>
                <a:latin typeface="Calibri" panose="020F0502020204030204"/>
              </a:rPr>
              <a:t>Santé dentaire</a:t>
            </a:r>
            <a:endParaRPr lang="fr-FR" sz="2000" b="1" dirty="0">
              <a:solidFill>
                <a:srgbClr val="482683"/>
              </a:solidFill>
              <a:latin typeface="Calibri" panose="020F0502020204030204"/>
            </a:endParaRPr>
          </a:p>
        </p:txBody>
      </p:sp>
      <p:sp>
        <p:nvSpPr>
          <p:cNvPr id="22"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16</a:t>
            </a:fld>
            <a:endParaRPr lang="fr-FR" sz="1050" dirty="0">
              <a:solidFill>
                <a:schemeClr val="bg1"/>
              </a:solidFill>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5635" y="3242248"/>
            <a:ext cx="1239387" cy="260133"/>
          </a:xfrm>
          <a:prstGeom prst="rect">
            <a:avLst/>
          </a:prstGeom>
        </p:spPr>
      </p:pic>
      <p:pic>
        <p:nvPicPr>
          <p:cNvPr id="27" name="Imag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4825" y="2566152"/>
            <a:ext cx="1552645" cy="482123"/>
          </a:xfrm>
          <a:prstGeom prst="rect">
            <a:avLst/>
          </a:prstGeom>
        </p:spPr>
      </p:pic>
      <p:pic>
        <p:nvPicPr>
          <p:cNvPr id="23" name="Imag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4147" y="3549103"/>
            <a:ext cx="1042897" cy="427978"/>
          </a:xfrm>
          <a:prstGeom prst="rect">
            <a:avLst/>
          </a:prstGeom>
        </p:spPr>
      </p:pic>
      <p:pic>
        <p:nvPicPr>
          <p:cNvPr id="24" name="Imag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8035" y="6013268"/>
            <a:ext cx="1239387" cy="260133"/>
          </a:xfrm>
          <a:prstGeom prst="rect">
            <a:avLst/>
          </a:prstGeom>
        </p:spPr>
      </p:pic>
      <p:pic>
        <p:nvPicPr>
          <p:cNvPr id="25" name="Imag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6547" y="6320123"/>
            <a:ext cx="1042897" cy="427978"/>
          </a:xfrm>
          <a:prstGeom prst="rect">
            <a:avLst/>
          </a:prstGeom>
        </p:spPr>
      </p:pic>
    </p:spTree>
    <p:extLst>
      <p:ext uri="{BB962C8B-B14F-4D97-AF65-F5344CB8AC3E}">
        <p14:creationId xmlns:p14="http://schemas.microsoft.com/office/powerpoint/2010/main" val="3248034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600000" y="600000"/>
            <a:ext cx="10955867" cy="1589153"/>
          </a:xfrm>
        </p:spPr>
        <p:txBody>
          <a:bodyPr/>
          <a:lstStyle/>
          <a:p>
            <a:r>
              <a:rPr lang="fr-FR" sz="4200" dirty="0" smtClean="0"/>
              <a:t>Des activités engagées</a:t>
            </a:r>
            <a:br>
              <a:rPr lang="fr-FR" sz="4200" dirty="0" smtClean="0"/>
            </a:br>
            <a:r>
              <a:rPr lang="fr-FR" sz="4200" dirty="0" smtClean="0"/>
              <a:t>au cœur des territoires</a:t>
            </a:r>
            <a:r>
              <a:rPr lang="fr-FR" sz="2400" dirty="0"/>
              <a:t/>
            </a:r>
            <a:br>
              <a:rPr lang="fr-FR" sz="2400" dirty="0"/>
            </a:br>
            <a:endParaRPr lang="fr-FR" dirty="0"/>
          </a:p>
        </p:txBody>
      </p:sp>
      <p:sp>
        <p:nvSpPr>
          <p:cNvPr id="3" name="Espace réservé du contenu 2"/>
          <p:cNvSpPr>
            <a:spLocks noGrp="1"/>
          </p:cNvSpPr>
          <p:nvPr>
            <p:ph idx="1"/>
          </p:nvPr>
        </p:nvSpPr>
        <p:spPr>
          <a:xfrm>
            <a:off x="600000" y="1978422"/>
            <a:ext cx="7235182" cy="3917280"/>
          </a:xfrm>
        </p:spPr>
        <p:txBody>
          <a:bodyPr/>
          <a:lstStyle/>
          <a:p>
            <a:pPr algn="just"/>
            <a:r>
              <a:rPr lang="fr-FR" sz="2000" b="0" dirty="0">
                <a:solidFill>
                  <a:srgbClr val="482683"/>
                </a:solidFill>
              </a:rPr>
              <a:t>Afin d’apporter des </a:t>
            </a:r>
            <a:r>
              <a:rPr lang="fr-FR" sz="2000" b="0" dirty="0" smtClean="0">
                <a:solidFill>
                  <a:srgbClr val="482683"/>
                </a:solidFill>
              </a:rPr>
              <a:t>réponses aux </a:t>
            </a:r>
            <a:r>
              <a:rPr lang="fr-FR" sz="2000" dirty="0" smtClean="0">
                <a:solidFill>
                  <a:srgbClr val="482683"/>
                </a:solidFill>
              </a:rPr>
              <a:t>besoins de santé du territoire</a:t>
            </a:r>
            <a:r>
              <a:rPr lang="fr-FR" sz="2000" b="0" dirty="0" smtClean="0">
                <a:solidFill>
                  <a:srgbClr val="482683"/>
                </a:solidFill>
              </a:rPr>
              <a:t>, notre offre </a:t>
            </a:r>
            <a:r>
              <a:rPr lang="fr-FR" sz="2000" b="0" dirty="0">
                <a:solidFill>
                  <a:srgbClr val="482683"/>
                </a:solidFill>
              </a:rPr>
              <a:t>est développée en lien avec </a:t>
            </a:r>
            <a:r>
              <a:rPr lang="fr-FR" sz="2000" b="0" dirty="0" smtClean="0">
                <a:solidFill>
                  <a:srgbClr val="482683"/>
                </a:solidFill>
              </a:rPr>
              <a:t>les </a:t>
            </a:r>
            <a:r>
              <a:rPr lang="fr-FR" sz="2000" dirty="0">
                <a:solidFill>
                  <a:srgbClr val="482683"/>
                </a:solidFill>
              </a:rPr>
              <a:t>collectivités territoriales </a:t>
            </a:r>
            <a:r>
              <a:rPr lang="fr-FR" sz="2000" b="0" dirty="0">
                <a:solidFill>
                  <a:srgbClr val="482683"/>
                </a:solidFill>
              </a:rPr>
              <a:t>et les </a:t>
            </a:r>
            <a:r>
              <a:rPr lang="fr-FR" sz="2000" dirty="0">
                <a:solidFill>
                  <a:srgbClr val="482683"/>
                </a:solidFill>
              </a:rPr>
              <a:t>services de l’Etat</a:t>
            </a:r>
            <a:r>
              <a:rPr lang="fr-FR" sz="2000" dirty="0" smtClean="0">
                <a:solidFill>
                  <a:srgbClr val="482683"/>
                </a:solidFill>
              </a:rPr>
              <a:t>.</a:t>
            </a:r>
          </a:p>
          <a:p>
            <a:pPr algn="just"/>
            <a:endParaRPr lang="fr-FR" sz="2000" dirty="0">
              <a:solidFill>
                <a:srgbClr val="482683"/>
              </a:solidFill>
            </a:endParaRPr>
          </a:p>
          <a:p>
            <a:pPr algn="just"/>
            <a:r>
              <a:rPr lang="fr-FR" sz="2000" b="0" dirty="0" smtClean="0">
                <a:solidFill>
                  <a:srgbClr val="482683"/>
                </a:solidFill>
              </a:rPr>
              <a:t>Pour densifier </a:t>
            </a:r>
            <a:r>
              <a:rPr lang="fr-FR" sz="2000" b="0" dirty="0">
                <a:solidFill>
                  <a:srgbClr val="482683"/>
                </a:solidFill>
              </a:rPr>
              <a:t>notre maillage territorial et enrichir notre offre, des </a:t>
            </a:r>
            <a:r>
              <a:rPr lang="fr-FR" sz="2000" dirty="0">
                <a:solidFill>
                  <a:srgbClr val="482683"/>
                </a:solidFill>
              </a:rPr>
              <a:t>partenariats </a:t>
            </a:r>
            <a:r>
              <a:rPr lang="fr-FR" sz="2000" b="0" dirty="0">
                <a:solidFill>
                  <a:srgbClr val="482683"/>
                </a:solidFill>
              </a:rPr>
              <a:t>peuvent se nouer avec des acteurs locaux qui partagent notre vision et nos valeurs</a:t>
            </a:r>
            <a:r>
              <a:rPr lang="fr-FR" sz="2000" b="0" dirty="0" smtClean="0">
                <a:solidFill>
                  <a:srgbClr val="482683"/>
                </a:solidFill>
              </a:rPr>
              <a:t>.</a:t>
            </a:r>
          </a:p>
          <a:p>
            <a:pPr algn="just"/>
            <a:endParaRPr lang="fr-FR" sz="2000" b="0" dirty="0">
              <a:solidFill>
                <a:srgbClr val="482683"/>
              </a:solidFill>
            </a:endParaRPr>
          </a:p>
          <a:p>
            <a:pPr algn="just"/>
            <a:r>
              <a:rPr lang="fr-FR" sz="2000" b="0" dirty="0">
                <a:solidFill>
                  <a:srgbClr val="482683"/>
                </a:solidFill>
              </a:rPr>
              <a:t>VYV³ Pays de la Loire est en partenariat avec les associations </a:t>
            </a:r>
            <a:r>
              <a:rPr lang="fr-FR" sz="2000" dirty="0">
                <a:solidFill>
                  <a:srgbClr val="482683"/>
                </a:solidFill>
              </a:rPr>
              <a:t>ADT 44 </a:t>
            </a:r>
            <a:r>
              <a:rPr lang="fr-FR" sz="2000" b="0" dirty="0">
                <a:solidFill>
                  <a:srgbClr val="482683"/>
                </a:solidFill>
              </a:rPr>
              <a:t>et </a:t>
            </a:r>
            <a:r>
              <a:rPr lang="fr-FR" sz="2000" dirty="0">
                <a:solidFill>
                  <a:srgbClr val="482683"/>
                </a:solidFill>
              </a:rPr>
              <a:t>Anjou </a:t>
            </a:r>
            <a:r>
              <a:rPr lang="fr-FR" sz="2000" dirty="0" smtClean="0">
                <a:solidFill>
                  <a:srgbClr val="482683"/>
                </a:solidFill>
              </a:rPr>
              <a:t>Accompagnement. </a:t>
            </a:r>
          </a:p>
          <a:p>
            <a:pPr algn="just"/>
            <a:r>
              <a:rPr lang="fr-FR" sz="2000" b="0" dirty="0" smtClean="0">
                <a:solidFill>
                  <a:srgbClr val="482683"/>
                </a:solidFill>
              </a:rPr>
              <a:t>L’objectif : proposer </a:t>
            </a:r>
            <a:r>
              <a:rPr lang="fr-FR" sz="2000" b="0" dirty="0">
                <a:solidFill>
                  <a:srgbClr val="482683"/>
                </a:solidFill>
              </a:rPr>
              <a:t>une offre de services coordonnée visant à </a:t>
            </a:r>
            <a:r>
              <a:rPr lang="fr-FR" sz="2000" dirty="0">
                <a:solidFill>
                  <a:srgbClr val="482683"/>
                </a:solidFill>
              </a:rPr>
              <a:t>faciliter le maintien à domicile des personnes en perte d’autonomie.</a:t>
            </a:r>
          </a:p>
          <a:p>
            <a:pPr algn="just"/>
            <a:endParaRPr lang="fr-FR" sz="2000" dirty="0">
              <a:solidFill>
                <a:srgbClr val="482683"/>
              </a:solidFill>
            </a:endParaRPr>
          </a:p>
          <a:p>
            <a:pPr algn="just"/>
            <a:endParaRPr lang="fr-FR" sz="2000" b="0" dirty="0">
              <a:solidFill>
                <a:schemeClr val="tx1"/>
              </a:solidFill>
              <a:cs typeface="+mn-cs"/>
            </a:endParaRPr>
          </a:p>
          <a:p>
            <a:endParaRPr lang="fr-FR" sz="2000" b="0" dirty="0">
              <a:solidFill>
                <a:schemeClr val="tx1"/>
              </a:solidFill>
              <a:cs typeface="+mn-cs"/>
            </a:endParaRPr>
          </a:p>
          <a:p>
            <a:endParaRPr lang="fr-FR" sz="2000" b="0" dirty="0">
              <a:solidFill>
                <a:schemeClr val="tx1"/>
              </a:solidFill>
              <a:cs typeface="+mn-cs"/>
            </a:endParaRPr>
          </a:p>
          <a:p>
            <a:endParaRPr lang="fr-FR" sz="2000" b="0" dirty="0">
              <a:solidFill>
                <a:schemeClr val="tx1"/>
              </a:solidFill>
              <a:cs typeface="+mn-cs"/>
            </a:endParaRPr>
          </a:p>
        </p:txBody>
      </p:sp>
      <p:sp>
        <p:nvSpPr>
          <p:cNvPr id="4" name="Espace réservé du numéro de diapositive 3"/>
          <p:cNvSpPr>
            <a:spLocks noGrp="1"/>
          </p:cNvSpPr>
          <p:nvPr>
            <p:ph type="sldNum" sz="quarter" idx="4294967295"/>
          </p:nvPr>
        </p:nvSpPr>
        <p:spPr>
          <a:xfrm>
            <a:off x="5811533" y="6214478"/>
            <a:ext cx="532800" cy="366183"/>
          </a:xfrm>
          <a:prstGeom prst="rect">
            <a:avLst/>
          </a:prstGeom>
        </p:spPr>
        <p:txBody>
          <a:bodyPr/>
          <a:lstStyle/>
          <a:p>
            <a:pPr defTabSz="609585" fontAlgn="base">
              <a:spcBef>
                <a:spcPct val="0"/>
              </a:spcBef>
              <a:spcAft>
                <a:spcPct val="0"/>
              </a:spcAft>
            </a:pPr>
            <a:fld id="{91F5E9D1-A7A6-4183-9D13-3F3B5B7D4789}" type="slidenum">
              <a:rPr lang="en-US" altLang="fr-FR">
                <a:solidFill>
                  <a:prstClr val="white"/>
                </a:solidFill>
                <a:latin typeface="Calibri" pitchFamily="34" charset="0"/>
                <a:ea typeface="MS PGothic" pitchFamily="34" charset="-128"/>
              </a:rPr>
              <a:pPr defTabSz="609585" fontAlgn="base">
                <a:spcBef>
                  <a:spcPct val="0"/>
                </a:spcBef>
                <a:spcAft>
                  <a:spcPct val="0"/>
                </a:spcAft>
              </a:pPr>
              <a:t>17</a:t>
            </a:fld>
            <a:endParaRPr lang="en-US" altLang="fr-FR" dirty="0">
              <a:solidFill>
                <a:prstClr val="white"/>
              </a:solidFill>
              <a:latin typeface="Calibri" pitchFamily="34" charset="0"/>
              <a:ea typeface="MS PGothic" pitchFamily="34" charset="-128"/>
            </a:endParaRPr>
          </a:p>
        </p:txBody>
      </p:sp>
      <p:pic>
        <p:nvPicPr>
          <p:cNvPr id="5" name="Image 4"/>
          <p:cNvPicPr>
            <a:picLocks noChangeAspect="1"/>
          </p:cNvPicPr>
          <p:nvPr/>
        </p:nvPicPr>
        <p:blipFill>
          <a:blip r:embed="rId2"/>
          <a:stretch>
            <a:fillRect/>
          </a:stretch>
        </p:blipFill>
        <p:spPr>
          <a:xfrm>
            <a:off x="7835181" y="1617008"/>
            <a:ext cx="3976949" cy="2636785"/>
          </a:xfrm>
          <a:prstGeom prst="rect">
            <a:avLst/>
          </a:prstGeom>
        </p:spPr>
      </p:pic>
      <p:pic>
        <p:nvPicPr>
          <p:cNvPr id="3074" name="Picture 2" descr="ADT, Aide à Domicile pour To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7670" y="4707563"/>
            <a:ext cx="1416848" cy="8570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njou Accompagn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442" y="4649102"/>
            <a:ext cx="1308491" cy="915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5884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pPr>
              <a:lnSpc>
                <a:spcPct val="100000"/>
              </a:lnSpc>
              <a:spcBef>
                <a:spcPts val="0"/>
              </a:spcBef>
            </a:pPr>
            <a:r>
              <a:rPr lang="fr-FR" sz="4200" dirty="0" smtClean="0"/>
              <a:t>Les implantations de </a:t>
            </a:r>
          </a:p>
          <a:p>
            <a:pPr>
              <a:lnSpc>
                <a:spcPct val="100000"/>
              </a:lnSpc>
              <a:spcBef>
                <a:spcPts val="0"/>
              </a:spcBef>
            </a:pPr>
            <a:r>
              <a:rPr lang="fr-FR" sz="4200" dirty="0" smtClean="0"/>
              <a:t>VYV</a:t>
            </a:r>
            <a:r>
              <a:rPr lang="fr-FR" sz="4200" baseline="30000" dirty="0" smtClean="0"/>
              <a:t>3</a:t>
            </a:r>
            <a:r>
              <a:rPr lang="fr-FR" sz="4200" dirty="0" smtClean="0"/>
              <a:t> Pays de la Loire</a:t>
            </a:r>
            <a:endParaRPr lang="fr-FR" sz="4200" dirty="0"/>
          </a:p>
        </p:txBody>
      </p:sp>
    </p:spTree>
    <p:extLst>
      <p:ext uri="{BB962C8B-B14F-4D97-AF65-F5344CB8AC3E}">
        <p14:creationId xmlns:p14="http://schemas.microsoft.com/office/powerpoint/2010/main" val="2905383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e 28">
            <a:extLst>
              <a:ext uri="{FF2B5EF4-FFF2-40B4-BE49-F238E27FC236}">
                <a16:creationId xmlns:a16="http://schemas.microsoft.com/office/drawing/2014/main" id="{08FFA680-0927-0F49-8A50-C4519E8EF0BB}"/>
              </a:ext>
            </a:extLst>
          </p:cNvPr>
          <p:cNvGrpSpPr/>
          <p:nvPr/>
        </p:nvGrpSpPr>
        <p:grpSpPr>
          <a:xfrm>
            <a:off x="4771736" y="956567"/>
            <a:ext cx="5696735" cy="5516855"/>
            <a:chOff x="4147272" y="1048527"/>
            <a:chExt cx="5696735" cy="5516855"/>
          </a:xfrm>
        </p:grpSpPr>
        <p:sp>
          <p:nvSpPr>
            <p:cNvPr id="667" name="Free Form 184">
              <a:extLst>
                <a:ext uri="{FF2B5EF4-FFF2-40B4-BE49-F238E27FC236}">
                  <a16:creationId xmlns:a16="http://schemas.microsoft.com/office/drawing/2014/main" id="{7D3A9649-85CA-4548-9B4B-711416234165}"/>
                </a:ext>
              </a:extLst>
            </p:cNvPr>
            <p:cNvSpPr/>
            <p:nvPr/>
          </p:nvSpPr>
          <p:spPr>
            <a:xfrm>
              <a:off x="7728999" y="1246954"/>
              <a:ext cx="2115008" cy="2234805"/>
            </a:xfrm>
            <a:custGeom>
              <a:avLst/>
              <a:gdLst/>
              <a:ahLst/>
              <a:cxnLst/>
              <a:rect l="0" t="0" r="0" b="0"/>
              <a:pathLst>
                <a:path w="62162" h="65684">
                  <a:moveTo>
                    <a:pt x="61637" y="27753"/>
                  </a:moveTo>
                  <a:lnTo>
                    <a:pt x="62162" y="25569"/>
                  </a:lnTo>
                  <a:lnTo>
                    <a:pt x="59673" y="21200"/>
                  </a:lnTo>
                  <a:lnTo>
                    <a:pt x="55930" y="20370"/>
                  </a:lnTo>
                  <a:lnTo>
                    <a:pt x="52290" y="16205"/>
                  </a:lnTo>
                  <a:lnTo>
                    <a:pt x="48954" y="17458"/>
                  </a:lnTo>
                  <a:lnTo>
                    <a:pt x="40436" y="11633"/>
                  </a:lnTo>
                  <a:lnTo>
                    <a:pt x="38675" y="1761"/>
                  </a:lnTo>
                  <a:lnTo>
                    <a:pt x="35458" y="0"/>
                  </a:lnTo>
                  <a:lnTo>
                    <a:pt x="22555" y="6858"/>
                  </a:lnTo>
                  <a:lnTo>
                    <a:pt x="19033" y="6756"/>
                  </a:lnTo>
                  <a:lnTo>
                    <a:pt x="14037" y="9973"/>
                  </a:lnTo>
                  <a:lnTo>
                    <a:pt x="14359" y="18084"/>
                  </a:lnTo>
                  <a:lnTo>
                    <a:pt x="9144" y="22656"/>
                  </a:lnTo>
                  <a:lnTo>
                    <a:pt x="10600" y="26077"/>
                  </a:lnTo>
                  <a:lnTo>
                    <a:pt x="4792" y="31394"/>
                  </a:lnTo>
                  <a:lnTo>
                    <a:pt x="6451" y="35441"/>
                  </a:lnTo>
                  <a:lnTo>
                    <a:pt x="0" y="44483"/>
                  </a:lnTo>
                  <a:lnTo>
                    <a:pt x="1778" y="50935"/>
                  </a:lnTo>
                  <a:lnTo>
                    <a:pt x="1879" y="50935"/>
                  </a:lnTo>
                  <a:lnTo>
                    <a:pt x="2506" y="54051"/>
                  </a:lnTo>
                  <a:lnTo>
                    <a:pt x="10295" y="53932"/>
                  </a:lnTo>
                  <a:lnTo>
                    <a:pt x="10498" y="57996"/>
                  </a:lnTo>
                  <a:lnTo>
                    <a:pt x="12903" y="60282"/>
                  </a:lnTo>
                  <a:lnTo>
                    <a:pt x="16526" y="58826"/>
                  </a:lnTo>
                  <a:lnTo>
                    <a:pt x="22555" y="62670"/>
                  </a:lnTo>
                  <a:lnTo>
                    <a:pt x="31191" y="62670"/>
                  </a:lnTo>
                  <a:lnTo>
                    <a:pt x="38354" y="65684"/>
                  </a:lnTo>
                  <a:lnTo>
                    <a:pt x="37727" y="61942"/>
                  </a:lnTo>
                  <a:lnTo>
                    <a:pt x="41063" y="62263"/>
                  </a:lnTo>
                  <a:lnTo>
                    <a:pt x="50004" y="57048"/>
                  </a:lnTo>
                  <a:lnTo>
                    <a:pt x="50004" y="56963"/>
                  </a:lnTo>
                  <a:lnTo>
                    <a:pt x="50732" y="52899"/>
                  </a:lnTo>
                  <a:lnTo>
                    <a:pt x="54474" y="51663"/>
                  </a:lnTo>
                  <a:lnTo>
                    <a:pt x="61738" y="39285"/>
                  </a:lnTo>
                  <a:lnTo>
                    <a:pt x="61332" y="32850"/>
                  </a:lnTo>
                  <a:lnTo>
                    <a:pt x="59351" y="30141"/>
                  </a:lnTo>
                  <a:close/>
                </a:path>
              </a:pathLst>
            </a:custGeom>
            <a:solidFill>
              <a:srgbClr val="E4E4E4">
                <a:alpha val="100000"/>
              </a:srgbClr>
            </a:solidFill>
            <a:ln w="12700" cap="flat" cmpd="sng">
              <a:solidFill>
                <a:schemeClr val="bg1"/>
              </a:solidFill>
              <a:prstDash val="solid"/>
              <a:miter lim="800000"/>
            </a:ln>
          </p:spPr>
          <p:txBody>
            <a:bodyPr wrap="square" anchor="ctr">
              <a:spAutoFit/>
            </a:bodyPr>
            <a:lstStyle/>
            <a:p>
              <a:pPr algn="ctr"/>
              <a:endParaRPr lang="en-US" dirty="0"/>
            </a:p>
          </p:txBody>
        </p:sp>
        <p:sp>
          <p:nvSpPr>
            <p:cNvPr id="668" name="Free Form 192">
              <a:extLst>
                <a:ext uri="{FF2B5EF4-FFF2-40B4-BE49-F238E27FC236}">
                  <a16:creationId xmlns:a16="http://schemas.microsoft.com/office/drawing/2014/main" id="{98186FD8-5633-CB4B-8C15-E64607185232}"/>
                </a:ext>
              </a:extLst>
            </p:cNvPr>
            <p:cNvSpPr/>
            <p:nvPr/>
          </p:nvSpPr>
          <p:spPr>
            <a:xfrm>
              <a:off x="4147272" y="2742698"/>
              <a:ext cx="2676701" cy="2351775"/>
            </a:xfrm>
            <a:custGeom>
              <a:avLst/>
              <a:gdLst/>
              <a:ahLst/>
              <a:cxnLst/>
              <a:rect l="0" t="0" r="0" b="0"/>
              <a:pathLst>
                <a:path w="78672" h="69121">
                  <a:moveTo>
                    <a:pt x="29616" y="8314"/>
                  </a:moveTo>
                  <a:lnTo>
                    <a:pt x="23486" y="12259"/>
                  </a:lnTo>
                  <a:lnTo>
                    <a:pt x="23063" y="19337"/>
                  </a:lnTo>
                  <a:lnTo>
                    <a:pt x="5198" y="24638"/>
                  </a:lnTo>
                  <a:lnTo>
                    <a:pt x="0" y="29616"/>
                  </a:lnTo>
                  <a:lnTo>
                    <a:pt x="2692" y="36897"/>
                  </a:lnTo>
                  <a:lnTo>
                    <a:pt x="9770" y="38032"/>
                  </a:lnTo>
                  <a:lnTo>
                    <a:pt x="12158" y="40419"/>
                  </a:lnTo>
                  <a:lnTo>
                    <a:pt x="17983" y="36169"/>
                  </a:lnTo>
                  <a:lnTo>
                    <a:pt x="26399" y="35441"/>
                  </a:lnTo>
                  <a:lnTo>
                    <a:pt x="18491" y="38455"/>
                  </a:lnTo>
                  <a:lnTo>
                    <a:pt x="17763" y="46143"/>
                  </a:lnTo>
                  <a:lnTo>
                    <a:pt x="14240" y="47701"/>
                  </a:lnTo>
                  <a:lnTo>
                    <a:pt x="21098" y="50207"/>
                  </a:lnTo>
                  <a:lnTo>
                    <a:pt x="26703" y="56015"/>
                  </a:lnTo>
                  <a:lnTo>
                    <a:pt x="33782" y="63296"/>
                  </a:lnTo>
                  <a:lnTo>
                    <a:pt x="47396" y="69121"/>
                  </a:lnTo>
                  <a:lnTo>
                    <a:pt x="47701" y="57996"/>
                  </a:lnTo>
                  <a:lnTo>
                    <a:pt x="51646" y="57691"/>
                  </a:lnTo>
                  <a:lnTo>
                    <a:pt x="51646" y="61434"/>
                  </a:lnTo>
                  <a:lnTo>
                    <a:pt x="54356" y="63398"/>
                  </a:lnTo>
                  <a:lnTo>
                    <a:pt x="57150" y="60909"/>
                  </a:lnTo>
                  <a:lnTo>
                    <a:pt x="56642" y="57471"/>
                  </a:lnTo>
                  <a:lnTo>
                    <a:pt x="60282" y="56540"/>
                  </a:lnTo>
                  <a:lnTo>
                    <a:pt x="62043" y="53729"/>
                  </a:lnTo>
                  <a:lnTo>
                    <a:pt x="67665" y="57793"/>
                  </a:lnTo>
                  <a:lnTo>
                    <a:pt x="67242" y="54356"/>
                  </a:lnTo>
                  <a:lnTo>
                    <a:pt x="64024" y="52696"/>
                  </a:lnTo>
                  <a:lnTo>
                    <a:pt x="67242" y="47498"/>
                  </a:lnTo>
                  <a:lnTo>
                    <a:pt x="66310" y="44280"/>
                  </a:lnTo>
                  <a:lnTo>
                    <a:pt x="62145" y="38760"/>
                  </a:lnTo>
                  <a:lnTo>
                    <a:pt x="58606" y="37829"/>
                  </a:lnTo>
                  <a:lnTo>
                    <a:pt x="61942" y="35238"/>
                  </a:lnTo>
                  <a:lnTo>
                    <a:pt x="78672" y="32732"/>
                  </a:lnTo>
                  <a:lnTo>
                    <a:pt x="78367" y="25891"/>
                  </a:lnTo>
                  <a:lnTo>
                    <a:pt x="68393" y="22030"/>
                  </a:lnTo>
                  <a:lnTo>
                    <a:pt x="70561" y="19236"/>
                  </a:lnTo>
                  <a:lnTo>
                    <a:pt x="73897" y="19642"/>
                  </a:lnTo>
                  <a:lnTo>
                    <a:pt x="65261" y="4064"/>
                  </a:lnTo>
                  <a:lnTo>
                    <a:pt x="57370" y="0"/>
                  </a:lnTo>
                  <a:lnTo>
                    <a:pt x="46871" y="4572"/>
                  </a:lnTo>
                  <a:lnTo>
                    <a:pt x="44991" y="7789"/>
                  </a:lnTo>
                  <a:close/>
                </a:path>
              </a:pathLst>
            </a:custGeom>
            <a:solidFill>
              <a:srgbClr val="E4E4E4">
                <a:alpha val="100000"/>
              </a:srgbClr>
            </a:solidFill>
            <a:ln w="12700" cap="flat" cmpd="sng">
              <a:solidFill>
                <a:schemeClr val="bg1"/>
              </a:solidFill>
              <a:prstDash val="solid"/>
              <a:miter lim="800000"/>
            </a:ln>
          </p:spPr>
          <p:txBody>
            <a:bodyPr wrap="square" anchor="ctr">
              <a:spAutoFit/>
            </a:bodyPr>
            <a:lstStyle/>
            <a:p>
              <a:pPr algn="ctr"/>
              <a:endParaRPr lang="en-US" dirty="0"/>
            </a:p>
          </p:txBody>
        </p:sp>
        <p:sp>
          <p:nvSpPr>
            <p:cNvPr id="669" name="Free Form 193">
              <a:extLst>
                <a:ext uri="{FF2B5EF4-FFF2-40B4-BE49-F238E27FC236}">
                  <a16:creationId xmlns:a16="http://schemas.microsoft.com/office/drawing/2014/main" id="{0DA71C10-012E-FC45-B573-998FDAB6D741}"/>
                </a:ext>
              </a:extLst>
            </p:cNvPr>
            <p:cNvSpPr/>
            <p:nvPr/>
          </p:nvSpPr>
          <p:spPr>
            <a:xfrm>
              <a:off x="6388880" y="1048527"/>
              <a:ext cx="1991093" cy="1973808"/>
            </a:xfrm>
            <a:custGeom>
              <a:avLst/>
              <a:gdLst/>
              <a:ahLst/>
              <a:cxnLst/>
              <a:rect l="0" t="0" r="0" b="0"/>
              <a:pathLst>
                <a:path w="58521" h="58013">
                  <a:moveTo>
                    <a:pt x="52391" y="321"/>
                  </a:moveTo>
                  <a:lnTo>
                    <a:pt x="49259" y="0"/>
                  </a:lnTo>
                  <a:lnTo>
                    <a:pt x="48446" y="3234"/>
                  </a:lnTo>
                  <a:lnTo>
                    <a:pt x="37846" y="3234"/>
                  </a:lnTo>
                  <a:lnTo>
                    <a:pt x="29938" y="6976"/>
                  </a:lnTo>
                  <a:lnTo>
                    <a:pt x="27025" y="4995"/>
                  </a:lnTo>
                  <a:lnTo>
                    <a:pt x="24214" y="6874"/>
                  </a:lnTo>
                  <a:lnTo>
                    <a:pt x="20370" y="2607"/>
                  </a:lnTo>
                  <a:lnTo>
                    <a:pt x="20269" y="2607"/>
                  </a:lnTo>
                  <a:lnTo>
                    <a:pt x="10295" y="1574"/>
                  </a:lnTo>
                  <a:lnTo>
                    <a:pt x="10193" y="15815"/>
                  </a:lnTo>
                  <a:lnTo>
                    <a:pt x="8314" y="18508"/>
                  </a:lnTo>
                  <a:lnTo>
                    <a:pt x="10600" y="38777"/>
                  </a:lnTo>
                  <a:lnTo>
                    <a:pt x="4165" y="41368"/>
                  </a:lnTo>
                  <a:lnTo>
                    <a:pt x="0" y="51460"/>
                  </a:lnTo>
                  <a:lnTo>
                    <a:pt x="12175" y="55507"/>
                  </a:lnTo>
                  <a:lnTo>
                    <a:pt x="14664" y="53221"/>
                  </a:lnTo>
                  <a:lnTo>
                    <a:pt x="24841" y="57488"/>
                  </a:lnTo>
                  <a:lnTo>
                    <a:pt x="28380" y="58013"/>
                  </a:lnTo>
                  <a:lnTo>
                    <a:pt x="35238" y="54677"/>
                  </a:lnTo>
                  <a:lnTo>
                    <a:pt x="41164" y="56760"/>
                  </a:lnTo>
                  <a:lnTo>
                    <a:pt x="39386" y="50308"/>
                  </a:lnTo>
                  <a:lnTo>
                    <a:pt x="45838" y="41266"/>
                  </a:lnTo>
                  <a:lnTo>
                    <a:pt x="44179" y="37219"/>
                  </a:lnTo>
                  <a:lnTo>
                    <a:pt x="49987" y="31919"/>
                  </a:lnTo>
                  <a:lnTo>
                    <a:pt x="48530" y="28498"/>
                  </a:lnTo>
                  <a:lnTo>
                    <a:pt x="53746" y="23926"/>
                  </a:lnTo>
                  <a:lnTo>
                    <a:pt x="53424" y="15815"/>
                  </a:lnTo>
                  <a:lnTo>
                    <a:pt x="58420" y="12581"/>
                  </a:lnTo>
                  <a:lnTo>
                    <a:pt x="58521" y="12479"/>
                  </a:lnTo>
                  <a:lnTo>
                    <a:pt x="58521" y="9059"/>
                  </a:lnTo>
                  <a:lnTo>
                    <a:pt x="54677" y="7281"/>
                  </a:lnTo>
                  <a:close/>
                </a:path>
              </a:pathLst>
            </a:custGeom>
            <a:solidFill>
              <a:srgbClr val="E4E4E4">
                <a:alpha val="100000"/>
              </a:srgbClr>
            </a:solidFill>
            <a:ln w="12700" cap="flat" cmpd="sng">
              <a:solidFill>
                <a:schemeClr val="bg1"/>
              </a:solidFill>
              <a:prstDash val="solid"/>
              <a:miter lim="800000"/>
            </a:ln>
          </p:spPr>
          <p:txBody>
            <a:bodyPr wrap="square" anchor="ctr">
              <a:spAutoFit/>
            </a:bodyPr>
            <a:lstStyle/>
            <a:p>
              <a:pPr algn="ctr"/>
              <a:endParaRPr lang="en-US" dirty="0"/>
            </a:p>
          </p:txBody>
        </p:sp>
        <p:sp>
          <p:nvSpPr>
            <p:cNvPr id="670" name="Free Form 194">
              <a:extLst>
                <a:ext uri="{FF2B5EF4-FFF2-40B4-BE49-F238E27FC236}">
                  <a16:creationId xmlns:a16="http://schemas.microsoft.com/office/drawing/2014/main" id="{CBD203F5-F0A8-F14B-A2C1-6F9E07467F0B}"/>
                </a:ext>
              </a:extLst>
            </p:cNvPr>
            <p:cNvSpPr/>
            <p:nvPr/>
          </p:nvSpPr>
          <p:spPr>
            <a:xfrm>
              <a:off x="6133932" y="2797675"/>
              <a:ext cx="2648464" cy="2061418"/>
            </a:xfrm>
            <a:custGeom>
              <a:avLst/>
              <a:gdLst/>
              <a:ahLst/>
              <a:cxnLst/>
              <a:rect l="0" t="0" r="0" b="0"/>
              <a:pathLst>
                <a:path w="77842" h="60587">
                  <a:moveTo>
                    <a:pt x="19439" y="4047"/>
                  </a:moveTo>
                  <a:lnTo>
                    <a:pt x="7281" y="0"/>
                  </a:lnTo>
                  <a:lnTo>
                    <a:pt x="6654" y="2387"/>
                  </a:lnTo>
                  <a:lnTo>
                    <a:pt x="15273" y="17966"/>
                  </a:lnTo>
                  <a:lnTo>
                    <a:pt x="11954" y="17559"/>
                  </a:lnTo>
                  <a:lnTo>
                    <a:pt x="9770" y="20353"/>
                  </a:lnTo>
                  <a:lnTo>
                    <a:pt x="19761" y="24214"/>
                  </a:lnTo>
                  <a:lnTo>
                    <a:pt x="20066" y="31072"/>
                  </a:lnTo>
                  <a:lnTo>
                    <a:pt x="3318" y="33561"/>
                  </a:lnTo>
                  <a:lnTo>
                    <a:pt x="0" y="36152"/>
                  </a:lnTo>
                  <a:lnTo>
                    <a:pt x="3539" y="37100"/>
                  </a:lnTo>
                  <a:lnTo>
                    <a:pt x="7687" y="42604"/>
                  </a:lnTo>
                  <a:lnTo>
                    <a:pt x="8636" y="45821"/>
                  </a:lnTo>
                  <a:lnTo>
                    <a:pt x="5401" y="51020"/>
                  </a:lnTo>
                  <a:lnTo>
                    <a:pt x="8636" y="52696"/>
                  </a:lnTo>
                  <a:lnTo>
                    <a:pt x="9042" y="56117"/>
                  </a:lnTo>
                  <a:lnTo>
                    <a:pt x="21522" y="60587"/>
                  </a:lnTo>
                  <a:lnTo>
                    <a:pt x="35864" y="59656"/>
                  </a:lnTo>
                  <a:lnTo>
                    <a:pt x="40115" y="54135"/>
                  </a:lnTo>
                  <a:lnTo>
                    <a:pt x="46668" y="53204"/>
                  </a:lnTo>
                  <a:lnTo>
                    <a:pt x="57996" y="52899"/>
                  </a:lnTo>
                  <a:lnTo>
                    <a:pt x="60604" y="55693"/>
                  </a:lnTo>
                  <a:lnTo>
                    <a:pt x="68393" y="48632"/>
                  </a:lnTo>
                  <a:lnTo>
                    <a:pt x="68292" y="48632"/>
                  </a:lnTo>
                  <a:lnTo>
                    <a:pt x="75048" y="30750"/>
                  </a:lnTo>
                  <a:lnTo>
                    <a:pt x="77012" y="19947"/>
                  </a:lnTo>
                  <a:lnTo>
                    <a:pt x="77842" y="17034"/>
                  </a:lnTo>
                  <a:lnTo>
                    <a:pt x="69223" y="17034"/>
                  </a:lnTo>
                  <a:lnTo>
                    <a:pt x="63195" y="13191"/>
                  </a:lnTo>
                  <a:lnTo>
                    <a:pt x="59554" y="14647"/>
                  </a:lnTo>
                  <a:lnTo>
                    <a:pt x="57166" y="12361"/>
                  </a:lnTo>
                  <a:lnTo>
                    <a:pt x="56963" y="8297"/>
                  </a:lnTo>
                  <a:lnTo>
                    <a:pt x="49157" y="8415"/>
                  </a:lnTo>
                  <a:lnTo>
                    <a:pt x="48530" y="5300"/>
                  </a:lnTo>
                  <a:lnTo>
                    <a:pt x="48429" y="5300"/>
                  </a:lnTo>
                  <a:lnTo>
                    <a:pt x="42502" y="3217"/>
                  </a:lnTo>
                  <a:lnTo>
                    <a:pt x="35661" y="6536"/>
                  </a:lnTo>
                  <a:lnTo>
                    <a:pt x="32122" y="6028"/>
                  </a:lnTo>
                  <a:lnTo>
                    <a:pt x="21928" y="1761"/>
                  </a:lnTo>
                  <a:close/>
                </a:path>
              </a:pathLst>
            </a:custGeom>
            <a:solidFill>
              <a:srgbClr val="E4E4E4">
                <a:alpha val="100000"/>
              </a:srgbClr>
            </a:solidFill>
            <a:ln w="12700" cap="flat" cmpd="sng">
              <a:solidFill>
                <a:schemeClr val="bg1"/>
              </a:solidFill>
              <a:prstDash val="solid"/>
              <a:miter lim="800000"/>
            </a:ln>
          </p:spPr>
          <p:txBody>
            <a:bodyPr wrap="square" anchor="ctr">
              <a:spAutoFit/>
            </a:bodyPr>
            <a:lstStyle/>
            <a:p>
              <a:pPr algn="ctr"/>
              <a:endParaRPr lang="en-US" dirty="0"/>
            </a:p>
          </p:txBody>
        </p:sp>
        <p:sp>
          <p:nvSpPr>
            <p:cNvPr id="671" name="Free Form 196">
              <a:extLst>
                <a:ext uri="{FF2B5EF4-FFF2-40B4-BE49-F238E27FC236}">
                  <a16:creationId xmlns:a16="http://schemas.microsoft.com/office/drawing/2014/main" id="{B6286BCA-A36E-634D-A34E-600F1FCD9332}"/>
                </a:ext>
              </a:extLst>
            </p:cNvPr>
            <p:cNvSpPr/>
            <p:nvPr/>
          </p:nvSpPr>
          <p:spPr>
            <a:xfrm>
              <a:off x="4748637" y="4570818"/>
              <a:ext cx="2658840" cy="1994564"/>
            </a:xfrm>
            <a:custGeom>
              <a:avLst/>
              <a:gdLst/>
              <a:ahLst/>
              <a:cxnLst/>
              <a:rect l="0" t="0" r="0" b="0"/>
              <a:pathLst>
                <a:path w="78147" h="58623">
                  <a:moveTo>
                    <a:pt x="30022" y="4267"/>
                  </a:moveTo>
                  <a:lnTo>
                    <a:pt x="29718" y="15392"/>
                  </a:lnTo>
                  <a:lnTo>
                    <a:pt x="16103" y="9567"/>
                  </a:lnTo>
                  <a:lnTo>
                    <a:pt x="9025" y="2286"/>
                  </a:lnTo>
                  <a:lnTo>
                    <a:pt x="0" y="11954"/>
                  </a:lnTo>
                  <a:lnTo>
                    <a:pt x="406" y="17153"/>
                  </a:lnTo>
                  <a:lnTo>
                    <a:pt x="12564" y="31394"/>
                  </a:lnTo>
                  <a:lnTo>
                    <a:pt x="15053" y="39607"/>
                  </a:lnTo>
                  <a:lnTo>
                    <a:pt x="24519" y="47396"/>
                  </a:lnTo>
                  <a:lnTo>
                    <a:pt x="30124" y="48751"/>
                  </a:lnTo>
                  <a:lnTo>
                    <a:pt x="32004" y="52798"/>
                  </a:lnTo>
                  <a:lnTo>
                    <a:pt x="38862" y="54152"/>
                  </a:lnTo>
                  <a:lnTo>
                    <a:pt x="44365" y="58623"/>
                  </a:lnTo>
                  <a:lnTo>
                    <a:pt x="45195" y="55405"/>
                  </a:lnTo>
                  <a:lnTo>
                    <a:pt x="48530" y="55913"/>
                  </a:lnTo>
                  <a:lnTo>
                    <a:pt x="58809" y="51968"/>
                  </a:lnTo>
                  <a:lnTo>
                    <a:pt x="57251" y="55405"/>
                  </a:lnTo>
                  <a:lnTo>
                    <a:pt x="64736" y="55084"/>
                  </a:lnTo>
                  <a:lnTo>
                    <a:pt x="67547" y="57065"/>
                  </a:lnTo>
                  <a:lnTo>
                    <a:pt x="78147" y="51866"/>
                  </a:lnTo>
                  <a:lnTo>
                    <a:pt x="75234" y="49580"/>
                  </a:lnTo>
                  <a:lnTo>
                    <a:pt x="75539" y="40961"/>
                  </a:lnTo>
                  <a:lnTo>
                    <a:pt x="69934" y="19964"/>
                  </a:lnTo>
                  <a:lnTo>
                    <a:pt x="65040" y="15189"/>
                  </a:lnTo>
                  <a:lnTo>
                    <a:pt x="62450" y="8517"/>
                  </a:lnTo>
                  <a:lnTo>
                    <a:pt x="49987" y="4064"/>
                  </a:lnTo>
                  <a:lnTo>
                    <a:pt x="44365" y="0"/>
                  </a:lnTo>
                  <a:lnTo>
                    <a:pt x="42604" y="2810"/>
                  </a:lnTo>
                  <a:lnTo>
                    <a:pt x="38963" y="3742"/>
                  </a:lnTo>
                  <a:lnTo>
                    <a:pt x="39488" y="7179"/>
                  </a:lnTo>
                  <a:lnTo>
                    <a:pt x="36677" y="9668"/>
                  </a:lnTo>
                  <a:lnTo>
                    <a:pt x="33968" y="7704"/>
                  </a:lnTo>
                  <a:lnTo>
                    <a:pt x="33968" y="3945"/>
                  </a:lnTo>
                  <a:close/>
                </a:path>
              </a:pathLst>
            </a:custGeom>
            <a:solidFill>
              <a:srgbClr val="E4E4E4">
                <a:alpha val="100000"/>
              </a:srgbClr>
            </a:solidFill>
            <a:ln w="12700" cap="flat" cmpd="sng">
              <a:solidFill>
                <a:schemeClr val="bg1"/>
              </a:solidFill>
              <a:prstDash val="solid"/>
              <a:miter lim="800000"/>
            </a:ln>
          </p:spPr>
          <p:txBody>
            <a:bodyPr wrap="square" anchor="ctr">
              <a:spAutoFit/>
            </a:bodyPr>
            <a:lstStyle/>
            <a:p>
              <a:pPr algn="ctr"/>
              <a:endParaRPr lang="en-US" dirty="0"/>
            </a:p>
          </p:txBody>
        </p:sp>
      </p:grpSp>
      <p:sp>
        <p:nvSpPr>
          <p:cNvPr id="700" name="Free Form 8">
            <a:extLst>
              <a:ext uri="{FF2B5EF4-FFF2-40B4-BE49-F238E27FC236}">
                <a16:creationId xmlns:a16="http://schemas.microsoft.com/office/drawing/2014/main" id="{8B528BA0-1DE2-FE41-A7FF-178945325C1E}"/>
              </a:ext>
            </a:extLst>
          </p:cNvPr>
          <p:cNvSpPr/>
          <p:nvPr/>
        </p:nvSpPr>
        <p:spPr>
          <a:xfrm>
            <a:off x="9192943" y="221963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01" name="TextBox 88">
            <a:extLst>
              <a:ext uri="{FF2B5EF4-FFF2-40B4-BE49-F238E27FC236}">
                <a16:creationId xmlns:a16="http://schemas.microsoft.com/office/drawing/2014/main" id="{29C96A91-0028-4A41-B0C9-1DB66E6C5C4A}"/>
              </a:ext>
            </a:extLst>
          </p:cNvPr>
          <p:cNvSpPr txBox="1"/>
          <p:nvPr/>
        </p:nvSpPr>
        <p:spPr>
          <a:xfrm>
            <a:off x="9309817" y="2183834"/>
            <a:ext cx="456195"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Le Mans</a:t>
            </a:r>
            <a:endParaRPr sz="800" dirty="0">
              <a:solidFill>
                <a:srgbClr val="565655"/>
              </a:solidFill>
              <a:ea typeface="Wigrum" charset="77"/>
              <a:cs typeface="Arial" panose="020B0604020202020204" pitchFamily="34" charset="0"/>
            </a:endParaRPr>
          </a:p>
        </p:txBody>
      </p:sp>
      <p:sp>
        <p:nvSpPr>
          <p:cNvPr id="702" name="Free Form 8">
            <a:extLst>
              <a:ext uri="{FF2B5EF4-FFF2-40B4-BE49-F238E27FC236}">
                <a16:creationId xmlns:a16="http://schemas.microsoft.com/office/drawing/2014/main" id="{FF595D18-F79A-0846-802D-96B1E90C65AA}"/>
              </a:ext>
            </a:extLst>
          </p:cNvPr>
          <p:cNvSpPr/>
          <p:nvPr/>
        </p:nvSpPr>
        <p:spPr>
          <a:xfrm>
            <a:off x="7858142" y="197540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03" name="TextBox 88">
            <a:extLst>
              <a:ext uri="{FF2B5EF4-FFF2-40B4-BE49-F238E27FC236}">
                <a16:creationId xmlns:a16="http://schemas.microsoft.com/office/drawing/2014/main" id="{295FEBDD-1620-984B-BBA2-1A55F6EB8D37}"/>
              </a:ext>
            </a:extLst>
          </p:cNvPr>
          <p:cNvSpPr txBox="1"/>
          <p:nvPr/>
        </p:nvSpPr>
        <p:spPr>
          <a:xfrm>
            <a:off x="7991859" y="1951583"/>
            <a:ext cx="377021" cy="95888"/>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Laval</a:t>
            </a:r>
            <a:endParaRPr sz="800" dirty="0">
              <a:solidFill>
                <a:srgbClr val="565655"/>
              </a:solidFill>
              <a:ea typeface="Wigrum" charset="77"/>
              <a:cs typeface="Arial" panose="020B0604020202020204" pitchFamily="34" charset="0"/>
            </a:endParaRPr>
          </a:p>
        </p:txBody>
      </p:sp>
      <p:sp>
        <p:nvSpPr>
          <p:cNvPr id="704" name="Free Form 8">
            <a:extLst>
              <a:ext uri="{FF2B5EF4-FFF2-40B4-BE49-F238E27FC236}">
                <a16:creationId xmlns:a16="http://schemas.microsoft.com/office/drawing/2014/main" id="{10AE7085-CBF9-5541-AA0A-C8A453FC62E4}"/>
              </a:ext>
            </a:extLst>
          </p:cNvPr>
          <p:cNvSpPr/>
          <p:nvPr/>
        </p:nvSpPr>
        <p:spPr>
          <a:xfrm>
            <a:off x="6291548" y="407711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05" name="TextBox 88">
            <a:extLst>
              <a:ext uri="{FF2B5EF4-FFF2-40B4-BE49-F238E27FC236}">
                <a16:creationId xmlns:a16="http://schemas.microsoft.com/office/drawing/2014/main" id="{E9CDBBE4-3409-084D-85B6-78004C309B29}"/>
              </a:ext>
            </a:extLst>
          </p:cNvPr>
          <p:cNvSpPr txBox="1"/>
          <p:nvPr/>
        </p:nvSpPr>
        <p:spPr>
          <a:xfrm>
            <a:off x="5912247" y="4035258"/>
            <a:ext cx="342746"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Nantes</a:t>
            </a:r>
            <a:endParaRPr sz="800" dirty="0">
              <a:solidFill>
                <a:srgbClr val="565655"/>
              </a:solidFill>
              <a:ea typeface="Wigrum" charset="77"/>
              <a:cs typeface="Arial" panose="020B0604020202020204" pitchFamily="34" charset="0"/>
            </a:endParaRPr>
          </a:p>
        </p:txBody>
      </p:sp>
      <p:sp>
        <p:nvSpPr>
          <p:cNvPr id="707" name="Free Form 8">
            <a:extLst>
              <a:ext uri="{FF2B5EF4-FFF2-40B4-BE49-F238E27FC236}">
                <a16:creationId xmlns:a16="http://schemas.microsoft.com/office/drawing/2014/main" id="{95EA6CFC-C0AA-D94C-86F1-CA9514D2B73A}"/>
              </a:ext>
            </a:extLst>
          </p:cNvPr>
          <p:cNvSpPr/>
          <p:nvPr/>
        </p:nvSpPr>
        <p:spPr>
          <a:xfrm>
            <a:off x="5240839" y="378902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08" name="TextBox 88">
            <a:extLst>
              <a:ext uri="{FF2B5EF4-FFF2-40B4-BE49-F238E27FC236}">
                <a16:creationId xmlns:a16="http://schemas.microsoft.com/office/drawing/2014/main" id="{03ACA4FF-5F2F-0E48-B814-E8BCD7A50A3F}"/>
              </a:ext>
            </a:extLst>
          </p:cNvPr>
          <p:cNvSpPr txBox="1"/>
          <p:nvPr/>
        </p:nvSpPr>
        <p:spPr>
          <a:xfrm>
            <a:off x="5327725" y="3767792"/>
            <a:ext cx="667914" cy="95888"/>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St-</a:t>
            </a:r>
            <a:r>
              <a:rPr lang="en-US" sz="800" dirty="0" err="1" smtClean="0">
                <a:solidFill>
                  <a:srgbClr val="565655"/>
                </a:solidFill>
                <a:ea typeface="Wigrum" charset="77"/>
                <a:cs typeface="Arial" panose="020B0604020202020204" pitchFamily="34" charset="0"/>
              </a:rPr>
              <a:t>Nazaire</a:t>
            </a:r>
            <a:endParaRPr sz="800" dirty="0">
              <a:solidFill>
                <a:srgbClr val="565655"/>
              </a:solidFill>
              <a:ea typeface="Wigrum" charset="77"/>
              <a:cs typeface="Arial" panose="020B0604020202020204" pitchFamily="34" charset="0"/>
            </a:endParaRPr>
          </a:p>
        </p:txBody>
      </p:sp>
      <p:sp>
        <p:nvSpPr>
          <p:cNvPr id="713" name="Free Form 8">
            <a:extLst>
              <a:ext uri="{FF2B5EF4-FFF2-40B4-BE49-F238E27FC236}">
                <a16:creationId xmlns:a16="http://schemas.microsoft.com/office/drawing/2014/main" id="{E2310C18-B048-584D-9FDB-E289ACEC4A0D}"/>
              </a:ext>
            </a:extLst>
          </p:cNvPr>
          <p:cNvSpPr/>
          <p:nvPr/>
        </p:nvSpPr>
        <p:spPr>
          <a:xfrm>
            <a:off x="8126985" y="355513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14" name="TextBox 88">
            <a:extLst>
              <a:ext uri="{FF2B5EF4-FFF2-40B4-BE49-F238E27FC236}">
                <a16:creationId xmlns:a16="http://schemas.microsoft.com/office/drawing/2014/main" id="{279C8C37-E8C9-5A4F-ADDF-DC6E658E8D8C}"/>
              </a:ext>
            </a:extLst>
          </p:cNvPr>
          <p:cNvSpPr txBox="1"/>
          <p:nvPr/>
        </p:nvSpPr>
        <p:spPr>
          <a:xfrm>
            <a:off x="7752298" y="3519437"/>
            <a:ext cx="342746"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Angers</a:t>
            </a:r>
            <a:endParaRPr sz="800" dirty="0">
              <a:solidFill>
                <a:srgbClr val="565655"/>
              </a:solidFill>
              <a:ea typeface="Wigrum" charset="77"/>
              <a:cs typeface="Arial" panose="020B0604020202020204" pitchFamily="34" charset="0"/>
            </a:endParaRPr>
          </a:p>
        </p:txBody>
      </p:sp>
      <p:sp>
        <p:nvSpPr>
          <p:cNvPr id="739" name="Free Form 8">
            <a:extLst>
              <a:ext uri="{FF2B5EF4-FFF2-40B4-BE49-F238E27FC236}">
                <a16:creationId xmlns:a16="http://schemas.microsoft.com/office/drawing/2014/main" id="{0F32780A-3AA3-C046-AC5D-458D5264F616}"/>
              </a:ext>
            </a:extLst>
          </p:cNvPr>
          <p:cNvSpPr/>
          <p:nvPr/>
        </p:nvSpPr>
        <p:spPr>
          <a:xfrm>
            <a:off x="8006432" y="418782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73" name="Free Form 8">
            <a:extLst>
              <a:ext uri="{FF2B5EF4-FFF2-40B4-BE49-F238E27FC236}">
                <a16:creationId xmlns:a16="http://schemas.microsoft.com/office/drawing/2014/main" id="{BF05880C-ED7F-5A47-A38F-B10F83E0E42B}"/>
              </a:ext>
            </a:extLst>
          </p:cNvPr>
          <p:cNvSpPr/>
          <p:nvPr/>
        </p:nvSpPr>
        <p:spPr>
          <a:xfrm>
            <a:off x="7729464" y="452135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74" name="TextBox 88">
            <a:extLst>
              <a:ext uri="{FF2B5EF4-FFF2-40B4-BE49-F238E27FC236}">
                <a16:creationId xmlns:a16="http://schemas.microsoft.com/office/drawing/2014/main" id="{6CF725BD-3647-8948-AE7A-F11177C8471C}"/>
              </a:ext>
            </a:extLst>
          </p:cNvPr>
          <p:cNvSpPr txBox="1"/>
          <p:nvPr/>
        </p:nvSpPr>
        <p:spPr>
          <a:xfrm>
            <a:off x="7412243" y="4489598"/>
            <a:ext cx="329825" cy="12036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Cholet</a:t>
            </a:r>
            <a:endParaRPr sz="800" dirty="0">
              <a:solidFill>
                <a:srgbClr val="565655"/>
              </a:solidFill>
              <a:ea typeface="Wigrum" charset="77"/>
              <a:cs typeface="Arial" panose="020B0604020202020204" pitchFamily="34" charset="0"/>
            </a:endParaRPr>
          </a:p>
        </p:txBody>
      </p:sp>
      <p:sp>
        <p:nvSpPr>
          <p:cNvPr id="931" name="Free Form 242">
            <a:extLst>
              <a:ext uri="{FF2B5EF4-FFF2-40B4-BE49-F238E27FC236}">
                <a16:creationId xmlns:a16="http://schemas.microsoft.com/office/drawing/2014/main" id="{05980608-A274-0C48-B125-08B97C4B7318}"/>
              </a:ext>
            </a:extLst>
          </p:cNvPr>
          <p:cNvSpPr/>
          <p:nvPr/>
        </p:nvSpPr>
        <p:spPr>
          <a:xfrm>
            <a:off x="4895656" y="4421558"/>
            <a:ext cx="328504" cy="439337"/>
          </a:xfrm>
          <a:custGeom>
            <a:avLst/>
            <a:gdLst/>
            <a:ahLst/>
            <a:cxnLst/>
            <a:rect l="0" t="0" r="0" b="0"/>
            <a:pathLst>
              <a:path w="7078" h="9465">
                <a:moveTo>
                  <a:pt x="2184" y="0"/>
                </a:moveTo>
                <a:lnTo>
                  <a:pt x="0" y="2709"/>
                </a:lnTo>
                <a:lnTo>
                  <a:pt x="7078" y="9465"/>
                </a:lnTo>
                <a:lnTo>
                  <a:pt x="6858" y="5825"/>
                </a:lnTo>
                <a:lnTo>
                  <a:pt x="3318" y="3640"/>
                </a:lnTo>
                <a:close/>
              </a:path>
            </a:pathLst>
          </a:custGeom>
          <a:solidFill>
            <a:srgbClr val="E4E4E4">
              <a:alpha val="100000"/>
            </a:srgbClr>
          </a:solidFill>
          <a:ln w="12700" cap="flat" cmpd="sng">
            <a:noFill/>
            <a:prstDash val="solid"/>
            <a:miter lim="800000"/>
          </a:ln>
        </p:spPr>
        <p:txBody>
          <a:bodyPr wrap="square" anchor="ctr">
            <a:spAutoFit/>
          </a:bodyPr>
          <a:lstStyle/>
          <a:p>
            <a:pPr algn="ctr"/>
            <a:endParaRPr lang="en-US" dirty="0"/>
          </a:p>
        </p:txBody>
      </p:sp>
      <p:sp>
        <p:nvSpPr>
          <p:cNvPr id="987" name="Free Form 8">
            <a:extLst>
              <a:ext uri="{FF2B5EF4-FFF2-40B4-BE49-F238E27FC236}">
                <a16:creationId xmlns:a16="http://schemas.microsoft.com/office/drawing/2014/main" id="{95DB2E3E-83FA-E847-9F5C-A24D954E5510}"/>
              </a:ext>
            </a:extLst>
          </p:cNvPr>
          <p:cNvSpPr/>
          <p:nvPr/>
        </p:nvSpPr>
        <p:spPr>
          <a:xfrm>
            <a:off x="8861735" y="359583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89" name="Free Form 8">
            <a:extLst>
              <a:ext uri="{FF2B5EF4-FFF2-40B4-BE49-F238E27FC236}">
                <a16:creationId xmlns:a16="http://schemas.microsoft.com/office/drawing/2014/main" id="{53344C87-E978-AA48-9821-673BF033325F}"/>
              </a:ext>
            </a:extLst>
          </p:cNvPr>
          <p:cNvSpPr/>
          <p:nvPr/>
        </p:nvSpPr>
        <p:spPr>
          <a:xfrm>
            <a:off x="7871000" y="294283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91" name="Free Form 8">
            <a:extLst>
              <a:ext uri="{FF2B5EF4-FFF2-40B4-BE49-F238E27FC236}">
                <a16:creationId xmlns:a16="http://schemas.microsoft.com/office/drawing/2014/main" id="{67C78635-376E-DE4F-B152-9608FA82A19B}"/>
              </a:ext>
            </a:extLst>
          </p:cNvPr>
          <p:cNvSpPr/>
          <p:nvPr/>
        </p:nvSpPr>
        <p:spPr>
          <a:xfrm>
            <a:off x="7330226" y="330872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22" name="Free Form 8">
            <a:extLst>
              <a:ext uri="{FF2B5EF4-FFF2-40B4-BE49-F238E27FC236}">
                <a16:creationId xmlns:a16="http://schemas.microsoft.com/office/drawing/2014/main" id="{B0E4561A-B5E7-3741-AE0E-B29CBA2CA3CA}"/>
              </a:ext>
            </a:extLst>
          </p:cNvPr>
          <p:cNvSpPr/>
          <p:nvPr/>
        </p:nvSpPr>
        <p:spPr>
          <a:xfrm>
            <a:off x="6872821" y="371499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524" name="Free Form 8">
            <a:extLst>
              <a:ext uri="{FF2B5EF4-FFF2-40B4-BE49-F238E27FC236}">
                <a16:creationId xmlns:a16="http://schemas.microsoft.com/office/drawing/2014/main" id="{F840F832-322E-C345-8107-7045DB00B771}"/>
              </a:ext>
            </a:extLst>
          </p:cNvPr>
          <p:cNvSpPr/>
          <p:nvPr/>
        </p:nvSpPr>
        <p:spPr>
          <a:xfrm>
            <a:off x="6299096" y="343413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527" name="Free Form 8">
            <a:extLst>
              <a:ext uri="{FF2B5EF4-FFF2-40B4-BE49-F238E27FC236}">
                <a16:creationId xmlns:a16="http://schemas.microsoft.com/office/drawing/2014/main" id="{52327F0D-F86D-4447-942B-0204C84B039F}"/>
              </a:ext>
            </a:extLst>
          </p:cNvPr>
          <p:cNvSpPr/>
          <p:nvPr/>
        </p:nvSpPr>
        <p:spPr>
          <a:xfrm>
            <a:off x="6234622" y="457778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29" name="Free Form 8">
            <a:extLst>
              <a:ext uri="{FF2B5EF4-FFF2-40B4-BE49-F238E27FC236}">
                <a16:creationId xmlns:a16="http://schemas.microsoft.com/office/drawing/2014/main" id="{125A4DB3-7F29-224C-9156-8F9777A7C3F7}"/>
              </a:ext>
            </a:extLst>
          </p:cNvPr>
          <p:cNvSpPr/>
          <p:nvPr/>
        </p:nvSpPr>
        <p:spPr>
          <a:xfrm>
            <a:off x="5067700" y="343069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530" name="TextBox 88">
            <a:extLst>
              <a:ext uri="{FF2B5EF4-FFF2-40B4-BE49-F238E27FC236}">
                <a16:creationId xmlns:a16="http://schemas.microsoft.com/office/drawing/2014/main" id="{012E4384-56A5-6E4A-BBF0-E58E1E505421}"/>
              </a:ext>
            </a:extLst>
          </p:cNvPr>
          <p:cNvSpPr txBox="1"/>
          <p:nvPr/>
        </p:nvSpPr>
        <p:spPr>
          <a:xfrm>
            <a:off x="4663242" y="3483768"/>
            <a:ext cx="531551" cy="145064"/>
          </a:xfrm>
          <a:prstGeom prst="rect">
            <a:avLst/>
          </a:prstGeom>
          <a:noFill/>
          <a:ln>
            <a:noFill/>
          </a:ln>
        </p:spPr>
        <p:txBody>
          <a:bodyPr wrap="square" lIns="0" tIns="0" rIns="0" bIns="0" anchor="t"/>
          <a:lstStyle/>
          <a:p>
            <a:pPr>
              <a:lnSpc>
                <a:spcPts val="1066"/>
              </a:lnSpc>
              <a:defRPr lang="en-US"/>
            </a:pPr>
            <a:endParaRPr sz="800" dirty="0">
              <a:solidFill>
                <a:srgbClr val="565655"/>
              </a:solidFill>
              <a:latin typeface="Arial" panose="020B0604020202020204" pitchFamily="34" charset="0"/>
              <a:ea typeface="Wigrum" charset="77"/>
              <a:cs typeface="Arial" panose="020B0604020202020204" pitchFamily="34" charset="0"/>
            </a:endParaRPr>
          </a:p>
        </p:txBody>
      </p:sp>
      <p:sp>
        <p:nvSpPr>
          <p:cNvPr id="531" name="Free Form 8">
            <a:extLst>
              <a:ext uri="{FF2B5EF4-FFF2-40B4-BE49-F238E27FC236}">
                <a16:creationId xmlns:a16="http://schemas.microsoft.com/office/drawing/2014/main" id="{81E0278F-3F04-7A48-AD48-F26FED3715BF}"/>
              </a:ext>
            </a:extLst>
          </p:cNvPr>
          <p:cNvSpPr/>
          <p:nvPr/>
        </p:nvSpPr>
        <p:spPr>
          <a:xfrm>
            <a:off x="6395166" y="322644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540" name="Free Form 8">
            <a:extLst>
              <a:ext uri="{FF2B5EF4-FFF2-40B4-BE49-F238E27FC236}">
                <a16:creationId xmlns:a16="http://schemas.microsoft.com/office/drawing/2014/main" id="{8C6AC814-8D36-4449-82A3-F654B1E261D5}"/>
              </a:ext>
            </a:extLst>
          </p:cNvPr>
          <p:cNvSpPr/>
          <p:nvPr/>
        </p:nvSpPr>
        <p:spPr>
          <a:xfrm>
            <a:off x="7546221" y="341878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44" name="Free Form 8">
            <a:extLst>
              <a:ext uri="{FF2B5EF4-FFF2-40B4-BE49-F238E27FC236}">
                <a16:creationId xmlns:a16="http://schemas.microsoft.com/office/drawing/2014/main" id="{C4ADBF41-70B8-C34E-880B-CD741FBA9AB9}"/>
              </a:ext>
            </a:extLst>
          </p:cNvPr>
          <p:cNvSpPr/>
          <p:nvPr/>
        </p:nvSpPr>
        <p:spPr>
          <a:xfrm>
            <a:off x="7945167" y="366826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46" name="Free Form 8">
            <a:extLst>
              <a:ext uri="{FF2B5EF4-FFF2-40B4-BE49-F238E27FC236}">
                <a16:creationId xmlns:a16="http://schemas.microsoft.com/office/drawing/2014/main" id="{36D604FA-9A55-A641-AC74-D0D492146A67}"/>
              </a:ext>
            </a:extLst>
          </p:cNvPr>
          <p:cNvSpPr/>
          <p:nvPr/>
        </p:nvSpPr>
        <p:spPr>
          <a:xfrm>
            <a:off x="8520275" y="393488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48" name="Free Form 8">
            <a:extLst>
              <a:ext uri="{FF2B5EF4-FFF2-40B4-BE49-F238E27FC236}">
                <a16:creationId xmlns:a16="http://schemas.microsoft.com/office/drawing/2014/main" id="{950CD03A-6327-3343-8881-8FA046D1A4B8}"/>
              </a:ext>
            </a:extLst>
          </p:cNvPr>
          <p:cNvSpPr/>
          <p:nvPr/>
        </p:nvSpPr>
        <p:spPr>
          <a:xfrm>
            <a:off x="7231006" y="314640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50" name="Free Form 8">
            <a:extLst>
              <a:ext uri="{FF2B5EF4-FFF2-40B4-BE49-F238E27FC236}">
                <a16:creationId xmlns:a16="http://schemas.microsoft.com/office/drawing/2014/main" id="{DC2F50EC-A726-E044-B1C0-71C9BBB7F2C3}"/>
              </a:ext>
            </a:extLst>
          </p:cNvPr>
          <p:cNvSpPr/>
          <p:nvPr/>
        </p:nvSpPr>
        <p:spPr>
          <a:xfrm>
            <a:off x="8302357" y="299805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52" name="Free Form 8">
            <a:extLst>
              <a:ext uri="{FF2B5EF4-FFF2-40B4-BE49-F238E27FC236}">
                <a16:creationId xmlns:a16="http://schemas.microsoft.com/office/drawing/2014/main" id="{1BABC440-3719-0E41-81BE-B238BB5A543E}"/>
              </a:ext>
            </a:extLst>
          </p:cNvPr>
          <p:cNvSpPr/>
          <p:nvPr/>
        </p:nvSpPr>
        <p:spPr>
          <a:xfrm>
            <a:off x="7665625" y="432129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58" name="Free Form 8">
            <a:extLst>
              <a:ext uri="{FF2B5EF4-FFF2-40B4-BE49-F238E27FC236}">
                <a16:creationId xmlns:a16="http://schemas.microsoft.com/office/drawing/2014/main" id="{CCF91A29-6DE8-C14F-81FB-9D2B59265948}"/>
              </a:ext>
            </a:extLst>
          </p:cNvPr>
          <p:cNvSpPr/>
          <p:nvPr/>
        </p:nvSpPr>
        <p:spPr>
          <a:xfrm>
            <a:off x="8533066" y="426006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0" name="Free Form 8">
            <a:extLst>
              <a:ext uri="{FF2B5EF4-FFF2-40B4-BE49-F238E27FC236}">
                <a16:creationId xmlns:a16="http://schemas.microsoft.com/office/drawing/2014/main" id="{2AF30C6B-5393-8849-B9E8-D5E59F1CDEA4}"/>
              </a:ext>
            </a:extLst>
          </p:cNvPr>
          <p:cNvSpPr/>
          <p:nvPr/>
        </p:nvSpPr>
        <p:spPr>
          <a:xfrm>
            <a:off x="8098204" y="286727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2" name="Free Form 8">
            <a:extLst>
              <a:ext uri="{FF2B5EF4-FFF2-40B4-BE49-F238E27FC236}">
                <a16:creationId xmlns:a16="http://schemas.microsoft.com/office/drawing/2014/main" id="{8F1C8A7A-0CCC-CA44-990D-1AA9F6281712}"/>
              </a:ext>
            </a:extLst>
          </p:cNvPr>
          <p:cNvSpPr/>
          <p:nvPr/>
        </p:nvSpPr>
        <p:spPr>
          <a:xfrm>
            <a:off x="7708974" y="376482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4" name="Free Form 8">
            <a:extLst>
              <a:ext uri="{FF2B5EF4-FFF2-40B4-BE49-F238E27FC236}">
                <a16:creationId xmlns:a16="http://schemas.microsoft.com/office/drawing/2014/main" id="{FED5E63C-C92B-B04A-8D45-16427697F21F}"/>
              </a:ext>
            </a:extLst>
          </p:cNvPr>
          <p:cNvSpPr/>
          <p:nvPr/>
        </p:nvSpPr>
        <p:spPr>
          <a:xfrm>
            <a:off x="8363989" y="318087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6" name="Free Form 8">
            <a:extLst>
              <a:ext uri="{FF2B5EF4-FFF2-40B4-BE49-F238E27FC236}">
                <a16:creationId xmlns:a16="http://schemas.microsoft.com/office/drawing/2014/main" id="{0E34E610-C5C6-0D42-A27C-BEB22BD35D78}"/>
              </a:ext>
            </a:extLst>
          </p:cNvPr>
          <p:cNvSpPr/>
          <p:nvPr/>
        </p:nvSpPr>
        <p:spPr>
          <a:xfrm>
            <a:off x="9014674" y="374424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8" name="Free Form 8">
            <a:extLst>
              <a:ext uri="{FF2B5EF4-FFF2-40B4-BE49-F238E27FC236}">
                <a16:creationId xmlns:a16="http://schemas.microsoft.com/office/drawing/2014/main" id="{7EF1A176-0B8D-1A49-8825-510589F6FD86}"/>
              </a:ext>
            </a:extLst>
          </p:cNvPr>
          <p:cNvSpPr/>
          <p:nvPr/>
        </p:nvSpPr>
        <p:spPr>
          <a:xfrm>
            <a:off x="7893069" y="450683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70" name="Free Form 8">
            <a:extLst>
              <a:ext uri="{FF2B5EF4-FFF2-40B4-BE49-F238E27FC236}">
                <a16:creationId xmlns:a16="http://schemas.microsoft.com/office/drawing/2014/main" id="{B9912607-1C91-234A-98F5-0FC190619DEB}"/>
              </a:ext>
            </a:extLst>
          </p:cNvPr>
          <p:cNvSpPr/>
          <p:nvPr/>
        </p:nvSpPr>
        <p:spPr>
          <a:xfrm>
            <a:off x="8334906" y="308143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80" name="Arc 579">
            <a:extLst>
              <a:ext uri="{FF2B5EF4-FFF2-40B4-BE49-F238E27FC236}">
                <a16:creationId xmlns:a16="http://schemas.microsoft.com/office/drawing/2014/main" id="{37260ED0-33B8-3344-B867-A63AC76D59C0}"/>
              </a:ext>
            </a:extLst>
          </p:cNvPr>
          <p:cNvSpPr/>
          <p:nvPr/>
        </p:nvSpPr>
        <p:spPr>
          <a:xfrm rot="1704176">
            <a:off x="6198837" y="4004964"/>
            <a:ext cx="237369" cy="258986"/>
          </a:xfrm>
          <a:prstGeom prst="arc">
            <a:avLst>
              <a:gd name="adj1" fmla="val 11334896"/>
              <a:gd name="adj2" fmla="val 0"/>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581" name="Arc 580">
            <a:extLst>
              <a:ext uri="{FF2B5EF4-FFF2-40B4-BE49-F238E27FC236}">
                <a16:creationId xmlns:a16="http://schemas.microsoft.com/office/drawing/2014/main" id="{EB2F9FC8-DD30-C448-B2B3-9D8DBC6D0891}"/>
              </a:ext>
            </a:extLst>
          </p:cNvPr>
          <p:cNvSpPr/>
          <p:nvPr/>
        </p:nvSpPr>
        <p:spPr>
          <a:xfrm rot="1704176">
            <a:off x="8033628" y="3484533"/>
            <a:ext cx="237369" cy="258986"/>
          </a:xfrm>
          <a:prstGeom prst="arc">
            <a:avLst>
              <a:gd name="adj1" fmla="val 11334896"/>
              <a:gd name="adj2" fmla="val 0"/>
            </a:avLst>
          </a:prstGeom>
          <a:ln w="158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24" name="Image 23">
            <a:extLst>
              <a:ext uri="{FF2B5EF4-FFF2-40B4-BE49-F238E27FC236}">
                <a16:creationId xmlns:a16="http://schemas.microsoft.com/office/drawing/2014/main" id="{9E1920B2-6E25-2941-A095-0D5CBA7B12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437118">
            <a:off x="9816941" y="3709512"/>
            <a:ext cx="2389350" cy="2315052"/>
          </a:xfrm>
          <a:prstGeom prst="rect">
            <a:avLst/>
          </a:prstGeom>
        </p:spPr>
      </p:pic>
      <p:sp>
        <p:nvSpPr>
          <p:cNvPr id="634" name="TextBox 258">
            <a:extLst>
              <a:ext uri="{FF2B5EF4-FFF2-40B4-BE49-F238E27FC236}">
                <a16:creationId xmlns:a16="http://schemas.microsoft.com/office/drawing/2014/main" id="{D3B3A1EE-30A1-EB42-8398-FCF583117F68}"/>
              </a:ext>
            </a:extLst>
          </p:cNvPr>
          <p:cNvSpPr txBox="1"/>
          <p:nvPr/>
        </p:nvSpPr>
        <p:spPr>
          <a:xfrm>
            <a:off x="9927574" y="4077849"/>
            <a:ext cx="1931815" cy="695894"/>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pPr algn="ctr">
              <a:lnSpc>
                <a:spcPct val="100000"/>
              </a:lnSpc>
            </a:pPr>
            <a:r>
              <a:rPr lang="en-US" sz="1400" dirty="0">
                <a:latin typeface="+mn-lt"/>
              </a:rPr>
              <a:t>Angers Loire</a:t>
            </a:r>
          </a:p>
          <a:p>
            <a:pPr algn="ctr">
              <a:lnSpc>
                <a:spcPct val="100000"/>
              </a:lnSpc>
            </a:pPr>
            <a:r>
              <a:rPr lang="en-US" sz="1400" dirty="0">
                <a:latin typeface="+mn-lt"/>
              </a:rPr>
              <a:t>Métropole</a:t>
            </a:r>
          </a:p>
        </p:txBody>
      </p:sp>
      <p:sp>
        <p:nvSpPr>
          <p:cNvPr id="635" name="Free Form 8">
            <a:extLst>
              <a:ext uri="{FF2B5EF4-FFF2-40B4-BE49-F238E27FC236}">
                <a16:creationId xmlns:a16="http://schemas.microsoft.com/office/drawing/2014/main" id="{970A29A8-7D0A-6546-839F-D8BA78B82A14}"/>
              </a:ext>
            </a:extLst>
          </p:cNvPr>
          <p:cNvSpPr/>
          <p:nvPr/>
        </p:nvSpPr>
        <p:spPr>
          <a:xfrm>
            <a:off x="8851878" y="418432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643" name="Groupe 642">
            <a:extLst>
              <a:ext uri="{FF2B5EF4-FFF2-40B4-BE49-F238E27FC236}">
                <a16:creationId xmlns:a16="http://schemas.microsoft.com/office/drawing/2014/main" id="{2CA5134E-9ADA-D040-B566-2F7FE6C8A956}"/>
              </a:ext>
            </a:extLst>
          </p:cNvPr>
          <p:cNvGrpSpPr/>
          <p:nvPr/>
        </p:nvGrpSpPr>
        <p:grpSpPr>
          <a:xfrm>
            <a:off x="6708205" y="3649696"/>
            <a:ext cx="135909" cy="143955"/>
            <a:chOff x="87811" y="2468813"/>
            <a:chExt cx="135909" cy="143955"/>
          </a:xfrm>
        </p:grpSpPr>
        <p:sp>
          <p:nvSpPr>
            <p:cNvPr id="644" name="Rectangle 38">
              <a:extLst>
                <a:ext uri="{FF2B5EF4-FFF2-40B4-BE49-F238E27FC236}">
                  <a16:creationId xmlns:a16="http://schemas.microsoft.com/office/drawing/2014/main" id="{6559CF3D-AB97-4E4F-8BCD-21AB4783192E}"/>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45" name="TextBox 84">
              <a:extLst>
                <a:ext uri="{FF2B5EF4-FFF2-40B4-BE49-F238E27FC236}">
                  <a16:creationId xmlns:a16="http://schemas.microsoft.com/office/drawing/2014/main" id="{077057E0-A0D5-DF4B-9BCF-92D2B9E9E83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46" name="Groupe 645">
            <a:extLst>
              <a:ext uri="{FF2B5EF4-FFF2-40B4-BE49-F238E27FC236}">
                <a16:creationId xmlns:a16="http://schemas.microsoft.com/office/drawing/2014/main" id="{D40DC46D-D05C-644B-AAB4-D73337C6EF07}"/>
              </a:ext>
            </a:extLst>
          </p:cNvPr>
          <p:cNvGrpSpPr/>
          <p:nvPr/>
        </p:nvGrpSpPr>
        <p:grpSpPr>
          <a:xfrm>
            <a:off x="6156395" y="3392261"/>
            <a:ext cx="135909" cy="143384"/>
            <a:chOff x="491421" y="2459835"/>
            <a:chExt cx="135909" cy="143384"/>
          </a:xfrm>
        </p:grpSpPr>
        <p:sp>
          <p:nvSpPr>
            <p:cNvPr id="647" name="Rectangle 38">
              <a:extLst>
                <a:ext uri="{FF2B5EF4-FFF2-40B4-BE49-F238E27FC236}">
                  <a16:creationId xmlns:a16="http://schemas.microsoft.com/office/drawing/2014/main" id="{B3E7D5FE-9365-CC48-BC43-9CC908DB2371}"/>
                </a:ext>
              </a:extLst>
            </p:cNvPr>
            <p:cNvSpPr/>
            <p:nvPr/>
          </p:nvSpPr>
          <p:spPr>
            <a:xfrm>
              <a:off x="491421" y="2467310"/>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48" name="TextBox 84">
              <a:extLst>
                <a:ext uri="{FF2B5EF4-FFF2-40B4-BE49-F238E27FC236}">
                  <a16:creationId xmlns:a16="http://schemas.microsoft.com/office/drawing/2014/main" id="{D1B8CA56-5542-AB4D-9EB4-4E0D329C7E2E}"/>
                </a:ext>
              </a:extLst>
            </p:cNvPr>
            <p:cNvSpPr txBox="1"/>
            <p:nvPr/>
          </p:nvSpPr>
          <p:spPr>
            <a:xfrm>
              <a:off x="530370" y="2459835"/>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51" name="Groupe 650">
            <a:extLst>
              <a:ext uri="{FF2B5EF4-FFF2-40B4-BE49-F238E27FC236}">
                <a16:creationId xmlns:a16="http://schemas.microsoft.com/office/drawing/2014/main" id="{59B7ED7A-7153-E04F-835C-7A955E55A9AF}"/>
              </a:ext>
            </a:extLst>
          </p:cNvPr>
          <p:cNvGrpSpPr/>
          <p:nvPr/>
        </p:nvGrpSpPr>
        <p:grpSpPr>
          <a:xfrm>
            <a:off x="6237684" y="3186485"/>
            <a:ext cx="135909" cy="143955"/>
            <a:chOff x="87811" y="2468813"/>
            <a:chExt cx="135909" cy="143955"/>
          </a:xfrm>
        </p:grpSpPr>
        <p:sp>
          <p:nvSpPr>
            <p:cNvPr id="652" name="Rectangle 38">
              <a:extLst>
                <a:ext uri="{FF2B5EF4-FFF2-40B4-BE49-F238E27FC236}">
                  <a16:creationId xmlns:a16="http://schemas.microsoft.com/office/drawing/2014/main" id="{D149B260-C7E3-244D-B06F-4828E5E311C2}"/>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53" name="TextBox 84">
              <a:extLst>
                <a:ext uri="{FF2B5EF4-FFF2-40B4-BE49-F238E27FC236}">
                  <a16:creationId xmlns:a16="http://schemas.microsoft.com/office/drawing/2014/main" id="{A9CBA1AA-E13D-0444-BF20-DB95E65DE62B}"/>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54" name="Groupe 653">
            <a:extLst>
              <a:ext uri="{FF2B5EF4-FFF2-40B4-BE49-F238E27FC236}">
                <a16:creationId xmlns:a16="http://schemas.microsoft.com/office/drawing/2014/main" id="{EAA5B13B-E10B-BC4B-9B17-1C3C6DF6ECB1}"/>
              </a:ext>
            </a:extLst>
          </p:cNvPr>
          <p:cNvGrpSpPr/>
          <p:nvPr/>
        </p:nvGrpSpPr>
        <p:grpSpPr>
          <a:xfrm>
            <a:off x="6079337" y="4540328"/>
            <a:ext cx="135909" cy="143955"/>
            <a:chOff x="87811" y="2468813"/>
            <a:chExt cx="135909" cy="143955"/>
          </a:xfrm>
        </p:grpSpPr>
        <p:sp>
          <p:nvSpPr>
            <p:cNvPr id="655" name="Rectangle 38">
              <a:extLst>
                <a:ext uri="{FF2B5EF4-FFF2-40B4-BE49-F238E27FC236}">
                  <a16:creationId xmlns:a16="http://schemas.microsoft.com/office/drawing/2014/main" id="{A9BB20DA-A06E-2549-BA9E-5BDC2F53B645}"/>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56" name="TextBox 84">
              <a:extLst>
                <a:ext uri="{FF2B5EF4-FFF2-40B4-BE49-F238E27FC236}">
                  <a16:creationId xmlns:a16="http://schemas.microsoft.com/office/drawing/2014/main" id="{F9CB6B5E-E8D6-7A4C-AF7E-1AEE3BFEEA5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57" name="Groupe 656">
            <a:extLst>
              <a:ext uri="{FF2B5EF4-FFF2-40B4-BE49-F238E27FC236}">
                <a16:creationId xmlns:a16="http://schemas.microsoft.com/office/drawing/2014/main" id="{042A7879-E461-3348-9F02-0C8B78908B63}"/>
              </a:ext>
            </a:extLst>
          </p:cNvPr>
          <p:cNvGrpSpPr/>
          <p:nvPr/>
        </p:nvGrpSpPr>
        <p:grpSpPr>
          <a:xfrm>
            <a:off x="4906595" y="3365618"/>
            <a:ext cx="135909" cy="143955"/>
            <a:chOff x="87811" y="2468813"/>
            <a:chExt cx="135909" cy="143955"/>
          </a:xfrm>
        </p:grpSpPr>
        <p:sp>
          <p:nvSpPr>
            <p:cNvPr id="658" name="Rectangle 38">
              <a:extLst>
                <a:ext uri="{FF2B5EF4-FFF2-40B4-BE49-F238E27FC236}">
                  <a16:creationId xmlns:a16="http://schemas.microsoft.com/office/drawing/2014/main" id="{DDD91F9F-4DEB-344D-ACD0-4F79F3327E4C}"/>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59" name="TextBox 84">
              <a:extLst>
                <a:ext uri="{FF2B5EF4-FFF2-40B4-BE49-F238E27FC236}">
                  <a16:creationId xmlns:a16="http://schemas.microsoft.com/office/drawing/2014/main" id="{5F13027F-2FB9-6247-B21B-C3A17D78BD83}"/>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92" name="Groupe 691">
            <a:extLst>
              <a:ext uri="{FF2B5EF4-FFF2-40B4-BE49-F238E27FC236}">
                <a16:creationId xmlns:a16="http://schemas.microsoft.com/office/drawing/2014/main" id="{2711E831-33D5-A045-A7B9-EA9CC3714569}"/>
              </a:ext>
            </a:extLst>
          </p:cNvPr>
          <p:cNvGrpSpPr/>
          <p:nvPr/>
        </p:nvGrpSpPr>
        <p:grpSpPr>
          <a:xfrm>
            <a:off x="7370006" y="3403626"/>
            <a:ext cx="135909" cy="143955"/>
            <a:chOff x="87811" y="2468813"/>
            <a:chExt cx="135909" cy="143955"/>
          </a:xfrm>
        </p:grpSpPr>
        <p:sp>
          <p:nvSpPr>
            <p:cNvPr id="694" name="Rectangle 38">
              <a:extLst>
                <a:ext uri="{FF2B5EF4-FFF2-40B4-BE49-F238E27FC236}">
                  <a16:creationId xmlns:a16="http://schemas.microsoft.com/office/drawing/2014/main" id="{8DA3DEA3-05B5-E14D-893A-5BD40D226889}"/>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98" name="TextBox 84">
              <a:extLst>
                <a:ext uri="{FF2B5EF4-FFF2-40B4-BE49-F238E27FC236}">
                  <a16:creationId xmlns:a16="http://schemas.microsoft.com/office/drawing/2014/main" id="{67F8A07D-5006-254B-B4FD-213895BFFBA1}"/>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99" name="Groupe 698">
            <a:extLst>
              <a:ext uri="{FF2B5EF4-FFF2-40B4-BE49-F238E27FC236}">
                <a16:creationId xmlns:a16="http://schemas.microsoft.com/office/drawing/2014/main" id="{E497A18E-94E2-C345-98C3-B712E9BE2106}"/>
              </a:ext>
            </a:extLst>
          </p:cNvPr>
          <p:cNvGrpSpPr/>
          <p:nvPr/>
        </p:nvGrpSpPr>
        <p:grpSpPr>
          <a:xfrm>
            <a:off x="7834086" y="4146168"/>
            <a:ext cx="137225" cy="135909"/>
            <a:chOff x="73522" y="2476859"/>
            <a:chExt cx="137225" cy="135909"/>
          </a:xfrm>
        </p:grpSpPr>
        <p:sp>
          <p:nvSpPr>
            <p:cNvPr id="706" name="Rectangle 38">
              <a:extLst>
                <a:ext uri="{FF2B5EF4-FFF2-40B4-BE49-F238E27FC236}">
                  <a16:creationId xmlns:a16="http://schemas.microsoft.com/office/drawing/2014/main" id="{A1DEA07E-7A85-BD40-9499-0AEBFECE226E}"/>
                </a:ext>
              </a:extLst>
            </p:cNvPr>
            <p:cNvSpPr/>
            <p:nvPr/>
          </p:nvSpPr>
          <p:spPr>
            <a:xfrm>
              <a:off x="73522"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09" name="TextBox 84">
              <a:extLst>
                <a:ext uri="{FF2B5EF4-FFF2-40B4-BE49-F238E27FC236}">
                  <a16:creationId xmlns:a16="http://schemas.microsoft.com/office/drawing/2014/main" id="{1181E5A6-7985-6348-ABDF-B5AC4ED35226}"/>
                </a:ext>
              </a:extLst>
            </p:cNvPr>
            <p:cNvSpPr txBox="1"/>
            <p:nvPr/>
          </p:nvSpPr>
          <p:spPr>
            <a:xfrm>
              <a:off x="117328" y="2483102"/>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15" name="Groupe 714">
            <a:extLst>
              <a:ext uri="{FF2B5EF4-FFF2-40B4-BE49-F238E27FC236}">
                <a16:creationId xmlns:a16="http://schemas.microsoft.com/office/drawing/2014/main" id="{FAB7E5A6-369C-854F-80C7-FAEEABCEC271}"/>
              </a:ext>
            </a:extLst>
          </p:cNvPr>
          <p:cNvGrpSpPr/>
          <p:nvPr/>
        </p:nvGrpSpPr>
        <p:grpSpPr>
          <a:xfrm>
            <a:off x="8647333" y="3912480"/>
            <a:ext cx="135909" cy="143955"/>
            <a:chOff x="87811" y="2468813"/>
            <a:chExt cx="135909" cy="143955"/>
          </a:xfrm>
        </p:grpSpPr>
        <p:sp>
          <p:nvSpPr>
            <p:cNvPr id="716" name="Rectangle 38">
              <a:extLst>
                <a:ext uri="{FF2B5EF4-FFF2-40B4-BE49-F238E27FC236}">
                  <a16:creationId xmlns:a16="http://schemas.microsoft.com/office/drawing/2014/main" id="{115149FB-1840-0E43-9AFC-11055B58A788}"/>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17" name="TextBox 84">
              <a:extLst>
                <a:ext uri="{FF2B5EF4-FFF2-40B4-BE49-F238E27FC236}">
                  <a16:creationId xmlns:a16="http://schemas.microsoft.com/office/drawing/2014/main" id="{569C9461-CB69-C04D-9E66-7EC19C29E22C}"/>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2</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18" name="Groupe 717">
            <a:extLst>
              <a:ext uri="{FF2B5EF4-FFF2-40B4-BE49-F238E27FC236}">
                <a16:creationId xmlns:a16="http://schemas.microsoft.com/office/drawing/2014/main" id="{68956DC8-4902-9349-BE8A-C172701F4545}"/>
              </a:ext>
            </a:extLst>
          </p:cNvPr>
          <p:cNvGrpSpPr/>
          <p:nvPr/>
        </p:nvGrpSpPr>
        <p:grpSpPr>
          <a:xfrm>
            <a:off x="7322873" y="3062418"/>
            <a:ext cx="135909" cy="143955"/>
            <a:chOff x="87811" y="2468813"/>
            <a:chExt cx="135909" cy="143955"/>
          </a:xfrm>
        </p:grpSpPr>
        <p:sp>
          <p:nvSpPr>
            <p:cNvPr id="719" name="Rectangle 38">
              <a:extLst>
                <a:ext uri="{FF2B5EF4-FFF2-40B4-BE49-F238E27FC236}">
                  <a16:creationId xmlns:a16="http://schemas.microsoft.com/office/drawing/2014/main" id="{B8E3D32B-647B-1E4E-B9BC-A5A2AEAED0B2}"/>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20" name="TextBox 84">
              <a:extLst>
                <a:ext uri="{FF2B5EF4-FFF2-40B4-BE49-F238E27FC236}">
                  <a16:creationId xmlns:a16="http://schemas.microsoft.com/office/drawing/2014/main" id="{83E7B355-82FE-514F-86AE-28BE0D022AFF}"/>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23" name="Groupe 722">
            <a:extLst>
              <a:ext uri="{FF2B5EF4-FFF2-40B4-BE49-F238E27FC236}">
                <a16:creationId xmlns:a16="http://schemas.microsoft.com/office/drawing/2014/main" id="{582F76B1-0216-DE44-976E-E4411ACC1A90}"/>
              </a:ext>
            </a:extLst>
          </p:cNvPr>
          <p:cNvGrpSpPr/>
          <p:nvPr/>
        </p:nvGrpSpPr>
        <p:grpSpPr>
          <a:xfrm>
            <a:off x="8434768" y="3008259"/>
            <a:ext cx="135909" cy="143955"/>
            <a:chOff x="-20151" y="2468215"/>
            <a:chExt cx="135909" cy="143955"/>
          </a:xfrm>
        </p:grpSpPr>
        <p:sp>
          <p:nvSpPr>
            <p:cNvPr id="724" name="Rectangle 38">
              <a:extLst>
                <a:ext uri="{FF2B5EF4-FFF2-40B4-BE49-F238E27FC236}">
                  <a16:creationId xmlns:a16="http://schemas.microsoft.com/office/drawing/2014/main" id="{7D34ACED-234A-2349-9E6D-7E5C42BBF560}"/>
                </a:ext>
              </a:extLst>
            </p:cNvPr>
            <p:cNvSpPr/>
            <p:nvPr/>
          </p:nvSpPr>
          <p:spPr>
            <a:xfrm>
              <a:off x="-20151" y="2476261"/>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25" name="TextBox 84">
              <a:extLst>
                <a:ext uri="{FF2B5EF4-FFF2-40B4-BE49-F238E27FC236}">
                  <a16:creationId xmlns:a16="http://schemas.microsoft.com/office/drawing/2014/main" id="{348D270D-D63E-0849-8A65-C78E7F828AD8}"/>
                </a:ext>
              </a:extLst>
            </p:cNvPr>
            <p:cNvSpPr txBox="1"/>
            <p:nvPr/>
          </p:nvSpPr>
          <p:spPr>
            <a:xfrm>
              <a:off x="18892" y="2468215"/>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27" name="Groupe 726">
            <a:extLst>
              <a:ext uri="{FF2B5EF4-FFF2-40B4-BE49-F238E27FC236}">
                <a16:creationId xmlns:a16="http://schemas.microsoft.com/office/drawing/2014/main" id="{83F2A62C-CD04-B548-A4BB-DB96D88529B0}"/>
              </a:ext>
            </a:extLst>
          </p:cNvPr>
          <p:cNvGrpSpPr/>
          <p:nvPr/>
        </p:nvGrpSpPr>
        <p:grpSpPr>
          <a:xfrm>
            <a:off x="7492724" y="4295809"/>
            <a:ext cx="135909" cy="135909"/>
            <a:chOff x="-1443707" y="2482481"/>
            <a:chExt cx="135909" cy="135909"/>
          </a:xfrm>
        </p:grpSpPr>
        <p:sp>
          <p:nvSpPr>
            <p:cNvPr id="728" name="Rectangle 38">
              <a:extLst>
                <a:ext uri="{FF2B5EF4-FFF2-40B4-BE49-F238E27FC236}">
                  <a16:creationId xmlns:a16="http://schemas.microsoft.com/office/drawing/2014/main" id="{A57CF14E-D2C2-3B46-A362-DC85FDDFDB94}"/>
                </a:ext>
              </a:extLst>
            </p:cNvPr>
            <p:cNvSpPr/>
            <p:nvPr/>
          </p:nvSpPr>
          <p:spPr>
            <a:xfrm>
              <a:off x="-1443707" y="2482481"/>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29" name="TextBox 84">
              <a:extLst>
                <a:ext uri="{FF2B5EF4-FFF2-40B4-BE49-F238E27FC236}">
                  <a16:creationId xmlns:a16="http://schemas.microsoft.com/office/drawing/2014/main" id="{BFF3355C-687B-B241-BD58-7B924284489E}"/>
                </a:ext>
              </a:extLst>
            </p:cNvPr>
            <p:cNvSpPr txBox="1"/>
            <p:nvPr/>
          </p:nvSpPr>
          <p:spPr>
            <a:xfrm>
              <a:off x="-1401217" y="2482481"/>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30" name="Groupe 729">
            <a:extLst>
              <a:ext uri="{FF2B5EF4-FFF2-40B4-BE49-F238E27FC236}">
                <a16:creationId xmlns:a16="http://schemas.microsoft.com/office/drawing/2014/main" id="{4D45B73F-3F99-044D-A373-9E67F933CAF6}"/>
              </a:ext>
            </a:extLst>
          </p:cNvPr>
          <p:cNvGrpSpPr/>
          <p:nvPr/>
        </p:nvGrpSpPr>
        <p:grpSpPr>
          <a:xfrm>
            <a:off x="7269600" y="4476613"/>
            <a:ext cx="137224" cy="143955"/>
            <a:chOff x="87811" y="2468813"/>
            <a:chExt cx="137224" cy="143955"/>
          </a:xfrm>
        </p:grpSpPr>
        <p:sp>
          <p:nvSpPr>
            <p:cNvPr id="731" name="Rectangle 38">
              <a:extLst>
                <a:ext uri="{FF2B5EF4-FFF2-40B4-BE49-F238E27FC236}">
                  <a16:creationId xmlns:a16="http://schemas.microsoft.com/office/drawing/2014/main" id="{EC122BA3-A6C1-444F-ADE2-4CCF793C7648}"/>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32" name="TextBox 84">
              <a:extLst>
                <a:ext uri="{FF2B5EF4-FFF2-40B4-BE49-F238E27FC236}">
                  <a16:creationId xmlns:a16="http://schemas.microsoft.com/office/drawing/2014/main" id="{FBE14CBE-350F-234F-AB2D-A3B149B87763}"/>
                </a:ext>
              </a:extLst>
            </p:cNvPr>
            <p:cNvSpPr txBox="1"/>
            <p:nvPr/>
          </p:nvSpPr>
          <p:spPr>
            <a:xfrm>
              <a:off x="131616"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40" name="Groupe 739">
            <a:extLst>
              <a:ext uri="{FF2B5EF4-FFF2-40B4-BE49-F238E27FC236}">
                <a16:creationId xmlns:a16="http://schemas.microsoft.com/office/drawing/2014/main" id="{7C9E31F9-E561-714D-A9CF-4588C499B6F3}"/>
              </a:ext>
            </a:extLst>
          </p:cNvPr>
          <p:cNvGrpSpPr/>
          <p:nvPr/>
        </p:nvGrpSpPr>
        <p:grpSpPr>
          <a:xfrm>
            <a:off x="9146045" y="3674132"/>
            <a:ext cx="135909" cy="143955"/>
            <a:chOff x="87811" y="2468813"/>
            <a:chExt cx="135909" cy="143955"/>
          </a:xfrm>
        </p:grpSpPr>
        <p:sp>
          <p:nvSpPr>
            <p:cNvPr id="741" name="Rectangle 38">
              <a:extLst>
                <a:ext uri="{FF2B5EF4-FFF2-40B4-BE49-F238E27FC236}">
                  <a16:creationId xmlns:a16="http://schemas.microsoft.com/office/drawing/2014/main" id="{387C159A-E90F-DF44-A67E-65375E88F14A}"/>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43" name="TextBox 84">
              <a:extLst>
                <a:ext uri="{FF2B5EF4-FFF2-40B4-BE49-F238E27FC236}">
                  <a16:creationId xmlns:a16="http://schemas.microsoft.com/office/drawing/2014/main" id="{30E64AB5-4EAB-874B-9933-A253E617C7A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44" name="Groupe 743">
            <a:extLst>
              <a:ext uri="{FF2B5EF4-FFF2-40B4-BE49-F238E27FC236}">
                <a16:creationId xmlns:a16="http://schemas.microsoft.com/office/drawing/2014/main" id="{219B2C83-1921-B44E-BFE1-E3A415A5EEA0}"/>
              </a:ext>
            </a:extLst>
          </p:cNvPr>
          <p:cNvGrpSpPr/>
          <p:nvPr/>
        </p:nvGrpSpPr>
        <p:grpSpPr>
          <a:xfrm>
            <a:off x="7990199" y="4468337"/>
            <a:ext cx="135909" cy="139857"/>
            <a:chOff x="-612779" y="2465737"/>
            <a:chExt cx="135909" cy="139857"/>
          </a:xfrm>
        </p:grpSpPr>
        <p:sp>
          <p:nvSpPr>
            <p:cNvPr id="745" name="Rectangle 38">
              <a:extLst>
                <a:ext uri="{FF2B5EF4-FFF2-40B4-BE49-F238E27FC236}">
                  <a16:creationId xmlns:a16="http://schemas.microsoft.com/office/drawing/2014/main" id="{59738F10-4031-9748-8F44-E7B9B2A1967A}"/>
                </a:ext>
              </a:extLst>
            </p:cNvPr>
            <p:cNvSpPr/>
            <p:nvPr/>
          </p:nvSpPr>
          <p:spPr>
            <a:xfrm>
              <a:off x="-612779" y="2469685"/>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48" name="TextBox 84">
              <a:extLst>
                <a:ext uri="{FF2B5EF4-FFF2-40B4-BE49-F238E27FC236}">
                  <a16:creationId xmlns:a16="http://schemas.microsoft.com/office/drawing/2014/main" id="{7F742FD8-F56F-514E-95E0-27F23FB5DBB7}"/>
                </a:ext>
              </a:extLst>
            </p:cNvPr>
            <p:cNvSpPr txBox="1"/>
            <p:nvPr/>
          </p:nvSpPr>
          <p:spPr>
            <a:xfrm>
              <a:off x="-577170" y="2465737"/>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49" name="Groupe 748">
            <a:extLst>
              <a:ext uri="{FF2B5EF4-FFF2-40B4-BE49-F238E27FC236}">
                <a16:creationId xmlns:a16="http://schemas.microsoft.com/office/drawing/2014/main" id="{A864FE64-C6F2-4244-B072-2622CC720D69}"/>
              </a:ext>
            </a:extLst>
          </p:cNvPr>
          <p:cNvGrpSpPr/>
          <p:nvPr/>
        </p:nvGrpSpPr>
        <p:grpSpPr>
          <a:xfrm>
            <a:off x="8989915" y="3537223"/>
            <a:ext cx="135909" cy="143955"/>
            <a:chOff x="87811" y="2468813"/>
            <a:chExt cx="135909" cy="143955"/>
          </a:xfrm>
        </p:grpSpPr>
        <p:sp>
          <p:nvSpPr>
            <p:cNvPr id="750" name="Rectangle 38">
              <a:extLst>
                <a:ext uri="{FF2B5EF4-FFF2-40B4-BE49-F238E27FC236}">
                  <a16:creationId xmlns:a16="http://schemas.microsoft.com/office/drawing/2014/main" id="{FEA3F8C0-2EEB-BE4C-8BD0-B8028712679D}"/>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51" name="TextBox 84">
              <a:extLst>
                <a:ext uri="{FF2B5EF4-FFF2-40B4-BE49-F238E27FC236}">
                  <a16:creationId xmlns:a16="http://schemas.microsoft.com/office/drawing/2014/main" id="{57B7794D-3D1F-744C-A138-A55A50D8294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52" name="Groupe 751">
            <a:extLst>
              <a:ext uri="{FF2B5EF4-FFF2-40B4-BE49-F238E27FC236}">
                <a16:creationId xmlns:a16="http://schemas.microsoft.com/office/drawing/2014/main" id="{65D8569B-876F-BB43-91B9-F9770F06D946}"/>
              </a:ext>
            </a:extLst>
          </p:cNvPr>
          <p:cNvGrpSpPr/>
          <p:nvPr/>
        </p:nvGrpSpPr>
        <p:grpSpPr>
          <a:xfrm>
            <a:off x="7673627" y="2865078"/>
            <a:ext cx="135909" cy="143955"/>
            <a:chOff x="87811" y="2468813"/>
            <a:chExt cx="135909" cy="143955"/>
          </a:xfrm>
        </p:grpSpPr>
        <p:sp>
          <p:nvSpPr>
            <p:cNvPr id="753" name="Rectangle 38">
              <a:extLst>
                <a:ext uri="{FF2B5EF4-FFF2-40B4-BE49-F238E27FC236}">
                  <a16:creationId xmlns:a16="http://schemas.microsoft.com/office/drawing/2014/main" id="{E9C741B0-E7B8-384D-8F4C-FFBF80073C4A}"/>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54" name="TextBox 84">
              <a:extLst>
                <a:ext uri="{FF2B5EF4-FFF2-40B4-BE49-F238E27FC236}">
                  <a16:creationId xmlns:a16="http://schemas.microsoft.com/office/drawing/2014/main" id="{35352C60-D598-3B44-A3D4-6258867CB1B2}"/>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55" name="Groupe 754">
            <a:extLst>
              <a:ext uri="{FF2B5EF4-FFF2-40B4-BE49-F238E27FC236}">
                <a16:creationId xmlns:a16="http://schemas.microsoft.com/office/drawing/2014/main" id="{73375997-F603-A44D-B5C6-44ECE7BE94BC}"/>
              </a:ext>
            </a:extLst>
          </p:cNvPr>
          <p:cNvGrpSpPr/>
          <p:nvPr/>
        </p:nvGrpSpPr>
        <p:grpSpPr>
          <a:xfrm>
            <a:off x="8647333" y="4263201"/>
            <a:ext cx="135909" cy="135909"/>
            <a:chOff x="87811" y="2476859"/>
            <a:chExt cx="135909" cy="135909"/>
          </a:xfrm>
        </p:grpSpPr>
        <p:sp>
          <p:nvSpPr>
            <p:cNvPr id="756" name="Rectangle 38">
              <a:extLst>
                <a:ext uri="{FF2B5EF4-FFF2-40B4-BE49-F238E27FC236}">
                  <a16:creationId xmlns:a16="http://schemas.microsoft.com/office/drawing/2014/main" id="{9E2FBA43-F0A9-7043-9F66-0BC1611E7433}"/>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57" name="TextBox 84">
              <a:extLst>
                <a:ext uri="{FF2B5EF4-FFF2-40B4-BE49-F238E27FC236}">
                  <a16:creationId xmlns:a16="http://schemas.microsoft.com/office/drawing/2014/main" id="{7DC6FFA8-FAF8-424E-828F-67412AD46462}"/>
                </a:ext>
              </a:extLst>
            </p:cNvPr>
            <p:cNvSpPr txBox="1"/>
            <p:nvPr/>
          </p:nvSpPr>
          <p:spPr>
            <a:xfrm>
              <a:off x="112565" y="2478339"/>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61" name="Groupe 760">
            <a:extLst>
              <a:ext uri="{FF2B5EF4-FFF2-40B4-BE49-F238E27FC236}">
                <a16:creationId xmlns:a16="http://schemas.microsoft.com/office/drawing/2014/main" id="{23EFC220-1C68-9741-BF96-33CF7AE386FC}"/>
              </a:ext>
            </a:extLst>
          </p:cNvPr>
          <p:cNvGrpSpPr/>
          <p:nvPr/>
        </p:nvGrpSpPr>
        <p:grpSpPr>
          <a:xfrm>
            <a:off x="8232161" y="2805831"/>
            <a:ext cx="135909" cy="143955"/>
            <a:chOff x="87811" y="2468813"/>
            <a:chExt cx="135909" cy="143955"/>
          </a:xfrm>
        </p:grpSpPr>
        <p:sp>
          <p:nvSpPr>
            <p:cNvPr id="762" name="Rectangle 38">
              <a:extLst>
                <a:ext uri="{FF2B5EF4-FFF2-40B4-BE49-F238E27FC236}">
                  <a16:creationId xmlns:a16="http://schemas.microsoft.com/office/drawing/2014/main" id="{A8B4FFA3-4BD9-9A4C-9232-3C37F04FB8F7}"/>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67" name="TextBox 84">
              <a:extLst>
                <a:ext uri="{FF2B5EF4-FFF2-40B4-BE49-F238E27FC236}">
                  <a16:creationId xmlns:a16="http://schemas.microsoft.com/office/drawing/2014/main" id="{864060C0-20DE-7E4B-BED6-05E2CA0628D0}"/>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68" name="Groupe 767">
            <a:extLst>
              <a:ext uri="{FF2B5EF4-FFF2-40B4-BE49-F238E27FC236}">
                <a16:creationId xmlns:a16="http://schemas.microsoft.com/office/drawing/2014/main" id="{84ED9E1B-CD84-DD4E-AFE5-DAC284BD8496}"/>
              </a:ext>
            </a:extLst>
          </p:cNvPr>
          <p:cNvGrpSpPr/>
          <p:nvPr/>
        </p:nvGrpSpPr>
        <p:grpSpPr>
          <a:xfrm>
            <a:off x="7516265" y="3710422"/>
            <a:ext cx="135909" cy="143955"/>
            <a:chOff x="87811" y="2468813"/>
            <a:chExt cx="135909" cy="143955"/>
          </a:xfrm>
        </p:grpSpPr>
        <p:sp>
          <p:nvSpPr>
            <p:cNvPr id="769" name="Rectangle 38">
              <a:extLst>
                <a:ext uri="{FF2B5EF4-FFF2-40B4-BE49-F238E27FC236}">
                  <a16:creationId xmlns:a16="http://schemas.microsoft.com/office/drawing/2014/main" id="{9064F01A-80C8-D241-9160-4B285E2C79A7}"/>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70" name="TextBox 84">
              <a:extLst>
                <a:ext uri="{FF2B5EF4-FFF2-40B4-BE49-F238E27FC236}">
                  <a16:creationId xmlns:a16="http://schemas.microsoft.com/office/drawing/2014/main" id="{F9285CE6-B7EE-8044-BBAF-CA1F4746F804}"/>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71" name="Groupe 770">
            <a:extLst>
              <a:ext uri="{FF2B5EF4-FFF2-40B4-BE49-F238E27FC236}">
                <a16:creationId xmlns:a16="http://schemas.microsoft.com/office/drawing/2014/main" id="{D30A62C1-9892-A048-B61D-77BA35DC3615}"/>
              </a:ext>
            </a:extLst>
          </p:cNvPr>
          <p:cNvGrpSpPr/>
          <p:nvPr/>
        </p:nvGrpSpPr>
        <p:grpSpPr>
          <a:xfrm>
            <a:off x="7457546" y="3235030"/>
            <a:ext cx="135909" cy="143955"/>
            <a:chOff x="87811" y="2468813"/>
            <a:chExt cx="135909" cy="143955"/>
          </a:xfrm>
        </p:grpSpPr>
        <p:sp>
          <p:nvSpPr>
            <p:cNvPr id="772" name="Rectangle 38">
              <a:extLst>
                <a:ext uri="{FF2B5EF4-FFF2-40B4-BE49-F238E27FC236}">
                  <a16:creationId xmlns:a16="http://schemas.microsoft.com/office/drawing/2014/main" id="{0086EC75-FF3A-AE4F-9F5C-CA1829C69CDA}"/>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75" name="TextBox 84">
              <a:extLst>
                <a:ext uri="{FF2B5EF4-FFF2-40B4-BE49-F238E27FC236}">
                  <a16:creationId xmlns:a16="http://schemas.microsoft.com/office/drawing/2014/main" id="{8F0B9BEB-EA71-C541-8C77-873480D9AD0F}"/>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776" name="Groupe 775">
            <a:extLst>
              <a:ext uri="{FF2B5EF4-FFF2-40B4-BE49-F238E27FC236}">
                <a16:creationId xmlns:a16="http://schemas.microsoft.com/office/drawing/2014/main" id="{307B5D3B-051B-554F-B393-7934194709F0}"/>
              </a:ext>
            </a:extLst>
          </p:cNvPr>
          <p:cNvGrpSpPr/>
          <p:nvPr/>
        </p:nvGrpSpPr>
        <p:grpSpPr>
          <a:xfrm>
            <a:off x="8478844" y="3161064"/>
            <a:ext cx="135909" cy="143955"/>
            <a:chOff x="87811" y="2468813"/>
            <a:chExt cx="135909" cy="143955"/>
          </a:xfrm>
        </p:grpSpPr>
        <p:sp>
          <p:nvSpPr>
            <p:cNvPr id="777" name="Rectangle 38">
              <a:extLst>
                <a:ext uri="{FF2B5EF4-FFF2-40B4-BE49-F238E27FC236}">
                  <a16:creationId xmlns:a16="http://schemas.microsoft.com/office/drawing/2014/main" id="{43B353D5-CA0F-4645-8962-EBBE81FCA73B}"/>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78" name="TextBox 84">
              <a:extLst>
                <a:ext uri="{FF2B5EF4-FFF2-40B4-BE49-F238E27FC236}">
                  <a16:creationId xmlns:a16="http://schemas.microsoft.com/office/drawing/2014/main" id="{80159EA9-9A61-1F48-9DB0-00B8AE3164D8}"/>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82" name="Groupe 781">
            <a:extLst>
              <a:ext uri="{FF2B5EF4-FFF2-40B4-BE49-F238E27FC236}">
                <a16:creationId xmlns:a16="http://schemas.microsoft.com/office/drawing/2014/main" id="{77B1ABC4-0EE1-B44A-B86C-7CCC3138EDC1}"/>
              </a:ext>
            </a:extLst>
          </p:cNvPr>
          <p:cNvGrpSpPr/>
          <p:nvPr/>
        </p:nvGrpSpPr>
        <p:grpSpPr>
          <a:xfrm>
            <a:off x="9745461" y="2176835"/>
            <a:ext cx="135909" cy="143955"/>
            <a:chOff x="87811" y="2468813"/>
            <a:chExt cx="135909" cy="143955"/>
          </a:xfrm>
        </p:grpSpPr>
        <p:sp>
          <p:nvSpPr>
            <p:cNvPr id="783" name="Rectangle 38">
              <a:extLst>
                <a:ext uri="{FF2B5EF4-FFF2-40B4-BE49-F238E27FC236}">
                  <a16:creationId xmlns:a16="http://schemas.microsoft.com/office/drawing/2014/main" id="{E5238B63-8DE5-9147-BCD8-520D753FE859}"/>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84" name="TextBox 84">
              <a:extLst>
                <a:ext uri="{FF2B5EF4-FFF2-40B4-BE49-F238E27FC236}">
                  <a16:creationId xmlns:a16="http://schemas.microsoft.com/office/drawing/2014/main" id="{4E8E16EB-762F-4C4D-95D3-53028C0DA026}"/>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27" name="Groupe 826">
            <a:extLst>
              <a:ext uri="{FF2B5EF4-FFF2-40B4-BE49-F238E27FC236}">
                <a16:creationId xmlns:a16="http://schemas.microsoft.com/office/drawing/2014/main" id="{49782C4A-DC76-B54D-9EED-C6E632DA5E1F}"/>
              </a:ext>
            </a:extLst>
          </p:cNvPr>
          <p:cNvGrpSpPr/>
          <p:nvPr/>
        </p:nvGrpSpPr>
        <p:grpSpPr>
          <a:xfrm>
            <a:off x="8125091" y="3029374"/>
            <a:ext cx="135909" cy="143955"/>
            <a:chOff x="87811" y="2468813"/>
            <a:chExt cx="135909" cy="143955"/>
          </a:xfrm>
        </p:grpSpPr>
        <p:sp>
          <p:nvSpPr>
            <p:cNvPr id="828" name="Rectangle 38">
              <a:extLst>
                <a:ext uri="{FF2B5EF4-FFF2-40B4-BE49-F238E27FC236}">
                  <a16:creationId xmlns:a16="http://schemas.microsoft.com/office/drawing/2014/main" id="{797BE455-2FB9-4D43-B3D0-E69016202F00}"/>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829" name="TextBox 84">
              <a:extLst>
                <a:ext uri="{FF2B5EF4-FFF2-40B4-BE49-F238E27FC236}">
                  <a16:creationId xmlns:a16="http://schemas.microsoft.com/office/drawing/2014/main" id="{31C51768-0D3C-E543-B43C-A2896044AD86}"/>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pic>
        <p:nvPicPr>
          <p:cNvPr id="905" name="Image 904">
            <a:extLst>
              <a:ext uri="{FF2B5EF4-FFF2-40B4-BE49-F238E27FC236}">
                <a16:creationId xmlns:a16="http://schemas.microsoft.com/office/drawing/2014/main" id="{FEC0CECF-C600-B447-ACEB-42ACE84CC5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194321">
            <a:off x="3761684" y="974702"/>
            <a:ext cx="2022094" cy="2228778"/>
          </a:xfrm>
          <a:prstGeom prst="rect">
            <a:avLst/>
          </a:prstGeom>
        </p:spPr>
      </p:pic>
      <p:grpSp>
        <p:nvGrpSpPr>
          <p:cNvPr id="26" name="Groupe 25">
            <a:extLst>
              <a:ext uri="{FF2B5EF4-FFF2-40B4-BE49-F238E27FC236}">
                <a16:creationId xmlns:a16="http://schemas.microsoft.com/office/drawing/2014/main" id="{6D71E4AF-86F2-D440-ACF3-F0CFF86D6E07}"/>
              </a:ext>
            </a:extLst>
          </p:cNvPr>
          <p:cNvGrpSpPr/>
          <p:nvPr/>
        </p:nvGrpSpPr>
        <p:grpSpPr>
          <a:xfrm>
            <a:off x="3947736" y="1690937"/>
            <a:ext cx="1853424" cy="574468"/>
            <a:chOff x="3710050" y="1485260"/>
            <a:chExt cx="1853424" cy="574468"/>
          </a:xfrm>
        </p:grpSpPr>
        <p:sp>
          <p:nvSpPr>
            <p:cNvPr id="589" name="Free Form 8">
              <a:extLst>
                <a:ext uri="{FF2B5EF4-FFF2-40B4-BE49-F238E27FC236}">
                  <a16:creationId xmlns:a16="http://schemas.microsoft.com/office/drawing/2014/main" id="{1BEA8573-4693-3148-9DBC-7E330B163BA1}"/>
                </a:ext>
              </a:extLst>
            </p:cNvPr>
            <p:cNvSpPr/>
            <p:nvPr/>
          </p:nvSpPr>
          <p:spPr>
            <a:xfrm>
              <a:off x="4426418" y="1655237"/>
              <a:ext cx="135909" cy="135885"/>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590" name="TextBox 88">
              <a:extLst>
                <a:ext uri="{FF2B5EF4-FFF2-40B4-BE49-F238E27FC236}">
                  <a16:creationId xmlns:a16="http://schemas.microsoft.com/office/drawing/2014/main" id="{A837F97D-F76A-2F40-AFF7-0F77B612225E}"/>
                </a:ext>
              </a:extLst>
            </p:cNvPr>
            <p:cNvSpPr txBox="1"/>
            <p:nvPr/>
          </p:nvSpPr>
          <p:spPr>
            <a:xfrm>
              <a:off x="4612063" y="1655510"/>
              <a:ext cx="342746"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Nantes</a:t>
              </a:r>
              <a:endParaRPr sz="800" dirty="0">
                <a:solidFill>
                  <a:srgbClr val="565655"/>
                </a:solidFill>
                <a:ea typeface="Wigrum" charset="77"/>
                <a:cs typeface="Arial" panose="020B0604020202020204" pitchFamily="34" charset="0"/>
              </a:endParaRPr>
            </a:p>
          </p:txBody>
        </p:sp>
        <p:sp>
          <p:nvSpPr>
            <p:cNvPr id="591" name="Free Form 8">
              <a:extLst>
                <a:ext uri="{FF2B5EF4-FFF2-40B4-BE49-F238E27FC236}">
                  <a16:creationId xmlns:a16="http://schemas.microsoft.com/office/drawing/2014/main" id="{74A9DA49-E701-DE45-AA02-47E9764A61FD}"/>
                </a:ext>
              </a:extLst>
            </p:cNvPr>
            <p:cNvSpPr/>
            <p:nvPr/>
          </p:nvSpPr>
          <p:spPr>
            <a:xfrm>
              <a:off x="4342264" y="176516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92" name="TextBox 88">
              <a:extLst>
                <a:ext uri="{FF2B5EF4-FFF2-40B4-BE49-F238E27FC236}">
                  <a16:creationId xmlns:a16="http://schemas.microsoft.com/office/drawing/2014/main" id="{0BF73131-4AF8-7944-A0E8-AAB14F264F18}"/>
                </a:ext>
              </a:extLst>
            </p:cNvPr>
            <p:cNvSpPr txBox="1"/>
            <p:nvPr/>
          </p:nvSpPr>
          <p:spPr>
            <a:xfrm>
              <a:off x="3710050" y="1809446"/>
              <a:ext cx="666082" cy="93742"/>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Saint-Herblain</a:t>
              </a:r>
              <a:endParaRPr sz="800" dirty="0">
                <a:solidFill>
                  <a:srgbClr val="565655"/>
                </a:solidFill>
                <a:ea typeface="Wigrum" charset="77"/>
                <a:cs typeface="Arial" panose="020B0604020202020204" pitchFamily="34" charset="0"/>
              </a:endParaRPr>
            </a:p>
          </p:txBody>
        </p:sp>
        <p:sp>
          <p:nvSpPr>
            <p:cNvPr id="593" name="Free Form 8">
              <a:extLst>
                <a:ext uri="{FF2B5EF4-FFF2-40B4-BE49-F238E27FC236}">
                  <a16:creationId xmlns:a16="http://schemas.microsoft.com/office/drawing/2014/main" id="{56E83819-820A-8545-B0BC-F02075CA0022}"/>
                </a:ext>
              </a:extLst>
            </p:cNvPr>
            <p:cNvSpPr/>
            <p:nvPr/>
          </p:nvSpPr>
          <p:spPr>
            <a:xfrm>
              <a:off x="4292766" y="159504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94" name="TextBox 88">
              <a:extLst>
                <a:ext uri="{FF2B5EF4-FFF2-40B4-BE49-F238E27FC236}">
                  <a16:creationId xmlns:a16="http://schemas.microsoft.com/office/drawing/2014/main" id="{8D7C095A-9E36-DF4A-9FC9-A926E431556F}"/>
                </a:ext>
              </a:extLst>
            </p:cNvPr>
            <p:cNvSpPr txBox="1"/>
            <p:nvPr/>
          </p:nvSpPr>
          <p:spPr>
            <a:xfrm>
              <a:off x="3933217" y="1485260"/>
              <a:ext cx="395296" cy="10672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Sautron</a:t>
              </a:r>
              <a:endParaRPr sz="800" dirty="0">
                <a:solidFill>
                  <a:srgbClr val="565655"/>
                </a:solidFill>
                <a:ea typeface="Wigrum" charset="77"/>
                <a:cs typeface="Arial" panose="020B0604020202020204" pitchFamily="34" charset="0"/>
              </a:endParaRPr>
            </a:p>
          </p:txBody>
        </p:sp>
        <p:sp>
          <p:nvSpPr>
            <p:cNvPr id="595" name="Free Form 8">
              <a:extLst>
                <a:ext uri="{FF2B5EF4-FFF2-40B4-BE49-F238E27FC236}">
                  <a16:creationId xmlns:a16="http://schemas.microsoft.com/office/drawing/2014/main" id="{4EDCF491-D0C5-F940-A65D-BED7C4FEBD6F}"/>
                </a:ext>
              </a:extLst>
            </p:cNvPr>
            <p:cNvSpPr/>
            <p:nvPr/>
          </p:nvSpPr>
          <p:spPr>
            <a:xfrm>
              <a:off x="4493203" y="185026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96" name="TextBox 88">
              <a:extLst>
                <a:ext uri="{FF2B5EF4-FFF2-40B4-BE49-F238E27FC236}">
                  <a16:creationId xmlns:a16="http://schemas.microsoft.com/office/drawing/2014/main" id="{1B8FC28A-CD45-514F-AAEC-1A44437F8ED8}"/>
                </a:ext>
              </a:extLst>
            </p:cNvPr>
            <p:cNvSpPr txBox="1"/>
            <p:nvPr/>
          </p:nvSpPr>
          <p:spPr>
            <a:xfrm>
              <a:off x="4500812" y="1925441"/>
              <a:ext cx="1062662" cy="134287"/>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St-Sébastien-sur-Loire</a:t>
              </a:r>
              <a:endParaRPr sz="800" dirty="0">
                <a:solidFill>
                  <a:srgbClr val="565655"/>
                </a:solidFill>
                <a:ea typeface="Wigrum" charset="77"/>
                <a:cs typeface="Arial" panose="020B0604020202020204" pitchFamily="34" charset="0"/>
              </a:endParaRPr>
            </a:p>
          </p:txBody>
        </p:sp>
      </p:grpSp>
      <p:sp>
        <p:nvSpPr>
          <p:cNvPr id="633" name="TextBox 258">
            <a:extLst>
              <a:ext uri="{FF2B5EF4-FFF2-40B4-BE49-F238E27FC236}">
                <a16:creationId xmlns:a16="http://schemas.microsoft.com/office/drawing/2014/main" id="{6E91B4AB-F83B-FE40-9AA4-7246DA2850EE}"/>
              </a:ext>
            </a:extLst>
          </p:cNvPr>
          <p:cNvSpPr txBox="1"/>
          <p:nvPr/>
        </p:nvSpPr>
        <p:spPr>
          <a:xfrm>
            <a:off x="4053899" y="1306274"/>
            <a:ext cx="1768923" cy="233042"/>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en-US" sz="1400" dirty="0">
                <a:latin typeface="+mn-lt"/>
              </a:rPr>
              <a:t>Nantes Métropole</a:t>
            </a:r>
          </a:p>
        </p:txBody>
      </p:sp>
      <p:sp>
        <p:nvSpPr>
          <p:cNvPr id="638" name="Rectangle 38">
            <a:extLst>
              <a:ext uri="{FF2B5EF4-FFF2-40B4-BE49-F238E27FC236}">
                <a16:creationId xmlns:a16="http://schemas.microsoft.com/office/drawing/2014/main" id="{DA8AC06E-977D-8745-ACB8-0E12852CF600}"/>
              </a:ext>
            </a:extLst>
          </p:cNvPr>
          <p:cNvSpPr/>
          <p:nvPr/>
        </p:nvSpPr>
        <p:spPr>
          <a:xfrm>
            <a:off x="5231357" y="1836211"/>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39" name="TextBox 84">
            <a:extLst>
              <a:ext uri="{FF2B5EF4-FFF2-40B4-BE49-F238E27FC236}">
                <a16:creationId xmlns:a16="http://schemas.microsoft.com/office/drawing/2014/main" id="{F5EF745F-0DB1-554C-8810-DB1556DF41F7}"/>
              </a:ext>
            </a:extLst>
          </p:cNvPr>
          <p:cNvSpPr txBox="1"/>
          <p:nvPr/>
        </p:nvSpPr>
        <p:spPr>
          <a:xfrm>
            <a:off x="5270400" y="1828165"/>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2</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641" name="Rectangle 38">
            <a:extLst>
              <a:ext uri="{FF2B5EF4-FFF2-40B4-BE49-F238E27FC236}">
                <a16:creationId xmlns:a16="http://schemas.microsoft.com/office/drawing/2014/main" id="{3D360138-028E-C24D-B2A5-AD2D4F45FC05}"/>
              </a:ext>
            </a:extLst>
          </p:cNvPr>
          <p:cNvSpPr/>
          <p:nvPr/>
        </p:nvSpPr>
        <p:spPr>
          <a:xfrm>
            <a:off x="4007458" y="1686507"/>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42" name="TextBox 84">
            <a:extLst>
              <a:ext uri="{FF2B5EF4-FFF2-40B4-BE49-F238E27FC236}">
                <a16:creationId xmlns:a16="http://schemas.microsoft.com/office/drawing/2014/main" id="{2D99684D-5E28-5745-8646-9C9118A0CB94}"/>
              </a:ext>
            </a:extLst>
          </p:cNvPr>
          <p:cNvSpPr txBox="1"/>
          <p:nvPr/>
        </p:nvSpPr>
        <p:spPr>
          <a:xfrm>
            <a:off x="4046501" y="1678461"/>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612" name="Free Form 8">
            <a:extLst>
              <a:ext uri="{FF2B5EF4-FFF2-40B4-BE49-F238E27FC236}">
                <a16:creationId xmlns:a16="http://schemas.microsoft.com/office/drawing/2014/main" id="{B9F63E73-455A-B648-B51D-C4025AE478DD}"/>
              </a:ext>
            </a:extLst>
          </p:cNvPr>
          <p:cNvSpPr/>
          <p:nvPr/>
        </p:nvSpPr>
        <p:spPr>
          <a:xfrm>
            <a:off x="10746947" y="4974246"/>
            <a:ext cx="135773" cy="135749"/>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613" name="TextBox 88">
            <a:extLst>
              <a:ext uri="{FF2B5EF4-FFF2-40B4-BE49-F238E27FC236}">
                <a16:creationId xmlns:a16="http://schemas.microsoft.com/office/drawing/2014/main" id="{03D5D1F3-D7BE-614E-BB3A-3B6ED788FCE9}"/>
              </a:ext>
            </a:extLst>
          </p:cNvPr>
          <p:cNvSpPr txBox="1"/>
          <p:nvPr/>
        </p:nvSpPr>
        <p:spPr>
          <a:xfrm>
            <a:off x="10439365" y="5006759"/>
            <a:ext cx="342746"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Angers</a:t>
            </a:r>
            <a:endParaRPr sz="800" dirty="0">
              <a:solidFill>
                <a:srgbClr val="565655"/>
              </a:solidFill>
              <a:ea typeface="Wigrum" charset="77"/>
              <a:cs typeface="Arial" panose="020B0604020202020204" pitchFamily="34" charset="0"/>
            </a:endParaRPr>
          </a:p>
        </p:txBody>
      </p:sp>
      <p:sp>
        <p:nvSpPr>
          <p:cNvPr id="614" name="Free Form 8">
            <a:extLst>
              <a:ext uri="{FF2B5EF4-FFF2-40B4-BE49-F238E27FC236}">
                <a16:creationId xmlns:a16="http://schemas.microsoft.com/office/drawing/2014/main" id="{27C4409F-386A-F34D-A3CE-5AAA42568026}"/>
              </a:ext>
            </a:extLst>
          </p:cNvPr>
          <p:cNvSpPr/>
          <p:nvPr/>
        </p:nvSpPr>
        <p:spPr>
          <a:xfrm>
            <a:off x="10829355" y="517469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15" name="TextBox 88">
            <a:extLst>
              <a:ext uri="{FF2B5EF4-FFF2-40B4-BE49-F238E27FC236}">
                <a16:creationId xmlns:a16="http://schemas.microsoft.com/office/drawing/2014/main" id="{BD99158B-BE87-0C40-8127-1156405BE811}"/>
              </a:ext>
            </a:extLst>
          </p:cNvPr>
          <p:cNvSpPr txBox="1"/>
          <p:nvPr/>
        </p:nvSpPr>
        <p:spPr>
          <a:xfrm>
            <a:off x="10012153" y="5141325"/>
            <a:ext cx="795588" cy="135935"/>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Les Ponts-de-Cé</a:t>
            </a:r>
            <a:endParaRPr sz="800" dirty="0">
              <a:solidFill>
                <a:srgbClr val="565655"/>
              </a:solidFill>
              <a:ea typeface="Wigrum" charset="77"/>
              <a:cs typeface="Arial" panose="020B0604020202020204" pitchFamily="34" charset="0"/>
            </a:endParaRPr>
          </a:p>
        </p:txBody>
      </p:sp>
      <p:sp>
        <p:nvSpPr>
          <p:cNvPr id="616" name="Free Form 8">
            <a:extLst>
              <a:ext uri="{FF2B5EF4-FFF2-40B4-BE49-F238E27FC236}">
                <a16:creationId xmlns:a16="http://schemas.microsoft.com/office/drawing/2014/main" id="{5AF7C030-DB7F-0D4C-97EA-613E612ED2C7}"/>
              </a:ext>
            </a:extLst>
          </p:cNvPr>
          <p:cNvSpPr/>
          <p:nvPr/>
        </p:nvSpPr>
        <p:spPr>
          <a:xfrm>
            <a:off x="10994599" y="517233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17" name="TextBox 88">
            <a:extLst>
              <a:ext uri="{FF2B5EF4-FFF2-40B4-BE49-F238E27FC236}">
                <a16:creationId xmlns:a16="http://schemas.microsoft.com/office/drawing/2014/main" id="{F316719C-A8F1-FD4D-8D6F-BA7BCF440AE8}"/>
              </a:ext>
            </a:extLst>
          </p:cNvPr>
          <p:cNvSpPr txBox="1"/>
          <p:nvPr/>
        </p:nvSpPr>
        <p:spPr>
          <a:xfrm>
            <a:off x="11108089" y="5134268"/>
            <a:ext cx="847353" cy="106723"/>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Loire-</a:t>
            </a:r>
            <a:r>
              <a:rPr lang="en-US" sz="800" dirty="0" err="1" smtClean="0">
                <a:solidFill>
                  <a:srgbClr val="565655"/>
                </a:solidFill>
                <a:ea typeface="Wigrum" charset="77"/>
                <a:cs typeface="Arial" panose="020B0604020202020204" pitchFamily="34" charset="0"/>
              </a:rPr>
              <a:t>Authion</a:t>
            </a:r>
            <a:endParaRPr sz="800" dirty="0">
              <a:solidFill>
                <a:srgbClr val="565655"/>
              </a:solidFill>
              <a:ea typeface="Wigrum" charset="77"/>
              <a:cs typeface="Arial" panose="020B0604020202020204" pitchFamily="34" charset="0"/>
            </a:endParaRPr>
          </a:p>
        </p:txBody>
      </p:sp>
      <p:sp>
        <p:nvSpPr>
          <p:cNvPr id="618" name="Free Form 8">
            <a:extLst>
              <a:ext uri="{FF2B5EF4-FFF2-40B4-BE49-F238E27FC236}">
                <a16:creationId xmlns:a16="http://schemas.microsoft.com/office/drawing/2014/main" id="{20072D56-643E-B24D-B713-CBC4A791C9EA}"/>
              </a:ext>
            </a:extLst>
          </p:cNvPr>
          <p:cNvSpPr/>
          <p:nvPr/>
        </p:nvSpPr>
        <p:spPr>
          <a:xfrm>
            <a:off x="10779142" y="531101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19" name="TextBox 88">
            <a:extLst>
              <a:ext uri="{FF2B5EF4-FFF2-40B4-BE49-F238E27FC236}">
                <a16:creationId xmlns:a16="http://schemas.microsoft.com/office/drawing/2014/main" id="{CCD306EB-858C-084C-9766-E5986976A9A0}"/>
              </a:ext>
            </a:extLst>
          </p:cNvPr>
          <p:cNvSpPr txBox="1"/>
          <p:nvPr/>
        </p:nvSpPr>
        <p:spPr>
          <a:xfrm>
            <a:off x="10900161" y="5276916"/>
            <a:ext cx="554294" cy="110328"/>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Mûrs-Érigné</a:t>
            </a:r>
            <a:endParaRPr sz="800" dirty="0">
              <a:solidFill>
                <a:srgbClr val="565655"/>
              </a:solidFill>
              <a:ea typeface="Wigrum" charset="77"/>
              <a:cs typeface="Arial" panose="020B0604020202020204" pitchFamily="34" charset="0"/>
            </a:endParaRPr>
          </a:p>
        </p:txBody>
      </p:sp>
      <p:sp>
        <p:nvSpPr>
          <p:cNvPr id="620" name="Free Form 8">
            <a:extLst>
              <a:ext uri="{FF2B5EF4-FFF2-40B4-BE49-F238E27FC236}">
                <a16:creationId xmlns:a16="http://schemas.microsoft.com/office/drawing/2014/main" id="{6A4B341F-19F1-F347-9965-9398363CE3AF}"/>
              </a:ext>
            </a:extLst>
          </p:cNvPr>
          <p:cNvSpPr/>
          <p:nvPr/>
        </p:nvSpPr>
        <p:spPr>
          <a:xfrm>
            <a:off x="10892449" y="505881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21" name="TextBox 88">
            <a:extLst>
              <a:ext uri="{FF2B5EF4-FFF2-40B4-BE49-F238E27FC236}">
                <a16:creationId xmlns:a16="http://schemas.microsoft.com/office/drawing/2014/main" id="{FA52A2F4-321A-AB4D-952F-ABAAECAA18EB}"/>
              </a:ext>
            </a:extLst>
          </p:cNvPr>
          <p:cNvSpPr txBox="1"/>
          <p:nvPr/>
        </p:nvSpPr>
        <p:spPr>
          <a:xfrm>
            <a:off x="11001048" y="5019498"/>
            <a:ext cx="395296" cy="10672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Trélazé</a:t>
            </a:r>
            <a:endParaRPr sz="800" dirty="0">
              <a:solidFill>
                <a:srgbClr val="565655"/>
              </a:solidFill>
              <a:ea typeface="Wigrum" charset="77"/>
              <a:cs typeface="Arial" panose="020B0604020202020204" pitchFamily="34" charset="0"/>
            </a:endParaRPr>
          </a:p>
        </p:txBody>
      </p:sp>
      <p:sp>
        <p:nvSpPr>
          <p:cNvPr id="624" name="Free Form 8">
            <a:extLst>
              <a:ext uri="{FF2B5EF4-FFF2-40B4-BE49-F238E27FC236}">
                <a16:creationId xmlns:a16="http://schemas.microsoft.com/office/drawing/2014/main" id="{F1B0FD5C-5A75-504B-B489-882798893382}"/>
              </a:ext>
            </a:extLst>
          </p:cNvPr>
          <p:cNvSpPr/>
          <p:nvPr/>
        </p:nvSpPr>
        <p:spPr>
          <a:xfrm>
            <a:off x="10858604" y="488922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25" name="TextBox 88">
            <a:extLst>
              <a:ext uri="{FF2B5EF4-FFF2-40B4-BE49-F238E27FC236}">
                <a16:creationId xmlns:a16="http://schemas.microsoft.com/office/drawing/2014/main" id="{5D2CCC2A-E6DA-0640-BCF1-3F9F83BB319B}"/>
              </a:ext>
            </a:extLst>
          </p:cNvPr>
          <p:cNvSpPr txBox="1"/>
          <p:nvPr/>
        </p:nvSpPr>
        <p:spPr>
          <a:xfrm>
            <a:off x="10936303" y="4769496"/>
            <a:ext cx="920082" cy="139015"/>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Verrières</a:t>
            </a:r>
            <a:r>
              <a:rPr lang="en-US" sz="800" dirty="0" smtClean="0">
                <a:solidFill>
                  <a:srgbClr val="565655"/>
                </a:solidFill>
                <a:ea typeface="Wigrum" charset="77"/>
                <a:cs typeface="Arial" panose="020B0604020202020204" pitchFamily="34" charset="0"/>
              </a:rPr>
              <a:t>-</a:t>
            </a:r>
            <a:r>
              <a:rPr lang="en-US" sz="800" dirty="0" err="1" smtClean="0">
                <a:solidFill>
                  <a:srgbClr val="565655"/>
                </a:solidFill>
                <a:ea typeface="Wigrum" charset="77"/>
                <a:cs typeface="Arial" panose="020B0604020202020204" pitchFamily="34" charset="0"/>
              </a:rPr>
              <a:t>en</a:t>
            </a:r>
            <a:r>
              <a:rPr lang="en-US" sz="800" dirty="0" smtClean="0">
                <a:solidFill>
                  <a:srgbClr val="565655"/>
                </a:solidFill>
                <a:ea typeface="Wigrum" charset="77"/>
                <a:cs typeface="Arial" panose="020B0604020202020204" pitchFamily="34" charset="0"/>
              </a:rPr>
              <a:t>-Anjou</a:t>
            </a:r>
            <a:endParaRPr sz="800" dirty="0">
              <a:solidFill>
                <a:srgbClr val="565655"/>
              </a:solidFill>
              <a:ea typeface="Wigrum" charset="77"/>
              <a:cs typeface="Arial" panose="020B0604020202020204" pitchFamily="34" charset="0"/>
            </a:endParaRPr>
          </a:p>
        </p:txBody>
      </p:sp>
      <p:grpSp>
        <p:nvGrpSpPr>
          <p:cNvPr id="660" name="Groupe 659">
            <a:extLst>
              <a:ext uri="{FF2B5EF4-FFF2-40B4-BE49-F238E27FC236}">
                <a16:creationId xmlns:a16="http://schemas.microsoft.com/office/drawing/2014/main" id="{8DB10D24-7C9B-8D4F-A07C-1C25F814C2C9}"/>
              </a:ext>
            </a:extLst>
          </p:cNvPr>
          <p:cNvGrpSpPr/>
          <p:nvPr/>
        </p:nvGrpSpPr>
        <p:grpSpPr>
          <a:xfrm>
            <a:off x="10223575" y="5004462"/>
            <a:ext cx="135909" cy="143955"/>
            <a:chOff x="87811" y="2468813"/>
            <a:chExt cx="135909" cy="143955"/>
          </a:xfrm>
        </p:grpSpPr>
        <p:sp>
          <p:nvSpPr>
            <p:cNvPr id="661" name="Rectangle 38">
              <a:extLst>
                <a:ext uri="{FF2B5EF4-FFF2-40B4-BE49-F238E27FC236}">
                  <a16:creationId xmlns:a16="http://schemas.microsoft.com/office/drawing/2014/main" id="{2D3B8C0A-36AF-CB40-9411-5970E1B05A71}"/>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62" name="TextBox 84">
              <a:extLst>
                <a:ext uri="{FF2B5EF4-FFF2-40B4-BE49-F238E27FC236}">
                  <a16:creationId xmlns:a16="http://schemas.microsoft.com/office/drawing/2014/main" id="{E8F9BDD1-4472-2540-B5DD-0FB32ECBC887}"/>
                </a:ext>
              </a:extLst>
            </p:cNvPr>
            <p:cNvSpPr txBox="1"/>
            <p:nvPr/>
          </p:nvSpPr>
          <p:spPr>
            <a:xfrm>
              <a:off x="96581" y="2468813"/>
              <a:ext cx="123692" cy="107874"/>
            </a:xfrm>
            <a:prstGeom prst="rect">
              <a:avLst/>
            </a:prstGeom>
            <a:noFill/>
            <a:ln>
              <a:noFill/>
            </a:ln>
          </p:spPr>
          <p:txBody>
            <a:bodyPr wrap="square" lIns="0" tIns="0" rIns="0" bIns="0" anchor="t"/>
            <a:lstStyle/>
            <a:p>
              <a:pPr>
                <a:lnSpc>
                  <a:spcPts val="1200"/>
                </a:lnSpc>
                <a:defRPr lang="en-US"/>
              </a:pPr>
              <a:r>
                <a:rPr lang="en-US" sz="900" b="1" spc="-150" dirty="0" smtClean="0">
                  <a:solidFill>
                    <a:srgbClr val="FFFFFF"/>
                  </a:solidFill>
                  <a:latin typeface="Arial" panose="020B0604020202020204" pitchFamily="34" charset="0"/>
                  <a:ea typeface="Wigrum Medium" charset="77"/>
                  <a:cs typeface="Arial" panose="020B0604020202020204" pitchFamily="34" charset="0"/>
                </a:rPr>
                <a:t>10</a:t>
              </a:r>
              <a:endParaRPr sz="900" b="1" spc="-150"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63" name="Groupe 662">
            <a:extLst>
              <a:ext uri="{FF2B5EF4-FFF2-40B4-BE49-F238E27FC236}">
                <a16:creationId xmlns:a16="http://schemas.microsoft.com/office/drawing/2014/main" id="{1AB53B02-8995-7349-A547-290C6B30669A}"/>
              </a:ext>
            </a:extLst>
          </p:cNvPr>
          <p:cNvGrpSpPr/>
          <p:nvPr/>
        </p:nvGrpSpPr>
        <p:grpSpPr>
          <a:xfrm>
            <a:off x="9834525" y="5143188"/>
            <a:ext cx="135909" cy="143955"/>
            <a:chOff x="87811" y="2468813"/>
            <a:chExt cx="135909" cy="143955"/>
          </a:xfrm>
        </p:grpSpPr>
        <p:sp>
          <p:nvSpPr>
            <p:cNvPr id="664" name="Rectangle 38">
              <a:extLst>
                <a:ext uri="{FF2B5EF4-FFF2-40B4-BE49-F238E27FC236}">
                  <a16:creationId xmlns:a16="http://schemas.microsoft.com/office/drawing/2014/main" id="{18E69623-6365-9449-8728-818DD8454BE1}"/>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65" name="TextBox 84">
              <a:extLst>
                <a:ext uri="{FF2B5EF4-FFF2-40B4-BE49-F238E27FC236}">
                  <a16:creationId xmlns:a16="http://schemas.microsoft.com/office/drawing/2014/main" id="{136EB7B4-1DCA-AA4A-ACB7-1390B6D67CB6}"/>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2</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grpSp>
        <p:nvGrpSpPr>
          <p:cNvPr id="684" name="Groupe 683">
            <a:extLst>
              <a:ext uri="{FF2B5EF4-FFF2-40B4-BE49-F238E27FC236}">
                <a16:creationId xmlns:a16="http://schemas.microsoft.com/office/drawing/2014/main" id="{2EB71DEB-5B30-3A48-8A1E-EA1A57A4DACB}"/>
              </a:ext>
            </a:extLst>
          </p:cNvPr>
          <p:cNvGrpSpPr/>
          <p:nvPr/>
        </p:nvGrpSpPr>
        <p:grpSpPr>
          <a:xfrm>
            <a:off x="11467612" y="5288741"/>
            <a:ext cx="135909" cy="143955"/>
            <a:chOff x="87811" y="2468813"/>
            <a:chExt cx="135909" cy="143955"/>
          </a:xfrm>
        </p:grpSpPr>
        <p:sp>
          <p:nvSpPr>
            <p:cNvPr id="685" name="Rectangle 38">
              <a:extLst>
                <a:ext uri="{FF2B5EF4-FFF2-40B4-BE49-F238E27FC236}">
                  <a16:creationId xmlns:a16="http://schemas.microsoft.com/office/drawing/2014/main" id="{293F6FDF-5DFD-3245-A85B-AE9F34940B7C}"/>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88" name="TextBox 84">
              <a:extLst>
                <a:ext uri="{FF2B5EF4-FFF2-40B4-BE49-F238E27FC236}">
                  <a16:creationId xmlns:a16="http://schemas.microsoft.com/office/drawing/2014/main" id="{0C3064C1-C411-4141-857B-D1C5607D3F47}"/>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89" name="Groupe 688">
            <a:extLst>
              <a:ext uri="{FF2B5EF4-FFF2-40B4-BE49-F238E27FC236}">
                <a16:creationId xmlns:a16="http://schemas.microsoft.com/office/drawing/2014/main" id="{812306C1-CB29-F04F-AF6F-8183E70D3E9E}"/>
              </a:ext>
            </a:extLst>
          </p:cNvPr>
          <p:cNvGrpSpPr/>
          <p:nvPr/>
        </p:nvGrpSpPr>
        <p:grpSpPr>
          <a:xfrm>
            <a:off x="11341040" y="5011683"/>
            <a:ext cx="135909" cy="143955"/>
            <a:chOff x="87811" y="2468813"/>
            <a:chExt cx="135909" cy="143955"/>
          </a:xfrm>
        </p:grpSpPr>
        <p:sp>
          <p:nvSpPr>
            <p:cNvPr id="690" name="Rectangle 38">
              <a:extLst>
                <a:ext uri="{FF2B5EF4-FFF2-40B4-BE49-F238E27FC236}">
                  <a16:creationId xmlns:a16="http://schemas.microsoft.com/office/drawing/2014/main" id="{174300C5-EB1A-CE41-A001-73E8FDF98B0B}"/>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691" name="TextBox 84">
              <a:extLst>
                <a:ext uri="{FF2B5EF4-FFF2-40B4-BE49-F238E27FC236}">
                  <a16:creationId xmlns:a16="http://schemas.microsoft.com/office/drawing/2014/main" id="{10D77729-6A04-F644-A119-8E7D126B1C88}"/>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5</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04" name="TextBox 84">
            <a:extLst>
              <a:ext uri="{FF2B5EF4-FFF2-40B4-BE49-F238E27FC236}">
                <a16:creationId xmlns:a16="http://schemas.microsoft.com/office/drawing/2014/main" id="{EF2267C7-B5F2-6845-A01F-0F96BA961489}"/>
              </a:ext>
            </a:extLst>
          </p:cNvPr>
          <p:cNvSpPr txBox="1"/>
          <p:nvPr/>
        </p:nvSpPr>
        <p:spPr>
          <a:xfrm>
            <a:off x="9330012" y="5002929"/>
            <a:ext cx="93419"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977" name="Groupe 976">
            <a:extLst>
              <a:ext uri="{FF2B5EF4-FFF2-40B4-BE49-F238E27FC236}">
                <a16:creationId xmlns:a16="http://schemas.microsoft.com/office/drawing/2014/main" id="{BCBA5F39-DB31-F64A-89A8-770288D2DDCA}"/>
              </a:ext>
            </a:extLst>
          </p:cNvPr>
          <p:cNvGrpSpPr/>
          <p:nvPr/>
        </p:nvGrpSpPr>
        <p:grpSpPr>
          <a:xfrm>
            <a:off x="11740142" y="5142489"/>
            <a:ext cx="135909" cy="143955"/>
            <a:chOff x="87811" y="2468813"/>
            <a:chExt cx="135909" cy="143955"/>
          </a:xfrm>
        </p:grpSpPr>
        <p:sp>
          <p:nvSpPr>
            <p:cNvPr id="978" name="Rectangle 38">
              <a:extLst>
                <a:ext uri="{FF2B5EF4-FFF2-40B4-BE49-F238E27FC236}">
                  <a16:creationId xmlns:a16="http://schemas.microsoft.com/office/drawing/2014/main" id="{B7650EB2-1847-BA4A-B606-12E738C8B332}"/>
                </a:ext>
              </a:extLst>
            </p:cNvPr>
            <p:cNvSpPr/>
            <p:nvPr/>
          </p:nvSpPr>
          <p:spPr>
            <a:xfrm>
              <a:off x="87811" y="2476859"/>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979" name="TextBox 84">
              <a:extLst>
                <a:ext uri="{FF2B5EF4-FFF2-40B4-BE49-F238E27FC236}">
                  <a16:creationId xmlns:a16="http://schemas.microsoft.com/office/drawing/2014/main" id="{37A880D4-7476-9843-AD16-CDBEDC93662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473" name="TextBox 82">
            <a:extLst>
              <a:ext uri="{FF2B5EF4-FFF2-40B4-BE49-F238E27FC236}">
                <a16:creationId xmlns:a16="http://schemas.microsoft.com/office/drawing/2014/main" id="{0DF03F84-1E92-364C-8C91-28273A3A6B10}"/>
              </a:ext>
            </a:extLst>
          </p:cNvPr>
          <p:cNvSpPr txBox="1"/>
          <p:nvPr/>
        </p:nvSpPr>
        <p:spPr>
          <a:xfrm>
            <a:off x="8029185" y="5626086"/>
            <a:ext cx="1740809" cy="349815"/>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fr-FR" sz="1800" dirty="0">
                <a:solidFill>
                  <a:schemeClr val="bg1">
                    <a:lumMod val="75000"/>
                  </a:schemeClr>
                </a:solidFill>
                <a:latin typeface="+mn-lt"/>
              </a:rPr>
              <a:t>Maine-et-Loire</a:t>
            </a:r>
            <a:endParaRPr sz="1800" dirty="0">
              <a:solidFill>
                <a:schemeClr val="bg1">
                  <a:lumMod val="75000"/>
                </a:schemeClr>
              </a:solidFill>
              <a:latin typeface="+mn-lt"/>
            </a:endParaRPr>
          </a:p>
        </p:txBody>
      </p:sp>
      <p:sp>
        <p:nvSpPr>
          <p:cNvPr id="475" name="TextBox 82">
            <a:extLst>
              <a:ext uri="{FF2B5EF4-FFF2-40B4-BE49-F238E27FC236}">
                <a16:creationId xmlns:a16="http://schemas.microsoft.com/office/drawing/2014/main" id="{C36AC8CB-CDE0-6649-A2D5-642BCAAA2C23}"/>
              </a:ext>
            </a:extLst>
          </p:cNvPr>
          <p:cNvSpPr txBox="1"/>
          <p:nvPr/>
        </p:nvSpPr>
        <p:spPr>
          <a:xfrm>
            <a:off x="3564846" y="4547421"/>
            <a:ext cx="1768923" cy="349815"/>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fr-FR" sz="1800" dirty="0" smtClean="0">
                <a:solidFill>
                  <a:schemeClr val="bg1">
                    <a:lumMod val="75000"/>
                  </a:schemeClr>
                </a:solidFill>
                <a:latin typeface="+mn-lt"/>
              </a:rPr>
              <a:t>Loire-</a:t>
            </a:r>
          </a:p>
          <a:p>
            <a:r>
              <a:rPr lang="fr-FR" sz="1800" dirty="0" smtClean="0">
                <a:solidFill>
                  <a:schemeClr val="bg1">
                    <a:lumMod val="75000"/>
                  </a:schemeClr>
                </a:solidFill>
                <a:latin typeface="+mn-lt"/>
              </a:rPr>
              <a:t>Atlantique</a:t>
            </a:r>
            <a:endParaRPr sz="1800" dirty="0">
              <a:solidFill>
                <a:schemeClr val="bg1">
                  <a:lumMod val="75000"/>
                </a:schemeClr>
              </a:solidFill>
              <a:latin typeface="+mn-lt"/>
            </a:endParaRPr>
          </a:p>
        </p:txBody>
      </p:sp>
      <p:sp>
        <p:nvSpPr>
          <p:cNvPr id="478" name="TextBox 82">
            <a:extLst>
              <a:ext uri="{FF2B5EF4-FFF2-40B4-BE49-F238E27FC236}">
                <a16:creationId xmlns:a16="http://schemas.microsoft.com/office/drawing/2014/main" id="{23094789-3350-A444-B645-BB8AC03AEB49}"/>
              </a:ext>
            </a:extLst>
          </p:cNvPr>
          <p:cNvSpPr txBox="1"/>
          <p:nvPr/>
        </p:nvSpPr>
        <p:spPr>
          <a:xfrm>
            <a:off x="6191263" y="166317"/>
            <a:ext cx="1191895" cy="349815"/>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fr-FR" sz="1800" dirty="0">
                <a:solidFill>
                  <a:schemeClr val="bg1">
                    <a:lumMod val="75000"/>
                  </a:schemeClr>
                </a:solidFill>
                <a:latin typeface="+mn-lt"/>
              </a:rPr>
              <a:t>Mayenne</a:t>
            </a:r>
            <a:endParaRPr sz="1800" dirty="0">
              <a:solidFill>
                <a:schemeClr val="bg1">
                  <a:lumMod val="75000"/>
                </a:schemeClr>
              </a:solidFill>
              <a:latin typeface="+mn-lt"/>
            </a:endParaRPr>
          </a:p>
        </p:txBody>
      </p:sp>
      <p:sp>
        <p:nvSpPr>
          <p:cNvPr id="479" name="Free Form 147">
            <a:extLst>
              <a:ext uri="{FF2B5EF4-FFF2-40B4-BE49-F238E27FC236}">
                <a16:creationId xmlns:a16="http://schemas.microsoft.com/office/drawing/2014/main" id="{3119FC1B-50AF-B34C-B3DE-D34AE79C62B3}"/>
              </a:ext>
            </a:extLst>
          </p:cNvPr>
          <p:cNvSpPr/>
          <p:nvPr/>
        </p:nvSpPr>
        <p:spPr>
          <a:xfrm rot="4551190">
            <a:off x="7607000" y="4807045"/>
            <a:ext cx="1371021" cy="204562"/>
          </a:xfrm>
          <a:custGeom>
            <a:avLst/>
            <a:gdLst/>
            <a:ahLst/>
            <a:cxnLst/>
            <a:rect l="0" t="0" r="0" b="0"/>
            <a:pathLst>
              <a:path w="2000588">
                <a:moveTo>
                  <a:pt x="2000588" y="0"/>
                </a:moveTo>
                <a:lnTo>
                  <a:pt x="0" y="0"/>
                </a:lnTo>
              </a:path>
            </a:pathLst>
          </a:custGeom>
          <a:noFill/>
          <a:ln w="8763" cap="flat" cmpd="sng">
            <a:solidFill>
              <a:srgbClr val="642C86">
                <a:alpha val="100000"/>
              </a:srgbClr>
            </a:solidFill>
            <a:prstDash val="solid"/>
            <a:miter lim="800000"/>
            <a:headEnd type="oval" w="sm" len="sm"/>
          </a:ln>
        </p:spPr>
        <p:txBody>
          <a:bodyPr wrap="square" anchor="ctr">
            <a:spAutoFit/>
          </a:bodyPr>
          <a:lstStyle/>
          <a:p>
            <a:pPr algn="ctr"/>
            <a:endParaRPr lang="en-US" dirty="0"/>
          </a:p>
        </p:txBody>
      </p:sp>
      <p:sp>
        <p:nvSpPr>
          <p:cNvPr id="480" name="Free Form 147">
            <a:extLst>
              <a:ext uri="{FF2B5EF4-FFF2-40B4-BE49-F238E27FC236}">
                <a16:creationId xmlns:a16="http://schemas.microsoft.com/office/drawing/2014/main" id="{85A35A24-8904-4448-805F-D58510DE860C}"/>
              </a:ext>
            </a:extLst>
          </p:cNvPr>
          <p:cNvSpPr/>
          <p:nvPr/>
        </p:nvSpPr>
        <p:spPr>
          <a:xfrm rot="9614816">
            <a:off x="4211642" y="4121234"/>
            <a:ext cx="1419145" cy="376470"/>
          </a:xfrm>
          <a:custGeom>
            <a:avLst/>
            <a:gdLst/>
            <a:ahLst/>
            <a:cxnLst/>
            <a:rect l="0" t="0" r="0" b="0"/>
            <a:pathLst>
              <a:path w="2000588">
                <a:moveTo>
                  <a:pt x="2000588" y="0"/>
                </a:moveTo>
                <a:lnTo>
                  <a:pt x="0" y="0"/>
                </a:lnTo>
              </a:path>
            </a:pathLst>
          </a:custGeom>
          <a:noFill/>
          <a:ln w="8763" cap="flat" cmpd="sng">
            <a:solidFill>
              <a:srgbClr val="642C86">
                <a:alpha val="100000"/>
              </a:srgbClr>
            </a:solidFill>
            <a:prstDash val="solid"/>
            <a:miter lim="800000"/>
            <a:headEnd type="oval" w="sm" len="sm"/>
          </a:ln>
        </p:spPr>
        <p:txBody>
          <a:bodyPr wrap="square" anchor="ctr">
            <a:spAutoFit/>
          </a:bodyPr>
          <a:lstStyle/>
          <a:p>
            <a:pPr algn="ctr"/>
            <a:endParaRPr lang="en-US" dirty="0"/>
          </a:p>
        </p:txBody>
      </p:sp>
      <p:sp>
        <p:nvSpPr>
          <p:cNvPr id="759" name="Free Form 8">
            <a:extLst>
              <a:ext uri="{FF2B5EF4-FFF2-40B4-BE49-F238E27FC236}">
                <a16:creationId xmlns:a16="http://schemas.microsoft.com/office/drawing/2014/main" id="{4EDCF491-D0C5-F940-A65D-BED7C4FEBD6F}"/>
              </a:ext>
            </a:extLst>
          </p:cNvPr>
          <p:cNvSpPr/>
          <p:nvPr/>
        </p:nvSpPr>
        <p:spPr>
          <a:xfrm>
            <a:off x="4756125" y="176652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63" name="TextBox 88">
            <a:extLst>
              <a:ext uri="{FF2B5EF4-FFF2-40B4-BE49-F238E27FC236}">
                <a16:creationId xmlns:a16="http://schemas.microsoft.com/office/drawing/2014/main" id="{1B8FC28A-CD45-514F-AAEC-1A44437F8ED8}"/>
              </a:ext>
            </a:extLst>
          </p:cNvPr>
          <p:cNvSpPr txBox="1"/>
          <p:nvPr/>
        </p:nvSpPr>
        <p:spPr>
          <a:xfrm>
            <a:off x="4846847" y="1693000"/>
            <a:ext cx="1062662" cy="134287"/>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Orvault</a:t>
            </a:r>
            <a:endParaRPr sz="800" dirty="0">
              <a:solidFill>
                <a:srgbClr val="565655"/>
              </a:solidFill>
              <a:ea typeface="Wigrum" charset="77"/>
              <a:cs typeface="Arial" panose="020B0604020202020204" pitchFamily="34" charset="0"/>
            </a:endParaRPr>
          </a:p>
        </p:txBody>
      </p:sp>
      <p:sp>
        <p:nvSpPr>
          <p:cNvPr id="764" name="Rectangle 38">
            <a:extLst>
              <a:ext uri="{FF2B5EF4-FFF2-40B4-BE49-F238E27FC236}">
                <a16:creationId xmlns:a16="http://schemas.microsoft.com/office/drawing/2014/main" id="{3D360138-028E-C24D-B2A5-AD2D4F45FC05}"/>
              </a:ext>
            </a:extLst>
          </p:cNvPr>
          <p:cNvSpPr/>
          <p:nvPr/>
        </p:nvSpPr>
        <p:spPr>
          <a:xfrm>
            <a:off x="5197365" y="1669354"/>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65" name="TextBox 84">
            <a:extLst>
              <a:ext uri="{FF2B5EF4-FFF2-40B4-BE49-F238E27FC236}">
                <a16:creationId xmlns:a16="http://schemas.microsoft.com/office/drawing/2014/main" id="{2D99684D-5E28-5745-8646-9C9118A0CB94}"/>
              </a:ext>
            </a:extLst>
          </p:cNvPr>
          <p:cNvSpPr txBox="1"/>
          <p:nvPr/>
        </p:nvSpPr>
        <p:spPr>
          <a:xfrm>
            <a:off x="5236408" y="1661308"/>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766" name="Rectangle 38">
            <a:extLst>
              <a:ext uri="{FF2B5EF4-FFF2-40B4-BE49-F238E27FC236}">
                <a16:creationId xmlns:a16="http://schemas.microsoft.com/office/drawing/2014/main" id="{3D360138-028E-C24D-B2A5-AD2D4F45FC05}"/>
              </a:ext>
            </a:extLst>
          </p:cNvPr>
          <p:cNvSpPr/>
          <p:nvPr/>
        </p:nvSpPr>
        <p:spPr>
          <a:xfrm>
            <a:off x="3773121" y="1998658"/>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79" name="TextBox 84">
            <a:extLst>
              <a:ext uri="{FF2B5EF4-FFF2-40B4-BE49-F238E27FC236}">
                <a16:creationId xmlns:a16="http://schemas.microsoft.com/office/drawing/2014/main" id="{2D99684D-5E28-5745-8646-9C9118A0CB94}"/>
              </a:ext>
            </a:extLst>
          </p:cNvPr>
          <p:cNvSpPr txBox="1"/>
          <p:nvPr/>
        </p:nvSpPr>
        <p:spPr>
          <a:xfrm>
            <a:off x="3812164" y="1990612"/>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780" name="Free Form 8">
            <a:extLst>
              <a:ext uri="{FF2B5EF4-FFF2-40B4-BE49-F238E27FC236}">
                <a16:creationId xmlns:a16="http://schemas.microsoft.com/office/drawing/2014/main" id="{CCF91A29-6DE8-C14F-81FB-9D2B59265948}"/>
              </a:ext>
            </a:extLst>
          </p:cNvPr>
          <p:cNvSpPr/>
          <p:nvPr/>
        </p:nvSpPr>
        <p:spPr>
          <a:xfrm>
            <a:off x="8604587" y="408448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86" name="TextBox 84">
            <a:extLst>
              <a:ext uri="{FF2B5EF4-FFF2-40B4-BE49-F238E27FC236}">
                <a16:creationId xmlns:a16="http://schemas.microsoft.com/office/drawing/2014/main" id="{FBE14CBE-350F-234F-AB2D-A3B149B87763}"/>
              </a:ext>
            </a:extLst>
          </p:cNvPr>
          <p:cNvSpPr txBox="1"/>
          <p:nvPr/>
        </p:nvSpPr>
        <p:spPr>
          <a:xfrm>
            <a:off x="7411429" y="4623813"/>
            <a:ext cx="93419"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788" name="Rectangle 38">
            <a:extLst>
              <a:ext uri="{FF2B5EF4-FFF2-40B4-BE49-F238E27FC236}">
                <a16:creationId xmlns:a16="http://schemas.microsoft.com/office/drawing/2014/main" id="{EC122BA3-A6C1-444F-ADE2-4CCF793C7648}"/>
              </a:ext>
            </a:extLst>
          </p:cNvPr>
          <p:cNvSpPr/>
          <p:nvPr/>
        </p:nvSpPr>
        <p:spPr>
          <a:xfrm>
            <a:off x="8433557" y="4045644"/>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87" name="TextBox 84">
            <a:extLst>
              <a:ext uri="{FF2B5EF4-FFF2-40B4-BE49-F238E27FC236}">
                <a16:creationId xmlns:a16="http://schemas.microsoft.com/office/drawing/2014/main" id="{FBE14CBE-350F-234F-AB2D-A3B149B87763}"/>
              </a:ext>
            </a:extLst>
          </p:cNvPr>
          <p:cNvSpPr txBox="1"/>
          <p:nvPr/>
        </p:nvSpPr>
        <p:spPr>
          <a:xfrm>
            <a:off x="8462475" y="4051697"/>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789" name="Free Form 8">
            <a:extLst>
              <a:ext uri="{FF2B5EF4-FFF2-40B4-BE49-F238E27FC236}">
                <a16:creationId xmlns:a16="http://schemas.microsoft.com/office/drawing/2014/main" id="{20072D56-643E-B24D-B713-CBC4A791C9EA}"/>
              </a:ext>
            </a:extLst>
          </p:cNvPr>
          <p:cNvSpPr/>
          <p:nvPr/>
        </p:nvSpPr>
        <p:spPr>
          <a:xfrm>
            <a:off x="10618081" y="531969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90" name="TextBox 88">
            <a:extLst>
              <a:ext uri="{FF2B5EF4-FFF2-40B4-BE49-F238E27FC236}">
                <a16:creationId xmlns:a16="http://schemas.microsoft.com/office/drawing/2014/main" id="{BD99158B-BE87-0C40-8127-1156405BE811}"/>
              </a:ext>
            </a:extLst>
          </p:cNvPr>
          <p:cNvSpPr txBox="1"/>
          <p:nvPr/>
        </p:nvSpPr>
        <p:spPr>
          <a:xfrm>
            <a:off x="9956931" y="5311528"/>
            <a:ext cx="651153" cy="135935"/>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Bouchemaine</a:t>
            </a:r>
            <a:endParaRPr sz="800" dirty="0">
              <a:solidFill>
                <a:srgbClr val="565655"/>
              </a:solidFill>
              <a:ea typeface="Wigrum" charset="77"/>
              <a:cs typeface="Arial" panose="020B0604020202020204" pitchFamily="34" charset="0"/>
            </a:endParaRPr>
          </a:p>
        </p:txBody>
      </p:sp>
      <p:sp>
        <p:nvSpPr>
          <p:cNvPr id="792" name="Rectangle 38">
            <a:extLst>
              <a:ext uri="{FF2B5EF4-FFF2-40B4-BE49-F238E27FC236}">
                <a16:creationId xmlns:a16="http://schemas.microsoft.com/office/drawing/2014/main" id="{18E69623-6365-9449-8728-818DD8454BE1}"/>
              </a:ext>
            </a:extLst>
          </p:cNvPr>
          <p:cNvSpPr/>
          <p:nvPr/>
        </p:nvSpPr>
        <p:spPr>
          <a:xfrm>
            <a:off x="9800589" y="5311554"/>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793" name="TextBox 84">
            <a:extLst>
              <a:ext uri="{FF2B5EF4-FFF2-40B4-BE49-F238E27FC236}">
                <a16:creationId xmlns:a16="http://schemas.microsoft.com/office/drawing/2014/main" id="{136EB7B4-1DCA-AA4A-ACB7-1390B6D67CB6}"/>
              </a:ext>
            </a:extLst>
          </p:cNvPr>
          <p:cNvSpPr txBox="1"/>
          <p:nvPr/>
        </p:nvSpPr>
        <p:spPr>
          <a:xfrm>
            <a:off x="9839632" y="5303508"/>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05" name="Rectangle 38">
            <a:extLst>
              <a:ext uri="{FF2B5EF4-FFF2-40B4-BE49-F238E27FC236}">
                <a16:creationId xmlns:a16="http://schemas.microsoft.com/office/drawing/2014/main" id="{18E69623-6365-9449-8728-818DD8454BE1}"/>
              </a:ext>
            </a:extLst>
          </p:cNvPr>
          <p:cNvSpPr/>
          <p:nvPr/>
        </p:nvSpPr>
        <p:spPr>
          <a:xfrm>
            <a:off x="10067031" y="5011781"/>
            <a:ext cx="135909" cy="135909"/>
          </a:xfrm>
          <a:prstGeom prst="rect">
            <a:avLst/>
          </a:prstGeom>
          <a:solidFill>
            <a:srgbClr val="FF6600"/>
          </a:solidFill>
          <a:ln w="12700" cap="flat" cmpd="sng">
            <a:noFill/>
            <a:prstDash val="solid"/>
            <a:miter lim="800000"/>
          </a:ln>
        </p:spPr>
        <p:txBody>
          <a:bodyPr anchor="ctr">
            <a:spAutoFit/>
          </a:bodyPr>
          <a:lstStyle/>
          <a:p>
            <a:pPr algn="ctr"/>
            <a:endParaRPr lang="en-US" dirty="0"/>
          </a:p>
        </p:txBody>
      </p:sp>
      <p:sp>
        <p:nvSpPr>
          <p:cNvPr id="806" name="TextBox 84">
            <a:extLst>
              <a:ext uri="{FF2B5EF4-FFF2-40B4-BE49-F238E27FC236}">
                <a16:creationId xmlns:a16="http://schemas.microsoft.com/office/drawing/2014/main" id="{136EB7B4-1DCA-AA4A-ACB7-1390B6D67CB6}"/>
              </a:ext>
            </a:extLst>
          </p:cNvPr>
          <p:cNvSpPr txBox="1"/>
          <p:nvPr/>
        </p:nvSpPr>
        <p:spPr>
          <a:xfrm>
            <a:off x="10109814" y="5007410"/>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7</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09" name="Rectangle 38">
            <a:extLst>
              <a:ext uri="{FF2B5EF4-FFF2-40B4-BE49-F238E27FC236}">
                <a16:creationId xmlns:a16="http://schemas.microsoft.com/office/drawing/2014/main" id="{18E69623-6365-9449-8728-818DD8454BE1}"/>
              </a:ext>
            </a:extLst>
          </p:cNvPr>
          <p:cNvSpPr/>
          <p:nvPr/>
        </p:nvSpPr>
        <p:spPr>
          <a:xfrm>
            <a:off x="5386592" y="1836463"/>
            <a:ext cx="135909" cy="135909"/>
          </a:xfrm>
          <a:prstGeom prst="rect">
            <a:avLst/>
          </a:prstGeom>
          <a:solidFill>
            <a:srgbClr val="FF6600"/>
          </a:solidFill>
          <a:ln w="12700" cap="flat" cmpd="sng">
            <a:noFill/>
            <a:prstDash val="solid"/>
            <a:miter lim="800000"/>
          </a:ln>
        </p:spPr>
        <p:txBody>
          <a:bodyPr anchor="ctr">
            <a:spAutoFit/>
          </a:bodyPr>
          <a:lstStyle/>
          <a:p>
            <a:pPr algn="ctr"/>
            <a:endParaRPr lang="en-US" dirty="0"/>
          </a:p>
        </p:txBody>
      </p:sp>
      <p:sp>
        <p:nvSpPr>
          <p:cNvPr id="816" name="TextBox 84">
            <a:extLst>
              <a:ext uri="{FF2B5EF4-FFF2-40B4-BE49-F238E27FC236}">
                <a16:creationId xmlns:a16="http://schemas.microsoft.com/office/drawing/2014/main" id="{136EB7B4-1DCA-AA4A-ACB7-1390B6D67CB6}"/>
              </a:ext>
            </a:extLst>
          </p:cNvPr>
          <p:cNvSpPr txBox="1"/>
          <p:nvPr/>
        </p:nvSpPr>
        <p:spPr>
          <a:xfrm>
            <a:off x="5421939" y="1829730"/>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 name="ZoneTexte 7"/>
          <p:cNvSpPr txBox="1"/>
          <p:nvPr/>
        </p:nvSpPr>
        <p:spPr>
          <a:xfrm rot="16200000">
            <a:off x="10641462" y="1434438"/>
            <a:ext cx="2741799" cy="200055"/>
          </a:xfrm>
          <a:prstGeom prst="rect">
            <a:avLst/>
          </a:prstGeom>
          <a:noFill/>
        </p:spPr>
        <p:txBody>
          <a:bodyPr wrap="square" rtlCol="0">
            <a:spAutoFit/>
          </a:bodyPr>
          <a:lstStyle/>
          <a:p>
            <a:r>
              <a:rPr lang="fr-FR" sz="700" i="1" dirty="0" smtClean="0">
                <a:latin typeface="Arial" panose="020B0604020202020204" pitchFamily="34" charset="0"/>
                <a:cs typeface="Arial" panose="020B0604020202020204" pitchFamily="34" charset="0"/>
              </a:rPr>
              <a:t>Données au 05/02/2024</a:t>
            </a:r>
            <a:endParaRPr lang="fr-FR" sz="700" i="1" dirty="0">
              <a:latin typeface="Arial" panose="020B0604020202020204" pitchFamily="34" charset="0"/>
              <a:cs typeface="Arial" panose="020B0604020202020204" pitchFamily="34" charset="0"/>
            </a:endParaRPr>
          </a:p>
        </p:txBody>
      </p:sp>
      <p:grpSp>
        <p:nvGrpSpPr>
          <p:cNvPr id="834" name="Groupe 833">
            <a:extLst>
              <a:ext uri="{FF2B5EF4-FFF2-40B4-BE49-F238E27FC236}">
                <a16:creationId xmlns:a16="http://schemas.microsoft.com/office/drawing/2014/main" id="{C38457FD-42A5-144A-AD7F-80251EA96A34}"/>
              </a:ext>
            </a:extLst>
          </p:cNvPr>
          <p:cNvGrpSpPr/>
          <p:nvPr/>
        </p:nvGrpSpPr>
        <p:grpSpPr>
          <a:xfrm>
            <a:off x="9899038" y="2178103"/>
            <a:ext cx="135897" cy="143945"/>
            <a:chOff x="575195" y="2488543"/>
            <a:chExt cx="135897" cy="143945"/>
          </a:xfrm>
        </p:grpSpPr>
        <p:sp>
          <p:nvSpPr>
            <p:cNvPr id="83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007B3C"/>
            </a:solidFill>
            <a:ln w="12700" cap="flat" cmpd="sng">
              <a:noFill/>
              <a:prstDash val="solid"/>
              <a:miter lim="800000"/>
            </a:ln>
          </p:spPr>
          <p:txBody>
            <a:bodyPr anchor="ctr">
              <a:spAutoFit/>
            </a:bodyPr>
            <a:lstStyle/>
            <a:p>
              <a:pPr algn="ctr"/>
              <a:endParaRPr lang="en-US" dirty="0"/>
            </a:p>
          </p:txBody>
        </p:sp>
        <p:sp>
          <p:nvSpPr>
            <p:cNvPr id="83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839" name="Groupe 838">
            <a:extLst>
              <a:ext uri="{FF2B5EF4-FFF2-40B4-BE49-F238E27FC236}">
                <a16:creationId xmlns:a16="http://schemas.microsoft.com/office/drawing/2014/main" id="{C38457FD-42A5-144A-AD7F-80251EA96A34}"/>
              </a:ext>
            </a:extLst>
          </p:cNvPr>
          <p:cNvGrpSpPr/>
          <p:nvPr/>
        </p:nvGrpSpPr>
        <p:grpSpPr>
          <a:xfrm>
            <a:off x="7119942" y="4476623"/>
            <a:ext cx="135897" cy="143945"/>
            <a:chOff x="575195" y="2488543"/>
            <a:chExt cx="135897" cy="143945"/>
          </a:xfrm>
        </p:grpSpPr>
        <p:sp>
          <p:nvSpPr>
            <p:cNvPr id="84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007B3C"/>
            </a:solidFill>
            <a:ln w="12700" cap="flat" cmpd="sng">
              <a:noFill/>
              <a:prstDash val="solid"/>
              <a:miter lim="800000"/>
            </a:ln>
          </p:spPr>
          <p:txBody>
            <a:bodyPr anchor="ctr">
              <a:spAutoFit/>
            </a:bodyPr>
            <a:lstStyle/>
            <a:p>
              <a:pPr algn="ctr"/>
              <a:endParaRPr lang="en-US" dirty="0"/>
            </a:p>
          </p:txBody>
        </p:sp>
        <p:sp>
          <p:nvSpPr>
            <p:cNvPr id="84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849" name="Groupe 848">
            <a:extLst>
              <a:ext uri="{FF2B5EF4-FFF2-40B4-BE49-F238E27FC236}">
                <a16:creationId xmlns:a16="http://schemas.microsoft.com/office/drawing/2014/main" id="{C38457FD-42A5-144A-AD7F-80251EA96A34}"/>
              </a:ext>
            </a:extLst>
          </p:cNvPr>
          <p:cNvGrpSpPr/>
          <p:nvPr/>
        </p:nvGrpSpPr>
        <p:grpSpPr>
          <a:xfrm>
            <a:off x="9903855" y="4998926"/>
            <a:ext cx="135897" cy="143945"/>
            <a:chOff x="575195" y="2488543"/>
            <a:chExt cx="135897" cy="143945"/>
          </a:xfrm>
        </p:grpSpPr>
        <p:sp>
          <p:nvSpPr>
            <p:cNvPr id="85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007B3C"/>
            </a:solidFill>
            <a:ln w="12700" cap="flat" cmpd="sng">
              <a:noFill/>
              <a:prstDash val="solid"/>
              <a:miter lim="800000"/>
            </a:ln>
          </p:spPr>
          <p:txBody>
            <a:bodyPr anchor="ctr">
              <a:spAutoFit/>
            </a:bodyPr>
            <a:lstStyle/>
            <a:p>
              <a:pPr algn="ctr"/>
              <a:endParaRPr lang="en-US" dirty="0"/>
            </a:p>
          </p:txBody>
        </p:sp>
        <p:sp>
          <p:nvSpPr>
            <p:cNvPr id="85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sp>
        <p:nvSpPr>
          <p:cNvPr id="857" name="Rectangle 50">
            <a:extLst>
              <a:ext uri="{FF2B5EF4-FFF2-40B4-BE49-F238E27FC236}">
                <a16:creationId xmlns:a16="http://schemas.microsoft.com/office/drawing/2014/main" id="{0659E22C-D27F-B542-92F4-180C05A116BF}"/>
              </a:ext>
            </a:extLst>
          </p:cNvPr>
          <p:cNvSpPr/>
          <p:nvPr/>
        </p:nvSpPr>
        <p:spPr>
          <a:xfrm>
            <a:off x="11498755" y="5019741"/>
            <a:ext cx="135897" cy="135897"/>
          </a:xfrm>
          <a:prstGeom prst="rect">
            <a:avLst/>
          </a:prstGeom>
          <a:solidFill>
            <a:srgbClr val="007B3C"/>
          </a:solidFill>
          <a:ln w="12700" cap="flat" cmpd="sng">
            <a:noFill/>
            <a:prstDash val="solid"/>
            <a:miter lim="800000"/>
          </a:ln>
        </p:spPr>
        <p:txBody>
          <a:bodyPr anchor="ctr">
            <a:spAutoFit/>
          </a:bodyPr>
          <a:lstStyle/>
          <a:p>
            <a:pPr algn="ctr"/>
            <a:endParaRPr lang="en-US" dirty="0"/>
          </a:p>
        </p:txBody>
      </p:sp>
      <p:sp>
        <p:nvSpPr>
          <p:cNvPr id="858" name="TextBox 103">
            <a:extLst>
              <a:ext uri="{FF2B5EF4-FFF2-40B4-BE49-F238E27FC236}">
                <a16:creationId xmlns:a16="http://schemas.microsoft.com/office/drawing/2014/main" id="{8107E18B-7849-C94B-8BB1-7219D78859BA}"/>
              </a:ext>
            </a:extLst>
          </p:cNvPr>
          <p:cNvSpPr txBox="1"/>
          <p:nvPr/>
        </p:nvSpPr>
        <p:spPr>
          <a:xfrm>
            <a:off x="11535877" y="5023038"/>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7" name="Groupe 6"/>
          <p:cNvGrpSpPr/>
          <p:nvPr/>
        </p:nvGrpSpPr>
        <p:grpSpPr>
          <a:xfrm>
            <a:off x="11752710" y="4735479"/>
            <a:ext cx="135909" cy="143955"/>
            <a:chOff x="11828673" y="4841100"/>
            <a:chExt cx="135909" cy="143955"/>
          </a:xfrm>
        </p:grpSpPr>
        <p:sp>
          <p:nvSpPr>
            <p:cNvPr id="864" name="Rectangle 38">
              <a:extLst>
                <a:ext uri="{FF2B5EF4-FFF2-40B4-BE49-F238E27FC236}">
                  <a16:creationId xmlns:a16="http://schemas.microsoft.com/office/drawing/2014/main" id="{A9BB20DA-A06E-2549-BA9E-5BDC2F53B645}"/>
                </a:ext>
              </a:extLst>
            </p:cNvPr>
            <p:cNvSpPr/>
            <p:nvPr/>
          </p:nvSpPr>
          <p:spPr>
            <a:xfrm>
              <a:off x="11828673" y="4849146"/>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865" name="TextBox 84">
              <a:extLst>
                <a:ext uri="{FF2B5EF4-FFF2-40B4-BE49-F238E27FC236}">
                  <a16:creationId xmlns:a16="http://schemas.microsoft.com/office/drawing/2014/main" id="{F9CB6B5E-E8D6-7A4C-AF7E-1AEE3BFEEA5D}"/>
                </a:ext>
              </a:extLst>
            </p:cNvPr>
            <p:cNvSpPr txBox="1"/>
            <p:nvPr/>
          </p:nvSpPr>
          <p:spPr>
            <a:xfrm>
              <a:off x="11853427" y="4841100"/>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 name="Groupe 8"/>
          <p:cNvGrpSpPr/>
          <p:nvPr/>
        </p:nvGrpSpPr>
        <p:grpSpPr>
          <a:xfrm>
            <a:off x="9452947" y="5428499"/>
            <a:ext cx="135909" cy="143955"/>
            <a:chOff x="6042214" y="6398095"/>
            <a:chExt cx="135909" cy="143955"/>
          </a:xfrm>
        </p:grpSpPr>
        <p:sp>
          <p:nvSpPr>
            <p:cNvPr id="867" name="Rectangle 38">
              <a:extLst>
                <a:ext uri="{FF2B5EF4-FFF2-40B4-BE49-F238E27FC236}">
                  <a16:creationId xmlns:a16="http://schemas.microsoft.com/office/drawing/2014/main" id="{A9BB20DA-A06E-2549-BA9E-5BDC2F53B645}"/>
                </a:ext>
              </a:extLst>
            </p:cNvPr>
            <p:cNvSpPr/>
            <p:nvPr/>
          </p:nvSpPr>
          <p:spPr>
            <a:xfrm>
              <a:off x="6042214" y="6406141"/>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868" name="TextBox 84">
              <a:extLst>
                <a:ext uri="{FF2B5EF4-FFF2-40B4-BE49-F238E27FC236}">
                  <a16:creationId xmlns:a16="http://schemas.microsoft.com/office/drawing/2014/main" id="{F9CB6B5E-E8D6-7A4C-AF7E-1AEE3BFEEA5D}"/>
                </a:ext>
              </a:extLst>
            </p:cNvPr>
            <p:cNvSpPr txBox="1"/>
            <p:nvPr/>
          </p:nvSpPr>
          <p:spPr>
            <a:xfrm>
              <a:off x="6081257" y="6398095"/>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 name="Groupe 9"/>
          <p:cNvGrpSpPr/>
          <p:nvPr/>
        </p:nvGrpSpPr>
        <p:grpSpPr>
          <a:xfrm>
            <a:off x="9178520" y="3394116"/>
            <a:ext cx="135909" cy="143955"/>
            <a:chOff x="6194614" y="6550495"/>
            <a:chExt cx="135909" cy="143955"/>
          </a:xfrm>
        </p:grpSpPr>
        <p:sp>
          <p:nvSpPr>
            <p:cNvPr id="870" name="Rectangle 38">
              <a:extLst>
                <a:ext uri="{FF2B5EF4-FFF2-40B4-BE49-F238E27FC236}">
                  <a16:creationId xmlns:a16="http://schemas.microsoft.com/office/drawing/2014/main" id="{A9BB20DA-A06E-2549-BA9E-5BDC2F53B645}"/>
                </a:ext>
              </a:extLst>
            </p:cNvPr>
            <p:cNvSpPr/>
            <p:nvPr/>
          </p:nvSpPr>
          <p:spPr>
            <a:xfrm>
              <a:off x="6194614" y="6558541"/>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879" name="TextBox 84">
              <a:extLst>
                <a:ext uri="{FF2B5EF4-FFF2-40B4-BE49-F238E27FC236}">
                  <a16:creationId xmlns:a16="http://schemas.microsoft.com/office/drawing/2014/main" id="{F9CB6B5E-E8D6-7A4C-AF7E-1AEE3BFEEA5D}"/>
                </a:ext>
              </a:extLst>
            </p:cNvPr>
            <p:cNvSpPr txBox="1"/>
            <p:nvPr/>
          </p:nvSpPr>
          <p:spPr>
            <a:xfrm>
              <a:off x="6233657" y="6550495"/>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4</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 name="Groupe 10"/>
          <p:cNvGrpSpPr/>
          <p:nvPr/>
        </p:nvGrpSpPr>
        <p:grpSpPr>
          <a:xfrm>
            <a:off x="5831388" y="3743663"/>
            <a:ext cx="135909" cy="143955"/>
            <a:chOff x="6347014" y="6702895"/>
            <a:chExt cx="135909" cy="143955"/>
          </a:xfrm>
        </p:grpSpPr>
        <p:sp>
          <p:nvSpPr>
            <p:cNvPr id="880" name="Rectangle 38">
              <a:extLst>
                <a:ext uri="{FF2B5EF4-FFF2-40B4-BE49-F238E27FC236}">
                  <a16:creationId xmlns:a16="http://schemas.microsoft.com/office/drawing/2014/main" id="{A9BB20DA-A06E-2549-BA9E-5BDC2F53B645}"/>
                </a:ext>
              </a:extLst>
            </p:cNvPr>
            <p:cNvSpPr/>
            <p:nvPr/>
          </p:nvSpPr>
          <p:spPr>
            <a:xfrm>
              <a:off x="6347014" y="6710941"/>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899" name="TextBox 84">
              <a:extLst>
                <a:ext uri="{FF2B5EF4-FFF2-40B4-BE49-F238E27FC236}">
                  <a16:creationId xmlns:a16="http://schemas.microsoft.com/office/drawing/2014/main" id="{F9CB6B5E-E8D6-7A4C-AF7E-1AEE3BFEEA5D}"/>
                </a:ext>
              </a:extLst>
            </p:cNvPr>
            <p:cNvSpPr txBox="1"/>
            <p:nvPr/>
          </p:nvSpPr>
          <p:spPr>
            <a:xfrm>
              <a:off x="6386057" y="6702895"/>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00" name="Free Form 8">
            <a:extLst>
              <a:ext uri="{FF2B5EF4-FFF2-40B4-BE49-F238E27FC236}">
                <a16:creationId xmlns:a16="http://schemas.microsoft.com/office/drawing/2014/main" id="{20072D56-643E-B24D-B713-CBC4A791C9EA}"/>
              </a:ext>
            </a:extLst>
          </p:cNvPr>
          <p:cNvSpPr/>
          <p:nvPr/>
        </p:nvSpPr>
        <p:spPr>
          <a:xfrm>
            <a:off x="10690956" y="547072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01" name="TextBox 88">
            <a:extLst>
              <a:ext uri="{FF2B5EF4-FFF2-40B4-BE49-F238E27FC236}">
                <a16:creationId xmlns:a16="http://schemas.microsoft.com/office/drawing/2014/main" id="{BD99158B-BE87-0C40-8127-1156405BE811}"/>
              </a:ext>
            </a:extLst>
          </p:cNvPr>
          <p:cNvSpPr txBox="1"/>
          <p:nvPr/>
        </p:nvSpPr>
        <p:spPr>
          <a:xfrm>
            <a:off x="9617630" y="5446396"/>
            <a:ext cx="1067179" cy="135935"/>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Ste</a:t>
            </a:r>
            <a:r>
              <a:rPr lang="en-US" sz="800" dirty="0" smtClean="0">
                <a:solidFill>
                  <a:srgbClr val="565655"/>
                </a:solidFill>
                <a:ea typeface="Wigrum" charset="77"/>
                <a:cs typeface="Arial" panose="020B0604020202020204" pitchFamily="34" charset="0"/>
              </a:rPr>
              <a:t>-</a:t>
            </a:r>
            <a:r>
              <a:rPr lang="en-US" sz="800" dirty="0" err="1" smtClean="0">
                <a:solidFill>
                  <a:srgbClr val="565655"/>
                </a:solidFill>
                <a:ea typeface="Wigrum" charset="77"/>
                <a:cs typeface="Arial" panose="020B0604020202020204" pitchFamily="34" charset="0"/>
              </a:rPr>
              <a:t>Gemmes</a:t>
            </a:r>
            <a:r>
              <a:rPr lang="en-US" sz="800" dirty="0" smtClean="0">
                <a:solidFill>
                  <a:srgbClr val="565655"/>
                </a:solidFill>
                <a:ea typeface="Wigrum" charset="77"/>
                <a:cs typeface="Arial" panose="020B0604020202020204" pitchFamily="34" charset="0"/>
              </a:rPr>
              <a:t>-sur-Loire</a:t>
            </a:r>
            <a:endParaRPr sz="800" dirty="0">
              <a:solidFill>
                <a:srgbClr val="565655"/>
              </a:solidFill>
              <a:ea typeface="Wigrum" charset="77"/>
              <a:cs typeface="Arial" panose="020B0604020202020204" pitchFamily="34" charset="0"/>
            </a:endParaRPr>
          </a:p>
        </p:txBody>
      </p:sp>
      <p:sp>
        <p:nvSpPr>
          <p:cNvPr id="907" name="Free Form 8">
            <a:extLst>
              <a:ext uri="{FF2B5EF4-FFF2-40B4-BE49-F238E27FC236}">
                <a16:creationId xmlns:a16="http://schemas.microsoft.com/office/drawing/2014/main" id="{970A29A8-7D0A-6546-839F-D8BA78B82A14}"/>
              </a:ext>
            </a:extLst>
          </p:cNvPr>
          <p:cNvSpPr/>
          <p:nvPr/>
        </p:nvSpPr>
        <p:spPr>
          <a:xfrm>
            <a:off x="9071545" y="344163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10" name="Rectangle 38">
            <a:extLst>
              <a:ext uri="{FF2B5EF4-FFF2-40B4-BE49-F238E27FC236}">
                <a16:creationId xmlns:a16="http://schemas.microsoft.com/office/drawing/2014/main" id="{A9BB20DA-A06E-2549-BA9E-5BDC2F53B645}"/>
              </a:ext>
            </a:extLst>
          </p:cNvPr>
          <p:cNvSpPr/>
          <p:nvPr/>
        </p:nvSpPr>
        <p:spPr>
          <a:xfrm>
            <a:off x="5759558" y="2143686"/>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11" name="TextBox 84">
            <a:extLst>
              <a:ext uri="{FF2B5EF4-FFF2-40B4-BE49-F238E27FC236}">
                <a16:creationId xmlns:a16="http://schemas.microsoft.com/office/drawing/2014/main" id="{F9CB6B5E-E8D6-7A4C-AF7E-1AEE3BFEEA5D}"/>
              </a:ext>
            </a:extLst>
          </p:cNvPr>
          <p:cNvSpPr txBox="1"/>
          <p:nvPr/>
        </p:nvSpPr>
        <p:spPr>
          <a:xfrm>
            <a:off x="5803204" y="213557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7</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912" name="Groupe 911">
            <a:extLst>
              <a:ext uri="{FF2B5EF4-FFF2-40B4-BE49-F238E27FC236}">
                <a16:creationId xmlns:a16="http://schemas.microsoft.com/office/drawing/2014/main" id="{EAA5B13B-E10B-BC4B-9B17-1C3C6DF6ECB1}"/>
              </a:ext>
            </a:extLst>
          </p:cNvPr>
          <p:cNvGrpSpPr/>
          <p:nvPr/>
        </p:nvGrpSpPr>
        <p:grpSpPr>
          <a:xfrm>
            <a:off x="9636165" y="5300575"/>
            <a:ext cx="135909" cy="143955"/>
            <a:chOff x="87811" y="2468813"/>
            <a:chExt cx="135909" cy="143955"/>
          </a:xfrm>
        </p:grpSpPr>
        <p:sp>
          <p:nvSpPr>
            <p:cNvPr id="913" name="Rectangle 38">
              <a:extLst>
                <a:ext uri="{FF2B5EF4-FFF2-40B4-BE49-F238E27FC236}">
                  <a16:creationId xmlns:a16="http://schemas.microsoft.com/office/drawing/2014/main" id="{A9BB20DA-A06E-2549-BA9E-5BDC2F53B645}"/>
                </a:ext>
              </a:extLst>
            </p:cNvPr>
            <p:cNvSpPr/>
            <p:nvPr/>
          </p:nvSpPr>
          <p:spPr>
            <a:xfrm>
              <a:off x="87811" y="2476859"/>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14" name="TextBox 84">
              <a:extLst>
                <a:ext uri="{FF2B5EF4-FFF2-40B4-BE49-F238E27FC236}">
                  <a16:creationId xmlns:a16="http://schemas.microsoft.com/office/drawing/2014/main" id="{F9CB6B5E-E8D6-7A4C-AF7E-1AEE3BFEEA5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25" name="Rectangle 38">
            <a:extLst>
              <a:ext uri="{FF2B5EF4-FFF2-40B4-BE49-F238E27FC236}">
                <a16:creationId xmlns:a16="http://schemas.microsoft.com/office/drawing/2014/main" id="{A9BB20DA-A06E-2549-BA9E-5BDC2F53B645}"/>
              </a:ext>
            </a:extLst>
          </p:cNvPr>
          <p:cNvSpPr/>
          <p:nvPr/>
        </p:nvSpPr>
        <p:spPr>
          <a:xfrm>
            <a:off x="9738735" y="5009383"/>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26" name="TextBox 84">
            <a:extLst>
              <a:ext uri="{FF2B5EF4-FFF2-40B4-BE49-F238E27FC236}">
                <a16:creationId xmlns:a16="http://schemas.microsoft.com/office/drawing/2014/main" id="{F9CB6B5E-E8D6-7A4C-AF7E-1AEE3BFEEA5D}"/>
              </a:ext>
            </a:extLst>
          </p:cNvPr>
          <p:cNvSpPr txBox="1"/>
          <p:nvPr/>
        </p:nvSpPr>
        <p:spPr>
          <a:xfrm>
            <a:off x="9742085" y="5005685"/>
            <a:ext cx="137857" cy="100688"/>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30" name="Free Form 8">
            <a:extLst>
              <a:ext uri="{FF2B5EF4-FFF2-40B4-BE49-F238E27FC236}">
                <a16:creationId xmlns:a16="http://schemas.microsoft.com/office/drawing/2014/main" id="{8F1C8A7A-0CCC-CA44-990D-1AA9F6281712}"/>
              </a:ext>
            </a:extLst>
          </p:cNvPr>
          <p:cNvSpPr/>
          <p:nvPr/>
        </p:nvSpPr>
        <p:spPr>
          <a:xfrm>
            <a:off x="7055439" y="389825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933" name="Groupe 932">
            <a:extLst>
              <a:ext uri="{FF2B5EF4-FFF2-40B4-BE49-F238E27FC236}">
                <a16:creationId xmlns:a16="http://schemas.microsoft.com/office/drawing/2014/main" id="{EAA5B13B-E10B-BC4B-9B17-1C3C6DF6ECB1}"/>
              </a:ext>
            </a:extLst>
          </p:cNvPr>
          <p:cNvGrpSpPr/>
          <p:nvPr/>
        </p:nvGrpSpPr>
        <p:grpSpPr>
          <a:xfrm>
            <a:off x="7173101" y="3859504"/>
            <a:ext cx="135909" cy="143955"/>
            <a:chOff x="87811" y="2468813"/>
            <a:chExt cx="135909" cy="143955"/>
          </a:xfrm>
        </p:grpSpPr>
        <p:sp>
          <p:nvSpPr>
            <p:cNvPr id="934" name="Rectangle 38">
              <a:extLst>
                <a:ext uri="{FF2B5EF4-FFF2-40B4-BE49-F238E27FC236}">
                  <a16:creationId xmlns:a16="http://schemas.microsoft.com/office/drawing/2014/main" id="{A9BB20DA-A06E-2549-BA9E-5BDC2F53B645}"/>
                </a:ext>
              </a:extLst>
            </p:cNvPr>
            <p:cNvSpPr/>
            <p:nvPr/>
          </p:nvSpPr>
          <p:spPr>
            <a:xfrm>
              <a:off x="87811" y="2476859"/>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35" name="TextBox 84">
              <a:extLst>
                <a:ext uri="{FF2B5EF4-FFF2-40B4-BE49-F238E27FC236}">
                  <a16:creationId xmlns:a16="http://schemas.microsoft.com/office/drawing/2014/main" id="{F9CB6B5E-E8D6-7A4C-AF7E-1AEE3BFEEA5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5</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36" name="Free Form 8">
            <a:extLst>
              <a:ext uri="{FF2B5EF4-FFF2-40B4-BE49-F238E27FC236}">
                <a16:creationId xmlns:a16="http://schemas.microsoft.com/office/drawing/2014/main" id="{970A29A8-7D0A-6546-839F-D8BA78B82A14}"/>
              </a:ext>
            </a:extLst>
          </p:cNvPr>
          <p:cNvSpPr/>
          <p:nvPr/>
        </p:nvSpPr>
        <p:spPr>
          <a:xfrm>
            <a:off x="8876894" y="335069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40" name="Rectangle 38">
            <a:extLst>
              <a:ext uri="{FF2B5EF4-FFF2-40B4-BE49-F238E27FC236}">
                <a16:creationId xmlns:a16="http://schemas.microsoft.com/office/drawing/2014/main" id="{A9BB20DA-A06E-2549-BA9E-5BDC2F53B645}"/>
              </a:ext>
            </a:extLst>
          </p:cNvPr>
          <p:cNvSpPr/>
          <p:nvPr/>
        </p:nvSpPr>
        <p:spPr>
          <a:xfrm>
            <a:off x="3609699" y="1995742"/>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41" name="TextBox 84">
            <a:extLst>
              <a:ext uri="{FF2B5EF4-FFF2-40B4-BE49-F238E27FC236}">
                <a16:creationId xmlns:a16="http://schemas.microsoft.com/office/drawing/2014/main" id="{F9CB6B5E-E8D6-7A4C-AF7E-1AEE3BFEEA5D}"/>
              </a:ext>
            </a:extLst>
          </p:cNvPr>
          <p:cNvSpPr txBox="1"/>
          <p:nvPr/>
        </p:nvSpPr>
        <p:spPr>
          <a:xfrm>
            <a:off x="3648742" y="1987696"/>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942" name="Groupe 941">
            <a:extLst>
              <a:ext uri="{FF2B5EF4-FFF2-40B4-BE49-F238E27FC236}">
                <a16:creationId xmlns:a16="http://schemas.microsoft.com/office/drawing/2014/main" id="{EAA5B13B-E10B-BC4B-9B17-1C3C6DF6ECB1}"/>
              </a:ext>
            </a:extLst>
          </p:cNvPr>
          <p:cNvGrpSpPr/>
          <p:nvPr/>
        </p:nvGrpSpPr>
        <p:grpSpPr>
          <a:xfrm>
            <a:off x="9004214" y="3267943"/>
            <a:ext cx="135909" cy="143955"/>
            <a:chOff x="87811" y="2468813"/>
            <a:chExt cx="135909" cy="143955"/>
          </a:xfrm>
        </p:grpSpPr>
        <p:sp>
          <p:nvSpPr>
            <p:cNvPr id="943" name="Rectangle 38">
              <a:extLst>
                <a:ext uri="{FF2B5EF4-FFF2-40B4-BE49-F238E27FC236}">
                  <a16:creationId xmlns:a16="http://schemas.microsoft.com/office/drawing/2014/main" id="{A9BB20DA-A06E-2549-BA9E-5BDC2F53B645}"/>
                </a:ext>
              </a:extLst>
            </p:cNvPr>
            <p:cNvSpPr/>
            <p:nvPr/>
          </p:nvSpPr>
          <p:spPr>
            <a:xfrm>
              <a:off x="87811" y="2476859"/>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44" name="TextBox 84">
              <a:extLst>
                <a:ext uri="{FF2B5EF4-FFF2-40B4-BE49-F238E27FC236}">
                  <a16:creationId xmlns:a16="http://schemas.microsoft.com/office/drawing/2014/main" id="{F9CB6B5E-E8D6-7A4C-AF7E-1AEE3BFEEA5D}"/>
                </a:ext>
              </a:extLst>
            </p:cNvPr>
            <p:cNvSpPr txBox="1"/>
            <p:nvPr/>
          </p:nvSpPr>
          <p:spPr>
            <a:xfrm>
              <a:off x="126854" y="2468813"/>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 name="Groupe 12"/>
          <p:cNvGrpSpPr/>
          <p:nvPr/>
        </p:nvGrpSpPr>
        <p:grpSpPr>
          <a:xfrm>
            <a:off x="5549273" y="1827999"/>
            <a:ext cx="135909" cy="143955"/>
            <a:chOff x="5486085" y="1690611"/>
            <a:chExt cx="135909" cy="143955"/>
          </a:xfrm>
        </p:grpSpPr>
        <p:sp>
          <p:nvSpPr>
            <p:cNvPr id="952" name="Rectangle 38">
              <a:extLst>
                <a:ext uri="{FF2B5EF4-FFF2-40B4-BE49-F238E27FC236}">
                  <a16:creationId xmlns:a16="http://schemas.microsoft.com/office/drawing/2014/main" id="{A9BB20DA-A06E-2549-BA9E-5BDC2F53B645}"/>
                </a:ext>
              </a:extLst>
            </p:cNvPr>
            <p:cNvSpPr/>
            <p:nvPr/>
          </p:nvSpPr>
          <p:spPr>
            <a:xfrm>
              <a:off x="5486085" y="1698657"/>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953" name="TextBox 84">
              <a:extLst>
                <a:ext uri="{FF2B5EF4-FFF2-40B4-BE49-F238E27FC236}">
                  <a16:creationId xmlns:a16="http://schemas.microsoft.com/office/drawing/2014/main" id="{F9CB6B5E-E8D6-7A4C-AF7E-1AEE3BFEEA5D}"/>
                </a:ext>
              </a:extLst>
            </p:cNvPr>
            <p:cNvSpPr txBox="1"/>
            <p:nvPr/>
          </p:nvSpPr>
          <p:spPr>
            <a:xfrm>
              <a:off x="5525128" y="1690611"/>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62" name="TextBox 84">
            <a:extLst>
              <a:ext uri="{FF2B5EF4-FFF2-40B4-BE49-F238E27FC236}">
                <a16:creationId xmlns:a16="http://schemas.microsoft.com/office/drawing/2014/main" id="{5F13027F-2FB9-6247-B21B-C3A17D78BD83}"/>
              </a:ext>
            </a:extLst>
          </p:cNvPr>
          <p:cNvSpPr txBox="1"/>
          <p:nvPr/>
        </p:nvSpPr>
        <p:spPr>
          <a:xfrm>
            <a:off x="8986237" y="5001770"/>
            <a:ext cx="93419"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964" name="Rectangle 38">
            <a:extLst>
              <a:ext uri="{FF2B5EF4-FFF2-40B4-BE49-F238E27FC236}">
                <a16:creationId xmlns:a16="http://schemas.microsoft.com/office/drawing/2014/main" id="{DDD91F9F-4DEB-344D-ACD0-4F79F3327E4C}"/>
              </a:ext>
            </a:extLst>
          </p:cNvPr>
          <p:cNvSpPr/>
          <p:nvPr/>
        </p:nvSpPr>
        <p:spPr>
          <a:xfrm>
            <a:off x="9577517" y="5010556"/>
            <a:ext cx="135909" cy="135909"/>
          </a:xfrm>
          <a:prstGeom prst="rect">
            <a:avLst/>
          </a:prstGeom>
          <a:solidFill>
            <a:srgbClr val="DE365E"/>
          </a:solidFill>
          <a:ln w="12700" cap="flat" cmpd="sng">
            <a:noFill/>
            <a:prstDash val="solid"/>
            <a:miter lim="800000"/>
          </a:ln>
        </p:spPr>
        <p:txBody>
          <a:bodyPr anchor="ctr">
            <a:spAutoFit/>
          </a:bodyPr>
          <a:lstStyle/>
          <a:p>
            <a:pPr algn="ctr"/>
            <a:endParaRPr lang="en-US" dirty="0"/>
          </a:p>
        </p:txBody>
      </p:sp>
      <p:sp>
        <p:nvSpPr>
          <p:cNvPr id="965" name="TextBox 84">
            <a:extLst>
              <a:ext uri="{FF2B5EF4-FFF2-40B4-BE49-F238E27FC236}">
                <a16:creationId xmlns:a16="http://schemas.microsoft.com/office/drawing/2014/main" id="{5F13027F-2FB9-6247-B21B-C3A17D78BD83}"/>
              </a:ext>
            </a:extLst>
          </p:cNvPr>
          <p:cNvSpPr txBox="1"/>
          <p:nvPr/>
        </p:nvSpPr>
        <p:spPr>
          <a:xfrm>
            <a:off x="9577518" y="5005685"/>
            <a:ext cx="132462"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75" name="Rectangle 38">
            <a:extLst>
              <a:ext uri="{FF2B5EF4-FFF2-40B4-BE49-F238E27FC236}">
                <a16:creationId xmlns:a16="http://schemas.microsoft.com/office/drawing/2014/main" id="{18E69623-6365-9449-8728-818DD8454BE1}"/>
              </a:ext>
            </a:extLst>
          </p:cNvPr>
          <p:cNvSpPr/>
          <p:nvPr/>
        </p:nvSpPr>
        <p:spPr>
          <a:xfrm>
            <a:off x="8959529" y="4182056"/>
            <a:ext cx="135909" cy="135909"/>
          </a:xfrm>
          <a:prstGeom prst="rect">
            <a:avLst/>
          </a:prstGeom>
          <a:solidFill>
            <a:srgbClr val="FF6600"/>
          </a:solidFill>
          <a:ln w="12700" cap="flat" cmpd="sng">
            <a:noFill/>
            <a:prstDash val="solid"/>
            <a:miter lim="800000"/>
          </a:ln>
        </p:spPr>
        <p:txBody>
          <a:bodyPr anchor="ctr">
            <a:spAutoFit/>
          </a:bodyPr>
          <a:lstStyle/>
          <a:p>
            <a:pPr algn="ctr"/>
            <a:endParaRPr lang="en-US" dirty="0"/>
          </a:p>
        </p:txBody>
      </p:sp>
      <p:sp>
        <p:nvSpPr>
          <p:cNvPr id="983" name="TextBox 84">
            <a:extLst>
              <a:ext uri="{FF2B5EF4-FFF2-40B4-BE49-F238E27FC236}">
                <a16:creationId xmlns:a16="http://schemas.microsoft.com/office/drawing/2014/main" id="{136EB7B4-1DCA-AA4A-ACB7-1390B6D67CB6}"/>
              </a:ext>
            </a:extLst>
          </p:cNvPr>
          <p:cNvSpPr txBox="1"/>
          <p:nvPr/>
        </p:nvSpPr>
        <p:spPr>
          <a:xfrm>
            <a:off x="8995637" y="4173116"/>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498" name="Groupe 497">
            <a:extLst>
              <a:ext uri="{FF2B5EF4-FFF2-40B4-BE49-F238E27FC236}">
                <a16:creationId xmlns:a16="http://schemas.microsoft.com/office/drawing/2014/main" id="{C38457FD-42A5-144A-AD7F-80251EA96A34}"/>
              </a:ext>
            </a:extLst>
          </p:cNvPr>
          <p:cNvGrpSpPr/>
          <p:nvPr/>
        </p:nvGrpSpPr>
        <p:grpSpPr>
          <a:xfrm>
            <a:off x="8244361" y="1916509"/>
            <a:ext cx="135897" cy="143945"/>
            <a:chOff x="575195" y="2488543"/>
            <a:chExt cx="135897" cy="143945"/>
          </a:xfrm>
        </p:grpSpPr>
        <p:sp>
          <p:nvSpPr>
            <p:cNvPr id="50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007B3C"/>
            </a:solidFill>
            <a:ln w="12700" cap="flat" cmpd="sng">
              <a:noFill/>
              <a:prstDash val="solid"/>
              <a:miter lim="800000"/>
            </a:ln>
          </p:spPr>
          <p:txBody>
            <a:bodyPr anchor="ctr">
              <a:spAutoFit/>
            </a:bodyPr>
            <a:lstStyle/>
            <a:p>
              <a:pPr algn="ctr"/>
              <a:endParaRPr lang="en-US" dirty="0"/>
            </a:p>
          </p:txBody>
        </p:sp>
        <p:sp>
          <p:nvSpPr>
            <p:cNvPr id="50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sp>
        <p:nvSpPr>
          <p:cNvPr id="599" name="Free Form 8">
            <a:extLst>
              <a:ext uri="{FF2B5EF4-FFF2-40B4-BE49-F238E27FC236}">
                <a16:creationId xmlns:a16="http://schemas.microsoft.com/office/drawing/2014/main" id="{78ED2E2A-1991-064E-BC16-B2477D8B9418}"/>
              </a:ext>
            </a:extLst>
          </p:cNvPr>
          <p:cNvSpPr/>
          <p:nvPr/>
        </p:nvSpPr>
        <p:spPr>
          <a:xfrm>
            <a:off x="4830913" y="198787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00" name="TextBox 88">
            <a:extLst>
              <a:ext uri="{FF2B5EF4-FFF2-40B4-BE49-F238E27FC236}">
                <a16:creationId xmlns:a16="http://schemas.microsoft.com/office/drawing/2014/main" id="{71B4084E-6774-B248-9E31-4C9938D4829D}"/>
              </a:ext>
            </a:extLst>
          </p:cNvPr>
          <p:cNvSpPr txBox="1"/>
          <p:nvPr/>
        </p:nvSpPr>
        <p:spPr>
          <a:xfrm>
            <a:off x="4935700" y="1980364"/>
            <a:ext cx="777712" cy="12036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Basse Goulaine</a:t>
            </a:r>
            <a:endParaRPr sz="800" dirty="0">
              <a:solidFill>
                <a:srgbClr val="565655"/>
              </a:solidFill>
              <a:ea typeface="Wigrum" charset="77"/>
              <a:cs typeface="Arial" panose="020B0604020202020204" pitchFamily="34" charset="0"/>
            </a:endParaRPr>
          </a:p>
        </p:txBody>
      </p:sp>
      <p:grpSp>
        <p:nvGrpSpPr>
          <p:cNvPr id="601" name="Groupe 600">
            <a:extLst>
              <a:ext uri="{FF2B5EF4-FFF2-40B4-BE49-F238E27FC236}">
                <a16:creationId xmlns:a16="http://schemas.microsoft.com/office/drawing/2014/main" id="{7BA6FC53-9112-6F48-93CA-4AA7D4B94444}"/>
              </a:ext>
            </a:extLst>
          </p:cNvPr>
          <p:cNvGrpSpPr/>
          <p:nvPr/>
        </p:nvGrpSpPr>
        <p:grpSpPr>
          <a:xfrm>
            <a:off x="5690312" y="1983699"/>
            <a:ext cx="135909" cy="135909"/>
            <a:chOff x="4945006" y="3475631"/>
            <a:chExt cx="135909" cy="135909"/>
          </a:xfrm>
        </p:grpSpPr>
        <p:sp>
          <p:nvSpPr>
            <p:cNvPr id="605" name="Rectangle 80">
              <a:extLst>
                <a:ext uri="{FF2B5EF4-FFF2-40B4-BE49-F238E27FC236}">
                  <a16:creationId xmlns:a16="http://schemas.microsoft.com/office/drawing/2014/main" id="{843108FC-75EE-6B41-A9E8-83DE20C55A7B}"/>
                </a:ext>
              </a:extLst>
            </p:cNvPr>
            <p:cNvSpPr/>
            <p:nvPr/>
          </p:nvSpPr>
          <p:spPr>
            <a:xfrm>
              <a:off x="4945006" y="3475631"/>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608" name="TextBox 129">
              <a:extLst>
                <a:ext uri="{FF2B5EF4-FFF2-40B4-BE49-F238E27FC236}">
                  <a16:creationId xmlns:a16="http://schemas.microsoft.com/office/drawing/2014/main" id="{C9929A7A-7CDB-3F4A-9AB7-5BF4E5A48BB0}"/>
                </a:ext>
              </a:extLst>
            </p:cNvPr>
            <p:cNvSpPr txBox="1"/>
            <p:nvPr/>
          </p:nvSpPr>
          <p:spPr>
            <a:xfrm>
              <a:off x="4983642" y="3477253"/>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sp>
        <p:nvSpPr>
          <p:cNvPr id="609" name="Free Form 8">
            <a:extLst>
              <a:ext uri="{FF2B5EF4-FFF2-40B4-BE49-F238E27FC236}">
                <a16:creationId xmlns:a16="http://schemas.microsoft.com/office/drawing/2014/main" id="{97AFFF3B-F789-0249-83DF-5CC5677DBE8E}"/>
              </a:ext>
            </a:extLst>
          </p:cNvPr>
          <p:cNvSpPr/>
          <p:nvPr/>
        </p:nvSpPr>
        <p:spPr>
          <a:xfrm>
            <a:off x="4435662" y="192695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610" name="TextBox 88">
            <a:extLst>
              <a:ext uri="{FF2B5EF4-FFF2-40B4-BE49-F238E27FC236}">
                <a16:creationId xmlns:a16="http://schemas.microsoft.com/office/drawing/2014/main" id="{52143646-B911-B747-B5CA-26E6FEFEB8EE}"/>
              </a:ext>
            </a:extLst>
          </p:cNvPr>
          <p:cNvSpPr txBox="1"/>
          <p:nvPr/>
        </p:nvSpPr>
        <p:spPr>
          <a:xfrm>
            <a:off x="4021481" y="1860914"/>
            <a:ext cx="399088" cy="12036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Coueron</a:t>
            </a:r>
            <a:endParaRPr sz="800" dirty="0">
              <a:solidFill>
                <a:srgbClr val="565655"/>
              </a:solidFill>
              <a:ea typeface="Wigrum" charset="77"/>
              <a:cs typeface="Arial" panose="020B0604020202020204" pitchFamily="34" charset="0"/>
            </a:endParaRPr>
          </a:p>
        </p:txBody>
      </p:sp>
      <p:grpSp>
        <p:nvGrpSpPr>
          <p:cNvPr id="622" name="Groupe 621">
            <a:extLst>
              <a:ext uri="{FF2B5EF4-FFF2-40B4-BE49-F238E27FC236}">
                <a16:creationId xmlns:a16="http://schemas.microsoft.com/office/drawing/2014/main" id="{54AAFBAD-CF8E-9D47-82F0-EE7C2CCF1361}"/>
              </a:ext>
            </a:extLst>
          </p:cNvPr>
          <p:cNvGrpSpPr/>
          <p:nvPr/>
        </p:nvGrpSpPr>
        <p:grpSpPr>
          <a:xfrm>
            <a:off x="3855158" y="1829730"/>
            <a:ext cx="135909" cy="143949"/>
            <a:chOff x="4420684" y="3952481"/>
            <a:chExt cx="135909" cy="143949"/>
          </a:xfrm>
        </p:grpSpPr>
        <p:sp>
          <p:nvSpPr>
            <p:cNvPr id="623" name="Rectangle 80">
              <a:extLst>
                <a:ext uri="{FF2B5EF4-FFF2-40B4-BE49-F238E27FC236}">
                  <a16:creationId xmlns:a16="http://schemas.microsoft.com/office/drawing/2014/main" id="{EF94CC7C-B6F9-6348-9795-F6D98BE1DBC5}"/>
                </a:ext>
              </a:extLst>
            </p:cNvPr>
            <p:cNvSpPr/>
            <p:nvPr/>
          </p:nvSpPr>
          <p:spPr>
            <a:xfrm>
              <a:off x="4420684" y="3960521"/>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630" name="TextBox 129">
              <a:extLst>
                <a:ext uri="{FF2B5EF4-FFF2-40B4-BE49-F238E27FC236}">
                  <a16:creationId xmlns:a16="http://schemas.microsoft.com/office/drawing/2014/main" id="{ED69C63B-3DAF-8649-A355-1684D9565756}"/>
                </a:ext>
              </a:extLst>
            </p:cNvPr>
            <p:cNvSpPr txBox="1"/>
            <p:nvPr/>
          </p:nvSpPr>
          <p:spPr>
            <a:xfrm>
              <a:off x="4459734" y="3952481"/>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sp>
        <p:nvSpPr>
          <p:cNvPr id="631" name="Free Form 8">
            <a:extLst>
              <a:ext uri="{FF2B5EF4-FFF2-40B4-BE49-F238E27FC236}">
                <a16:creationId xmlns:a16="http://schemas.microsoft.com/office/drawing/2014/main" id="{69B71F62-27E0-DC4D-8547-96F252160811}"/>
              </a:ext>
            </a:extLst>
          </p:cNvPr>
          <p:cNvSpPr/>
          <p:nvPr/>
        </p:nvSpPr>
        <p:spPr>
          <a:xfrm>
            <a:off x="4553476" y="260779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632" name="TextBox 88">
            <a:extLst>
              <a:ext uri="{FF2B5EF4-FFF2-40B4-BE49-F238E27FC236}">
                <a16:creationId xmlns:a16="http://schemas.microsoft.com/office/drawing/2014/main" id="{48C29CE7-C51D-C849-934C-DC580A4C390C}"/>
              </a:ext>
            </a:extLst>
          </p:cNvPr>
          <p:cNvSpPr txBox="1"/>
          <p:nvPr/>
        </p:nvSpPr>
        <p:spPr>
          <a:xfrm>
            <a:off x="4155961" y="2558625"/>
            <a:ext cx="377021"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Bouaye</a:t>
            </a:r>
            <a:endParaRPr sz="800" dirty="0">
              <a:solidFill>
                <a:srgbClr val="565655"/>
              </a:solidFill>
              <a:ea typeface="Wigrum" charset="77"/>
              <a:cs typeface="Arial" panose="020B0604020202020204" pitchFamily="34" charset="0"/>
            </a:endParaRPr>
          </a:p>
        </p:txBody>
      </p:sp>
      <p:grpSp>
        <p:nvGrpSpPr>
          <p:cNvPr id="636" name="Groupe 635">
            <a:extLst>
              <a:ext uri="{FF2B5EF4-FFF2-40B4-BE49-F238E27FC236}">
                <a16:creationId xmlns:a16="http://schemas.microsoft.com/office/drawing/2014/main" id="{4A78ECA8-B6A3-A547-B07B-6A19A97D51E6}"/>
              </a:ext>
            </a:extLst>
          </p:cNvPr>
          <p:cNvGrpSpPr/>
          <p:nvPr/>
        </p:nvGrpSpPr>
        <p:grpSpPr>
          <a:xfrm>
            <a:off x="3998076" y="2558136"/>
            <a:ext cx="135909" cy="143949"/>
            <a:chOff x="4420684" y="3952481"/>
            <a:chExt cx="135909" cy="143949"/>
          </a:xfrm>
        </p:grpSpPr>
        <p:sp>
          <p:nvSpPr>
            <p:cNvPr id="637" name="Rectangle 80">
              <a:extLst>
                <a:ext uri="{FF2B5EF4-FFF2-40B4-BE49-F238E27FC236}">
                  <a16:creationId xmlns:a16="http://schemas.microsoft.com/office/drawing/2014/main" id="{9F2956CF-0C41-ED4A-92AE-D88FF085228C}"/>
                </a:ext>
              </a:extLst>
            </p:cNvPr>
            <p:cNvSpPr/>
            <p:nvPr/>
          </p:nvSpPr>
          <p:spPr>
            <a:xfrm>
              <a:off x="4420684" y="3960521"/>
              <a:ext cx="135909" cy="135909"/>
            </a:xfrm>
            <a:prstGeom prst="rect">
              <a:avLst/>
            </a:prstGeom>
            <a:solidFill>
              <a:srgbClr val="F8B030"/>
            </a:solidFill>
            <a:ln w="12700" cap="flat" cmpd="sng">
              <a:noFill/>
              <a:prstDash val="solid"/>
              <a:miter lim="800000"/>
            </a:ln>
          </p:spPr>
          <p:txBody>
            <a:bodyPr anchor="ctr">
              <a:spAutoFit/>
            </a:bodyPr>
            <a:lstStyle/>
            <a:p>
              <a:pPr algn="ctr"/>
              <a:endParaRPr lang="en-US" dirty="0"/>
            </a:p>
          </p:txBody>
        </p:sp>
        <p:sp>
          <p:nvSpPr>
            <p:cNvPr id="640" name="TextBox 129">
              <a:extLst>
                <a:ext uri="{FF2B5EF4-FFF2-40B4-BE49-F238E27FC236}">
                  <a16:creationId xmlns:a16="http://schemas.microsoft.com/office/drawing/2014/main" id="{FE2D5CDB-C3CD-E843-AB8E-B16A5267EC6B}"/>
                </a:ext>
              </a:extLst>
            </p:cNvPr>
            <p:cNvSpPr txBox="1"/>
            <p:nvPr/>
          </p:nvSpPr>
          <p:spPr>
            <a:xfrm>
              <a:off x="4459734" y="3952481"/>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sp>
        <p:nvSpPr>
          <p:cNvPr id="650" name="Free Form 8">
            <a:extLst>
              <a:ext uri="{FF2B5EF4-FFF2-40B4-BE49-F238E27FC236}">
                <a16:creationId xmlns:a16="http://schemas.microsoft.com/office/drawing/2014/main" id="{F3947591-4890-DD4C-90D2-B59F46E99D86}"/>
              </a:ext>
            </a:extLst>
          </p:cNvPr>
          <p:cNvSpPr/>
          <p:nvPr/>
        </p:nvSpPr>
        <p:spPr>
          <a:xfrm>
            <a:off x="5289119" y="412406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grpSp>
        <p:nvGrpSpPr>
          <p:cNvPr id="710" name="Groupe 709">
            <a:extLst>
              <a:ext uri="{FF2B5EF4-FFF2-40B4-BE49-F238E27FC236}">
                <a16:creationId xmlns:a16="http://schemas.microsoft.com/office/drawing/2014/main" id="{BFD14B7A-9F9C-424E-BB5E-79EE1A106851}"/>
              </a:ext>
            </a:extLst>
          </p:cNvPr>
          <p:cNvGrpSpPr/>
          <p:nvPr/>
        </p:nvGrpSpPr>
        <p:grpSpPr>
          <a:xfrm>
            <a:off x="5124497" y="4088704"/>
            <a:ext cx="135909" cy="143949"/>
            <a:chOff x="4420684" y="3952481"/>
            <a:chExt cx="135909" cy="143949"/>
          </a:xfrm>
        </p:grpSpPr>
        <p:sp>
          <p:nvSpPr>
            <p:cNvPr id="711" name="Rectangle 80">
              <a:extLst>
                <a:ext uri="{FF2B5EF4-FFF2-40B4-BE49-F238E27FC236}">
                  <a16:creationId xmlns:a16="http://schemas.microsoft.com/office/drawing/2014/main" id="{9609F133-C303-CE44-A351-F48A964EC2BD}"/>
                </a:ext>
              </a:extLst>
            </p:cNvPr>
            <p:cNvSpPr/>
            <p:nvPr/>
          </p:nvSpPr>
          <p:spPr>
            <a:xfrm>
              <a:off x="4420684" y="3960521"/>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712" name="TextBox 129">
              <a:extLst>
                <a:ext uri="{FF2B5EF4-FFF2-40B4-BE49-F238E27FC236}">
                  <a16:creationId xmlns:a16="http://schemas.microsoft.com/office/drawing/2014/main" id="{3A4187E9-E691-D541-9BB9-DC430440BCCE}"/>
                </a:ext>
              </a:extLst>
            </p:cNvPr>
            <p:cNvSpPr txBox="1"/>
            <p:nvPr/>
          </p:nvSpPr>
          <p:spPr>
            <a:xfrm>
              <a:off x="4459734" y="3952481"/>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grpSp>
      <p:sp>
        <p:nvSpPr>
          <p:cNvPr id="735" name="Rectangle 80">
            <a:extLst>
              <a:ext uri="{FF2B5EF4-FFF2-40B4-BE49-F238E27FC236}">
                <a16:creationId xmlns:a16="http://schemas.microsoft.com/office/drawing/2014/main" id="{9609F133-C303-CE44-A351-F48A964EC2BD}"/>
              </a:ext>
            </a:extLst>
          </p:cNvPr>
          <p:cNvSpPr/>
          <p:nvPr/>
        </p:nvSpPr>
        <p:spPr>
          <a:xfrm>
            <a:off x="9399426" y="5008606"/>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736" name="TextBox 129">
            <a:extLst>
              <a:ext uri="{FF2B5EF4-FFF2-40B4-BE49-F238E27FC236}">
                <a16:creationId xmlns:a16="http://schemas.microsoft.com/office/drawing/2014/main" id="{3A4187E9-E691-D541-9BB9-DC430440BCCE}"/>
              </a:ext>
            </a:extLst>
          </p:cNvPr>
          <p:cNvSpPr txBox="1"/>
          <p:nvPr/>
        </p:nvSpPr>
        <p:spPr>
          <a:xfrm>
            <a:off x="9429858" y="5004462"/>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737" name="Free Form 8">
            <a:extLst>
              <a:ext uri="{FF2B5EF4-FFF2-40B4-BE49-F238E27FC236}">
                <a16:creationId xmlns:a16="http://schemas.microsoft.com/office/drawing/2014/main" id="{E5AC9EA0-671D-B14D-8FDF-54840F9996A1}"/>
              </a:ext>
            </a:extLst>
          </p:cNvPr>
          <p:cNvSpPr/>
          <p:nvPr/>
        </p:nvSpPr>
        <p:spPr>
          <a:xfrm>
            <a:off x="8884517" y="409163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60" name="TextBox 88">
            <a:extLst>
              <a:ext uri="{FF2B5EF4-FFF2-40B4-BE49-F238E27FC236}">
                <a16:creationId xmlns:a16="http://schemas.microsoft.com/office/drawing/2014/main" id="{4CC734B9-16A1-624C-AAB6-EFF88F13DEBE}"/>
              </a:ext>
            </a:extLst>
          </p:cNvPr>
          <p:cNvSpPr txBox="1"/>
          <p:nvPr/>
        </p:nvSpPr>
        <p:spPr>
          <a:xfrm>
            <a:off x="8977662" y="4018280"/>
            <a:ext cx="395296" cy="10672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Saumur</a:t>
            </a:r>
            <a:endParaRPr sz="800" dirty="0">
              <a:solidFill>
                <a:srgbClr val="565655"/>
              </a:solidFill>
              <a:ea typeface="Wigrum" charset="77"/>
              <a:cs typeface="Arial" panose="020B0604020202020204" pitchFamily="34" charset="0"/>
            </a:endParaRPr>
          </a:p>
        </p:txBody>
      </p:sp>
      <p:sp>
        <p:nvSpPr>
          <p:cNvPr id="785" name="Rectangle 80">
            <a:extLst>
              <a:ext uri="{FF2B5EF4-FFF2-40B4-BE49-F238E27FC236}">
                <a16:creationId xmlns:a16="http://schemas.microsoft.com/office/drawing/2014/main" id="{9609F133-C303-CE44-A351-F48A964EC2BD}"/>
              </a:ext>
            </a:extLst>
          </p:cNvPr>
          <p:cNvSpPr/>
          <p:nvPr/>
        </p:nvSpPr>
        <p:spPr>
          <a:xfrm>
            <a:off x="9348892" y="4036796"/>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791" name="TextBox 129">
            <a:extLst>
              <a:ext uri="{FF2B5EF4-FFF2-40B4-BE49-F238E27FC236}">
                <a16:creationId xmlns:a16="http://schemas.microsoft.com/office/drawing/2014/main" id="{3A4187E9-E691-D541-9BB9-DC430440BCCE}"/>
              </a:ext>
            </a:extLst>
          </p:cNvPr>
          <p:cNvSpPr txBox="1"/>
          <p:nvPr/>
        </p:nvSpPr>
        <p:spPr>
          <a:xfrm>
            <a:off x="9386760" y="4036193"/>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798" name="Free Form 8">
            <a:extLst>
              <a:ext uri="{FF2B5EF4-FFF2-40B4-BE49-F238E27FC236}">
                <a16:creationId xmlns:a16="http://schemas.microsoft.com/office/drawing/2014/main" id="{E5AC9EA0-671D-B14D-8FDF-54840F9996A1}"/>
              </a:ext>
            </a:extLst>
          </p:cNvPr>
          <p:cNvSpPr/>
          <p:nvPr/>
        </p:nvSpPr>
        <p:spPr>
          <a:xfrm>
            <a:off x="7972234" y="380009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00" name="Rectangle 80">
            <a:extLst>
              <a:ext uri="{FF2B5EF4-FFF2-40B4-BE49-F238E27FC236}">
                <a16:creationId xmlns:a16="http://schemas.microsoft.com/office/drawing/2014/main" id="{9609F133-C303-CE44-A351-F48A964EC2BD}"/>
              </a:ext>
            </a:extLst>
          </p:cNvPr>
          <p:cNvSpPr/>
          <p:nvPr/>
        </p:nvSpPr>
        <p:spPr>
          <a:xfrm>
            <a:off x="8067920" y="3752233"/>
            <a:ext cx="135909" cy="135909"/>
          </a:xfrm>
          <a:prstGeom prst="rect">
            <a:avLst/>
          </a:prstGeom>
          <a:solidFill>
            <a:srgbClr val="F8B131"/>
          </a:solidFill>
          <a:ln w="12700" cap="flat" cmpd="sng">
            <a:noFill/>
            <a:prstDash val="solid"/>
            <a:miter lim="800000"/>
          </a:ln>
        </p:spPr>
        <p:txBody>
          <a:bodyPr anchor="ctr">
            <a:spAutoFit/>
          </a:bodyPr>
          <a:lstStyle/>
          <a:p>
            <a:pPr algn="ctr"/>
            <a:endParaRPr lang="en-US" dirty="0"/>
          </a:p>
        </p:txBody>
      </p:sp>
      <p:sp>
        <p:nvSpPr>
          <p:cNvPr id="801" name="TextBox 129">
            <a:extLst>
              <a:ext uri="{FF2B5EF4-FFF2-40B4-BE49-F238E27FC236}">
                <a16:creationId xmlns:a16="http://schemas.microsoft.com/office/drawing/2014/main" id="{3A4187E9-E691-D541-9BB9-DC430440BCCE}"/>
              </a:ext>
            </a:extLst>
          </p:cNvPr>
          <p:cNvSpPr txBox="1"/>
          <p:nvPr/>
        </p:nvSpPr>
        <p:spPr>
          <a:xfrm>
            <a:off x="8105788" y="3751630"/>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r>
              <a:rPr sz="900" b="1" dirty="0">
                <a:solidFill>
                  <a:srgbClr val="FFFFFF"/>
                </a:solidFill>
                <a:latin typeface="Arial" panose="020B0604020202020204" pitchFamily="34" charset="0"/>
                <a:ea typeface="Wigrum Medium" charset="77"/>
                <a:cs typeface="Arial" panose="020B0604020202020204" pitchFamily="34" charset="0"/>
              </a:rPr>
              <a:t> </a:t>
            </a:r>
          </a:p>
        </p:txBody>
      </p:sp>
      <p:sp>
        <p:nvSpPr>
          <p:cNvPr id="803" name="Rectangle 80">
            <a:extLst>
              <a:ext uri="{FF2B5EF4-FFF2-40B4-BE49-F238E27FC236}">
                <a16:creationId xmlns:a16="http://schemas.microsoft.com/office/drawing/2014/main" id="{8A6EF743-7052-AB4C-B0D0-EA84E11F665E}"/>
              </a:ext>
            </a:extLst>
          </p:cNvPr>
          <p:cNvSpPr/>
          <p:nvPr/>
        </p:nvSpPr>
        <p:spPr>
          <a:xfrm>
            <a:off x="5347696" y="166916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17" name="TextBox 129">
            <a:extLst>
              <a:ext uri="{FF2B5EF4-FFF2-40B4-BE49-F238E27FC236}">
                <a16:creationId xmlns:a16="http://schemas.microsoft.com/office/drawing/2014/main" id="{3CFF9393-D598-9142-8129-AEE08AD49C85}"/>
              </a:ext>
            </a:extLst>
          </p:cNvPr>
          <p:cNvSpPr txBox="1"/>
          <p:nvPr/>
        </p:nvSpPr>
        <p:spPr>
          <a:xfrm>
            <a:off x="5383279" y="1666848"/>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18" name="Rectangle 80">
            <a:extLst>
              <a:ext uri="{FF2B5EF4-FFF2-40B4-BE49-F238E27FC236}">
                <a16:creationId xmlns:a16="http://schemas.microsoft.com/office/drawing/2014/main" id="{8A6EF743-7052-AB4C-B0D0-EA84E11F665E}"/>
              </a:ext>
            </a:extLst>
          </p:cNvPr>
          <p:cNvSpPr/>
          <p:nvPr/>
        </p:nvSpPr>
        <p:spPr>
          <a:xfrm>
            <a:off x="3841495" y="1683255"/>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40" name="TextBox 129">
            <a:extLst>
              <a:ext uri="{FF2B5EF4-FFF2-40B4-BE49-F238E27FC236}">
                <a16:creationId xmlns:a16="http://schemas.microsoft.com/office/drawing/2014/main" id="{3CFF9393-D598-9142-8129-AEE08AD49C85}"/>
              </a:ext>
            </a:extLst>
          </p:cNvPr>
          <p:cNvSpPr txBox="1"/>
          <p:nvPr/>
        </p:nvSpPr>
        <p:spPr>
          <a:xfrm>
            <a:off x="3877078" y="1680941"/>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41" name="Rectangle 80">
            <a:extLst>
              <a:ext uri="{FF2B5EF4-FFF2-40B4-BE49-F238E27FC236}">
                <a16:creationId xmlns:a16="http://schemas.microsoft.com/office/drawing/2014/main" id="{8A6EF743-7052-AB4C-B0D0-EA84E11F665E}"/>
              </a:ext>
            </a:extLst>
          </p:cNvPr>
          <p:cNvSpPr/>
          <p:nvPr/>
        </p:nvSpPr>
        <p:spPr>
          <a:xfrm>
            <a:off x="3446189" y="1995607"/>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42" name="TextBox 129">
            <a:extLst>
              <a:ext uri="{FF2B5EF4-FFF2-40B4-BE49-F238E27FC236}">
                <a16:creationId xmlns:a16="http://schemas.microsoft.com/office/drawing/2014/main" id="{3CFF9393-D598-9142-8129-AEE08AD49C85}"/>
              </a:ext>
            </a:extLst>
          </p:cNvPr>
          <p:cNvSpPr txBox="1"/>
          <p:nvPr/>
        </p:nvSpPr>
        <p:spPr>
          <a:xfrm>
            <a:off x="3481772" y="1993293"/>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55" name="Rectangle 80">
            <a:extLst>
              <a:ext uri="{FF2B5EF4-FFF2-40B4-BE49-F238E27FC236}">
                <a16:creationId xmlns:a16="http://schemas.microsoft.com/office/drawing/2014/main" id="{8A6EF743-7052-AB4C-B0D0-EA84E11F665E}"/>
              </a:ext>
            </a:extLst>
          </p:cNvPr>
          <p:cNvSpPr/>
          <p:nvPr/>
        </p:nvSpPr>
        <p:spPr>
          <a:xfrm>
            <a:off x="3833730" y="255662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56" name="TextBox 129">
            <a:extLst>
              <a:ext uri="{FF2B5EF4-FFF2-40B4-BE49-F238E27FC236}">
                <a16:creationId xmlns:a16="http://schemas.microsoft.com/office/drawing/2014/main" id="{3CFF9393-D598-9142-8129-AEE08AD49C85}"/>
              </a:ext>
            </a:extLst>
          </p:cNvPr>
          <p:cNvSpPr txBox="1"/>
          <p:nvPr/>
        </p:nvSpPr>
        <p:spPr>
          <a:xfrm>
            <a:off x="3869313" y="2554308"/>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60" name="Rectangle 80">
            <a:extLst>
              <a:ext uri="{FF2B5EF4-FFF2-40B4-BE49-F238E27FC236}">
                <a16:creationId xmlns:a16="http://schemas.microsoft.com/office/drawing/2014/main" id="{8A6EF743-7052-AB4C-B0D0-EA84E11F665E}"/>
              </a:ext>
            </a:extLst>
          </p:cNvPr>
          <p:cNvSpPr/>
          <p:nvPr/>
        </p:nvSpPr>
        <p:spPr>
          <a:xfrm>
            <a:off x="5707464" y="1831867"/>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61" name="TextBox 129">
            <a:extLst>
              <a:ext uri="{FF2B5EF4-FFF2-40B4-BE49-F238E27FC236}">
                <a16:creationId xmlns:a16="http://schemas.microsoft.com/office/drawing/2014/main" id="{3CFF9393-D598-9142-8129-AEE08AD49C85}"/>
              </a:ext>
            </a:extLst>
          </p:cNvPr>
          <p:cNvSpPr txBox="1"/>
          <p:nvPr/>
        </p:nvSpPr>
        <p:spPr>
          <a:xfrm>
            <a:off x="5721291" y="1829733"/>
            <a:ext cx="143454" cy="1171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14</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62" name="Rectangle 80">
            <a:extLst>
              <a:ext uri="{FF2B5EF4-FFF2-40B4-BE49-F238E27FC236}">
                <a16:creationId xmlns:a16="http://schemas.microsoft.com/office/drawing/2014/main" id="{8A6EF743-7052-AB4C-B0D0-EA84E11F665E}"/>
              </a:ext>
            </a:extLst>
          </p:cNvPr>
          <p:cNvSpPr/>
          <p:nvPr/>
        </p:nvSpPr>
        <p:spPr>
          <a:xfrm>
            <a:off x="5907516" y="214376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63" name="TextBox 129">
            <a:extLst>
              <a:ext uri="{FF2B5EF4-FFF2-40B4-BE49-F238E27FC236}">
                <a16:creationId xmlns:a16="http://schemas.microsoft.com/office/drawing/2014/main" id="{3CFF9393-D598-9142-8129-AEE08AD49C85}"/>
              </a:ext>
            </a:extLst>
          </p:cNvPr>
          <p:cNvSpPr txBox="1"/>
          <p:nvPr/>
        </p:nvSpPr>
        <p:spPr>
          <a:xfrm>
            <a:off x="5943099" y="2141454"/>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4</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66" name="Free Form 8">
            <a:extLst>
              <a:ext uri="{FF2B5EF4-FFF2-40B4-BE49-F238E27FC236}">
                <a16:creationId xmlns:a16="http://schemas.microsoft.com/office/drawing/2014/main" id="{E75249C9-7D60-3E4E-A0C1-462C6593FF68}"/>
              </a:ext>
            </a:extLst>
          </p:cNvPr>
          <p:cNvSpPr/>
          <p:nvPr/>
        </p:nvSpPr>
        <p:spPr>
          <a:xfrm>
            <a:off x="4707314" y="229186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69" name="TextBox 88">
            <a:extLst>
              <a:ext uri="{FF2B5EF4-FFF2-40B4-BE49-F238E27FC236}">
                <a16:creationId xmlns:a16="http://schemas.microsoft.com/office/drawing/2014/main" id="{385809AE-95D7-9E45-8B46-31E4C74FD26F}"/>
              </a:ext>
            </a:extLst>
          </p:cNvPr>
          <p:cNvSpPr txBox="1"/>
          <p:nvPr/>
        </p:nvSpPr>
        <p:spPr>
          <a:xfrm>
            <a:off x="4793625" y="2256735"/>
            <a:ext cx="290081" cy="11466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Rezé</a:t>
            </a:r>
            <a:endParaRPr sz="800" dirty="0">
              <a:solidFill>
                <a:srgbClr val="565655"/>
              </a:solidFill>
              <a:ea typeface="Wigrum" charset="77"/>
              <a:cs typeface="Arial" panose="020B0604020202020204" pitchFamily="34" charset="0"/>
            </a:endParaRPr>
          </a:p>
        </p:txBody>
      </p:sp>
      <p:sp>
        <p:nvSpPr>
          <p:cNvPr id="871" name="Free Form 8">
            <a:extLst>
              <a:ext uri="{FF2B5EF4-FFF2-40B4-BE49-F238E27FC236}">
                <a16:creationId xmlns:a16="http://schemas.microsoft.com/office/drawing/2014/main" id="{49BC2BE9-767D-D343-9EF4-DE302CDEA2A6}"/>
              </a:ext>
            </a:extLst>
          </p:cNvPr>
          <p:cNvSpPr/>
          <p:nvPr/>
        </p:nvSpPr>
        <p:spPr>
          <a:xfrm>
            <a:off x="5015684" y="250518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72" name="TextBox 88">
            <a:extLst>
              <a:ext uri="{FF2B5EF4-FFF2-40B4-BE49-F238E27FC236}">
                <a16:creationId xmlns:a16="http://schemas.microsoft.com/office/drawing/2014/main" id="{C270BD1A-9828-AC4F-9F0C-5DC2851B3188}"/>
              </a:ext>
            </a:extLst>
          </p:cNvPr>
          <p:cNvSpPr txBox="1"/>
          <p:nvPr/>
        </p:nvSpPr>
        <p:spPr>
          <a:xfrm>
            <a:off x="5117899" y="2488106"/>
            <a:ext cx="330051" cy="145064"/>
          </a:xfrm>
          <a:prstGeom prst="rect">
            <a:avLst/>
          </a:prstGeom>
          <a:noFill/>
          <a:ln>
            <a:noFill/>
          </a:ln>
        </p:spPr>
        <p:txBody>
          <a:bodyPr wrap="square" lIns="0" tIns="0" rIns="0" bIns="0" anchor="t"/>
          <a:lstStyle/>
          <a:p>
            <a:pPr>
              <a:lnSpc>
                <a:spcPts val="1066"/>
              </a:lnSpc>
              <a:defRPr lang="en-US"/>
            </a:pPr>
            <a:r>
              <a:rPr lang="en-US" sz="800" dirty="0">
                <a:solidFill>
                  <a:srgbClr val="565655"/>
                </a:solidFill>
                <a:latin typeface="Arial" panose="020B0604020202020204" pitchFamily="34" charset="0"/>
                <a:ea typeface="Wigrum" charset="77"/>
                <a:cs typeface="Arial" panose="020B0604020202020204" pitchFamily="34" charset="0"/>
              </a:rPr>
              <a:t>Vertou</a:t>
            </a:r>
            <a:endParaRPr sz="800" dirty="0">
              <a:solidFill>
                <a:srgbClr val="565655"/>
              </a:solidFill>
              <a:latin typeface="Arial" panose="020B0604020202020204" pitchFamily="34" charset="0"/>
              <a:ea typeface="Wigrum" charset="77"/>
              <a:cs typeface="Arial" panose="020B0604020202020204" pitchFamily="34" charset="0"/>
            </a:endParaRPr>
          </a:p>
        </p:txBody>
      </p:sp>
      <p:sp>
        <p:nvSpPr>
          <p:cNvPr id="873" name="Free Form 8">
            <a:extLst>
              <a:ext uri="{FF2B5EF4-FFF2-40B4-BE49-F238E27FC236}">
                <a16:creationId xmlns:a16="http://schemas.microsoft.com/office/drawing/2014/main" id="{9858898D-95FD-2C41-87C5-0171B5D0075C}"/>
              </a:ext>
            </a:extLst>
          </p:cNvPr>
          <p:cNvSpPr/>
          <p:nvPr/>
        </p:nvSpPr>
        <p:spPr>
          <a:xfrm>
            <a:off x="5228635" y="241296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874" name="TextBox 88">
            <a:extLst>
              <a:ext uri="{FF2B5EF4-FFF2-40B4-BE49-F238E27FC236}">
                <a16:creationId xmlns:a16="http://schemas.microsoft.com/office/drawing/2014/main" id="{F0B67EBE-04BD-3545-ABCE-C33FFFA0BAEB}"/>
              </a:ext>
            </a:extLst>
          </p:cNvPr>
          <p:cNvSpPr txBox="1"/>
          <p:nvPr/>
        </p:nvSpPr>
        <p:spPr>
          <a:xfrm>
            <a:off x="5318434" y="2384210"/>
            <a:ext cx="773545" cy="96995"/>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Haute-</a:t>
            </a:r>
            <a:r>
              <a:rPr lang="en-US" sz="800" dirty="0" err="1" smtClean="0">
                <a:solidFill>
                  <a:srgbClr val="565655"/>
                </a:solidFill>
                <a:ea typeface="Wigrum" charset="77"/>
                <a:cs typeface="Arial" panose="020B0604020202020204" pitchFamily="34" charset="0"/>
              </a:rPr>
              <a:t>Goulaine</a:t>
            </a:r>
            <a:endParaRPr sz="800" dirty="0">
              <a:solidFill>
                <a:srgbClr val="565655"/>
              </a:solidFill>
              <a:ea typeface="Wigrum" charset="77"/>
              <a:cs typeface="Arial" panose="020B0604020202020204" pitchFamily="34" charset="0"/>
            </a:endParaRPr>
          </a:p>
        </p:txBody>
      </p:sp>
      <p:sp>
        <p:nvSpPr>
          <p:cNvPr id="875" name="Free Form 8">
            <a:extLst>
              <a:ext uri="{FF2B5EF4-FFF2-40B4-BE49-F238E27FC236}">
                <a16:creationId xmlns:a16="http://schemas.microsoft.com/office/drawing/2014/main" id="{909D7020-5AC2-4048-A84C-7E864AF85BF3}"/>
              </a:ext>
            </a:extLst>
          </p:cNvPr>
          <p:cNvSpPr/>
          <p:nvPr/>
        </p:nvSpPr>
        <p:spPr>
          <a:xfrm>
            <a:off x="4840384" y="267608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76" name="TextBox 88">
            <a:extLst>
              <a:ext uri="{FF2B5EF4-FFF2-40B4-BE49-F238E27FC236}">
                <a16:creationId xmlns:a16="http://schemas.microsoft.com/office/drawing/2014/main" id="{EE522648-F3D9-634F-BA73-0675417DC015}"/>
              </a:ext>
            </a:extLst>
          </p:cNvPr>
          <p:cNvSpPr txBox="1"/>
          <p:nvPr/>
        </p:nvSpPr>
        <p:spPr>
          <a:xfrm>
            <a:off x="4956652" y="2637199"/>
            <a:ext cx="847353" cy="10672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Les Sorinières</a:t>
            </a:r>
            <a:endParaRPr sz="800" dirty="0">
              <a:solidFill>
                <a:srgbClr val="565655"/>
              </a:solidFill>
              <a:ea typeface="Wigrum" charset="77"/>
              <a:cs typeface="Arial" panose="020B0604020202020204" pitchFamily="34" charset="0"/>
            </a:endParaRPr>
          </a:p>
        </p:txBody>
      </p:sp>
      <p:sp>
        <p:nvSpPr>
          <p:cNvPr id="877" name="Rectangle 80">
            <a:extLst>
              <a:ext uri="{FF2B5EF4-FFF2-40B4-BE49-F238E27FC236}">
                <a16:creationId xmlns:a16="http://schemas.microsoft.com/office/drawing/2014/main" id="{8A6EF743-7052-AB4C-B0D0-EA84E11F665E}"/>
              </a:ext>
            </a:extLst>
          </p:cNvPr>
          <p:cNvSpPr/>
          <p:nvPr/>
        </p:nvSpPr>
        <p:spPr>
          <a:xfrm>
            <a:off x="5039792" y="2262845"/>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78" name="TextBox 129">
            <a:extLst>
              <a:ext uri="{FF2B5EF4-FFF2-40B4-BE49-F238E27FC236}">
                <a16:creationId xmlns:a16="http://schemas.microsoft.com/office/drawing/2014/main" id="{3CFF9393-D598-9142-8129-AEE08AD49C85}"/>
              </a:ext>
            </a:extLst>
          </p:cNvPr>
          <p:cNvSpPr txBox="1"/>
          <p:nvPr/>
        </p:nvSpPr>
        <p:spPr>
          <a:xfrm>
            <a:off x="5075375" y="2260531"/>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81" name="Rectangle 80">
            <a:extLst>
              <a:ext uri="{FF2B5EF4-FFF2-40B4-BE49-F238E27FC236}">
                <a16:creationId xmlns:a16="http://schemas.microsoft.com/office/drawing/2014/main" id="{8A6EF743-7052-AB4C-B0D0-EA84E11F665E}"/>
              </a:ext>
            </a:extLst>
          </p:cNvPr>
          <p:cNvSpPr/>
          <p:nvPr/>
        </p:nvSpPr>
        <p:spPr>
          <a:xfrm>
            <a:off x="6050209" y="2368231"/>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82" name="TextBox 129">
            <a:extLst>
              <a:ext uri="{FF2B5EF4-FFF2-40B4-BE49-F238E27FC236}">
                <a16:creationId xmlns:a16="http://schemas.microsoft.com/office/drawing/2014/main" id="{3CFF9393-D598-9142-8129-AEE08AD49C85}"/>
              </a:ext>
            </a:extLst>
          </p:cNvPr>
          <p:cNvSpPr txBox="1"/>
          <p:nvPr/>
        </p:nvSpPr>
        <p:spPr>
          <a:xfrm>
            <a:off x="6085792" y="2365917"/>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83" name="Rectangle 80">
            <a:extLst>
              <a:ext uri="{FF2B5EF4-FFF2-40B4-BE49-F238E27FC236}">
                <a16:creationId xmlns:a16="http://schemas.microsoft.com/office/drawing/2014/main" id="{8A6EF743-7052-AB4C-B0D0-EA84E11F665E}"/>
              </a:ext>
            </a:extLst>
          </p:cNvPr>
          <p:cNvSpPr/>
          <p:nvPr/>
        </p:nvSpPr>
        <p:spPr>
          <a:xfrm>
            <a:off x="5426788" y="2501894"/>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84" name="TextBox 129">
            <a:extLst>
              <a:ext uri="{FF2B5EF4-FFF2-40B4-BE49-F238E27FC236}">
                <a16:creationId xmlns:a16="http://schemas.microsoft.com/office/drawing/2014/main" id="{3CFF9393-D598-9142-8129-AEE08AD49C85}"/>
              </a:ext>
            </a:extLst>
          </p:cNvPr>
          <p:cNvSpPr txBox="1"/>
          <p:nvPr/>
        </p:nvSpPr>
        <p:spPr>
          <a:xfrm>
            <a:off x="5462371" y="2498945"/>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85" name="Rectangle 80">
            <a:extLst>
              <a:ext uri="{FF2B5EF4-FFF2-40B4-BE49-F238E27FC236}">
                <a16:creationId xmlns:a16="http://schemas.microsoft.com/office/drawing/2014/main" id="{8A6EF743-7052-AB4C-B0D0-EA84E11F665E}"/>
              </a:ext>
            </a:extLst>
          </p:cNvPr>
          <p:cNvSpPr/>
          <p:nvPr/>
        </p:nvSpPr>
        <p:spPr>
          <a:xfrm>
            <a:off x="5616536" y="264873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86" name="TextBox 129">
            <a:extLst>
              <a:ext uri="{FF2B5EF4-FFF2-40B4-BE49-F238E27FC236}">
                <a16:creationId xmlns:a16="http://schemas.microsoft.com/office/drawing/2014/main" id="{3CFF9393-D598-9142-8129-AEE08AD49C85}"/>
              </a:ext>
            </a:extLst>
          </p:cNvPr>
          <p:cNvSpPr txBox="1"/>
          <p:nvPr/>
        </p:nvSpPr>
        <p:spPr>
          <a:xfrm>
            <a:off x="5652119" y="2646424"/>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87" name="Free Form 8">
            <a:extLst>
              <a:ext uri="{FF2B5EF4-FFF2-40B4-BE49-F238E27FC236}">
                <a16:creationId xmlns:a16="http://schemas.microsoft.com/office/drawing/2014/main" id="{7EF8CE04-727D-3044-B513-050C6DBACE8E}"/>
              </a:ext>
            </a:extLst>
          </p:cNvPr>
          <p:cNvSpPr/>
          <p:nvPr/>
        </p:nvSpPr>
        <p:spPr>
          <a:xfrm>
            <a:off x="4615891" y="248725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888" name="TextBox 88">
            <a:extLst>
              <a:ext uri="{FF2B5EF4-FFF2-40B4-BE49-F238E27FC236}">
                <a16:creationId xmlns:a16="http://schemas.microsoft.com/office/drawing/2014/main" id="{A4F73E1D-9589-EB4C-B5EC-E0201EF8C1AB}"/>
              </a:ext>
            </a:extLst>
          </p:cNvPr>
          <p:cNvSpPr txBox="1"/>
          <p:nvPr/>
        </p:nvSpPr>
        <p:spPr>
          <a:xfrm>
            <a:off x="4051977" y="2415961"/>
            <a:ext cx="551995"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Bouguenais</a:t>
            </a:r>
            <a:endParaRPr sz="800" dirty="0">
              <a:solidFill>
                <a:srgbClr val="565655"/>
              </a:solidFill>
              <a:ea typeface="Wigrum" charset="77"/>
              <a:cs typeface="Arial" panose="020B0604020202020204" pitchFamily="34" charset="0"/>
            </a:endParaRPr>
          </a:p>
        </p:txBody>
      </p:sp>
      <p:sp>
        <p:nvSpPr>
          <p:cNvPr id="889" name="Free Form 8">
            <a:extLst>
              <a:ext uri="{FF2B5EF4-FFF2-40B4-BE49-F238E27FC236}">
                <a16:creationId xmlns:a16="http://schemas.microsoft.com/office/drawing/2014/main" id="{48B5BE8D-BCA2-AC41-9839-74A0C9F56C4A}"/>
              </a:ext>
            </a:extLst>
          </p:cNvPr>
          <p:cNvSpPr/>
          <p:nvPr/>
        </p:nvSpPr>
        <p:spPr>
          <a:xfrm>
            <a:off x="4480595" y="232490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90" name="TextBox 88">
            <a:extLst>
              <a:ext uri="{FF2B5EF4-FFF2-40B4-BE49-F238E27FC236}">
                <a16:creationId xmlns:a16="http://schemas.microsoft.com/office/drawing/2014/main" id="{ADF1122F-17F8-4047-9BDE-42AE4E0B1A31}"/>
              </a:ext>
            </a:extLst>
          </p:cNvPr>
          <p:cNvSpPr txBox="1"/>
          <p:nvPr/>
        </p:nvSpPr>
        <p:spPr>
          <a:xfrm>
            <a:off x="3837686" y="2275547"/>
            <a:ext cx="624236" cy="132881"/>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La Montagne</a:t>
            </a:r>
            <a:endParaRPr sz="800" dirty="0">
              <a:solidFill>
                <a:srgbClr val="565655"/>
              </a:solidFill>
              <a:ea typeface="Wigrum" charset="77"/>
              <a:cs typeface="Arial" panose="020B0604020202020204" pitchFamily="34" charset="0"/>
            </a:endParaRPr>
          </a:p>
        </p:txBody>
      </p:sp>
      <p:sp>
        <p:nvSpPr>
          <p:cNvPr id="891" name="Free Form 8">
            <a:extLst>
              <a:ext uri="{FF2B5EF4-FFF2-40B4-BE49-F238E27FC236}">
                <a16:creationId xmlns:a16="http://schemas.microsoft.com/office/drawing/2014/main" id="{D5DD05E1-EBEC-3E4C-8967-05F0202A43C0}"/>
              </a:ext>
            </a:extLst>
          </p:cNvPr>
          <p:cNvSpPr/>
          <p:nvPr/>
        </p:nvSpPr>
        <p:spPr>
          <a:xfrm>
            <a:off x="4446350" y="217141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892" name="TextBox 88">
            <a:extLst>
              <a:ext uri="{FF2B5EF4-FFF2-40B4-BE49-F238E27FC236}">
                <a16:creationId xmlns:a16="http://schemas.microsoft.com/office/drawing/2014/main" id="{CCCF9420-6577-BF4D-91A7-B4974F8B3ECE}"/>
              </a:ext>
            </a:extLst>
          </p:cNvPr>
          <p:cNvSpPr txBox="1"/>
          <p:nvPr/>
        </p:nvSpPr>
        <p:spPr>
          <a:xfrm>
            <a:off x="3523500" y="2128287"/>
            <a:ext cx="905265" cy="118560"/>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St-Jean-de-Boiseau</a:t>
            </a:r>
            <a:endParaRPr sz="800" dirty="0">
              <a:solidFill>
                <a:srgbClr val="565655"/>
              </a:solidFill>
              <a:ea typeface="Wigrum" charset="77"/>
              <a:cs typeface="Arial" panose="020B0604020202020204" pitchFamily="34" charset="0"/>
            </a:endParaRPr>
          </a:p>
        </p:txBody>
      </p:sp>
      <p:sp>
        <p:nvSpPr>
          <p:cNvPr id="893" name="Rectangle 80">
            <a:extLst>
              <a:ext uri="{FF2B5EF4-FFF2-40B4-BE49-F238E27FC236}">
                <a16:creationId xmlns:a16="http://schemas.microsoft.com/office/drawing/2014/main" id="{8A6EF743-7052-AB4C-B0D0-EA84E11F665E}"/>
              </a:ext>
            </a:extLst>
          </p:cNvPr>
          <p:cNvSpPr/>
          <p:nvPr/>
        </p:nvSpPr>
        <p:spPr>
          <a:xfrm>
            <a:off x="3359235" y="216134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94" name="TextBox 129">
            <a:extLst>
              <a:ext uri="{FF2B5EF4-FFF2-40B4-BE49-F238E27FC236}">
                <a16:creationId xmlns:a16="http://schemas.microsoft.com/office/drawing/2014/main" id="{3CFF9393-D598-9142-8129-AEE08AD49C85}"/>
              </a:ext>
            </a:extLst>
          </p:cNvPr>
          <p:cNvSpPr txBox="1"/>
          <p:nvPr/>
        </p:nvSpPr>
        <p:spPr>
          <a:xfrm>
            <a:off x="3394818" y="2159034"/>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95" name="Rectangle 80">
            <a:extLst>
              <a:ext uri="{FF2B5EF4-FFF2-40B4-BE49-F238E27FC236}">
                <a16:creationId xmlns:a16="http://schemas.microsoft.com/office/drawing/2014/main" id="{8A6EF743-7052-AB4C-B0D0-EA84E11F665E}"/>
              </a:ext>
            </a:extLst>
          </p:cNvPr>
          <p:cNvSpPr/>
          <p:nvPr/>
        </p:nvSpPr>
        <p:spPr>
          <a:xfrm>
            <a:off x="3677653" y="2291237"/>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96" name="TextBox 129">
            <a:extLst>
              <a:ext uri="{FF2B5EF4-FFF2-40B4-BE49-F238E27FC236}">
                <a16:creationId xmlns:a16="http://schemas.microsoft.com/office/drawing/2014/main" id="{3CFF9393-D598-9142-8129-AEE08AD49C85}"/>
              </a:ext>
            </a:extLst>
          </p:cNvPr>
          <p:cNvSpPr txBox="1"/>
          <p:nvPr/>
        </p:nvSpPr>
        <p:spPr>
          <a:xfrm>
            <a:off x="3715690" y="2293854"/>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897" name="Rectangle 80">
            <a:extLst>
              <a:ext uri="{FF2B5EF4-FFF2-40B4-BE49-F238E27FC236}">
                <a16:creationId xmlns:a16="http://schemas.microsoft.com/office/drawing/2014/main" id="{8A6EF743-7052-AB4C-B0D0-EA84E11F665E}"/>
              </a:ext>
            </a:extLst>
          </p:cNvPr>
          <p:cNvSpPr/>
          <p:nvPr/>
        </p:nvSpPr>
        <p:spPr>
          <a:xfrm>
            <a:off x="3867930" y="2407715"/>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898" name="TextBox 129">
            <a:extLst>
              <a:ext uri="{FF2B5EF4-FFF2-40B4-BE49-F238E27FC236}">
                <a16:creationId xmlns:a16="http://schemas.microsoft.com/office/drawing/2014/main" id="{3CFF9393-D598-9142-8129-AEE08AD49C85}"/>
              </a:ext>
            </a:extLst>
          </p:cNvPr>
          <p:cNvSpPr txBox="1"/>
          <p:nvPr/>
        </p:nvSpPr>
        <p:spPr>
          <a:xfrm>
            <a:off x="3903513" y="2405401"/>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02" name="Free Form 8">
            <a:extLst>
              <a:ext uri="{FF2B5EF4-FFF2-40B4-BE49-F238E27FC236}">
                <a16:creationId xmlns:a16="http://schemas.microsoft.com/office/drawing/2014/main" id="{EF3B3EAF-63D6-0843-AD18-91228913018D}"/>
              </a:ext>
            </a:extLst>
          </p:cNvPr>
          <p:cNvSpPr/>
          <p:nvPr/>
        </p:nvSpPr>
        <p:spPr>
          <a:xfrm>
            <a:off x="7930097" y="257940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03" name="TextBox 88">
            <a:extLst>
              <a:ext uri="{FF2B5EF4-FFF2-40B4-BE49-F238E27FC236}">
                <a16:creationId xmlns:a16="http://schemas.microsoft.com/office/drawing/2014/main" id="{CEA65550-E1CA-FB40-A593-EC1A9BE0D6F6}"/>
              </a:ext>
            </a:extLst>
          </p:cNvPr>
          <p:cNvSpPr txBox="1"/>
          <p:nvPr/>
        </p:nvSpPr>
        <p:spPr>
          <a:xfrm>
            <a:off x="7151079" y="2499176"/>
            <a:ext cx="893304" cy="88823"/>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Château-Gontier</a:t>
            </a:r>
            <a:endParaRPr sz="800" dirty="0">
              <a:solidFill>
                <a:srgbClr val="565655"/>
              </a:solidFill>
              <a:ea typeface="Wigrum" charset="77"/>
              <a:cs typeface="Arial" panose="020B0604020202020204" pitchFamily="34" charset="0"/>
            </a:endParaRPr>
          </a:p>
        </p:txBody>
      </p:sp>
      <p:sp>
        <p:nvSpPr>
          <p:cNvPr id="906" name="Rectangle 80">
            <a:extLst>
              <a:ext uri="{FF2B5EF4-FFF2-40B4-BE49-F238E27FC236}">
                <a16:creationId xmlns:a16="http://schemas.microsoft.com/office/drawing/2014/main" id="{8A6EF743-7052-AB4C-B0D0-EA84E11F665E}"/>
              </a:ext>
            </a:extLst>
          </p:cNvPr>
          <p:cNvSpPr/>
          <p:nvPr/>
        </p:nvSpPr>
        <p:spPr>
          <a:xfrm>
            <a:off x="6983769" y="249522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909" name="TextBox 129">
            <a:extLst>
              <a:ext uri="{FF2B5EF4-FFF2-40B4-BE49-F238E27FC236}">
                <a16:creationId xmlns:a16="http://schemas.microsoft.com/office/drawing/2014/main" id="{3CFF9393-D598-9142-8129-AEE08AD49C85}"/>
              </a:ext>
            </a:extLst>
          </p:cNvPr>
          <p:cNvSpPr txBox="1"/>
          <p:nvPr/>
        </p:nvSpPr>
        <p:spPr>
          <a:xfrm>
            <a:off x="7019352" y="2492914"/>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15" name="TextBox 88">
            <a:extLst>
              <a:ext uri="{FF2B5EF4-FFF2-40B4-BE49-F238E27FC236}">
                <a16:creationId xmlns:a16="http://schemas.microsoft.com/office/drawing/2014/main" id="{8D497999-F82E-A148-A34E-C9633DDDA705}"/>
              </a:ext>
            </a:extLst>
          </p:cNvPr>
          <p:cNvSpPr txBox="1"/>
          <p:nvPr/>
        </p:nvSpPr>
        <p:spPr>
          <a:xfrm>
            <a:off x="5909556" y="2902088"/>
            <a:ext cx="667914" cy="95888"/>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Châteaubriant</a:t>
            </a:r>
            <a:endParaRPr sz="800" dirty="0">
              <a:solidFill>
                <a:srgbClr val="565655"/>
              </a:solidFill>
              <a:ea typeface="Wigrum" charset="77"/>
              <a:cs typeface="Arial" panose="020B0604020202020204" pitchFamily="34" charset="0"/>
            </a:endParaRPr>
          </a:p>
        </p:txBody>
      </p:sp>
      <p:sp>
        <p:nvSpPr>
          <p:cNvPr id="916" name="Free Form 8">
            <a:extLst>
              <a:ext uri="{FF2B5EF4-FFF2-40B4-BE49-F238E27FC236}">
                <a16:creationId xmlns:a16="http://schemas.microsoft.com/office/drawing/2014/main" id="{4BFD314B-0DCD-3348-AF1D-CCFA2D0D99FA}"/>
              </a:ext>
            </a:extLst>
          </p:cNvPr>
          <p:cNvSpPr/>
          <p:nvPr/>
        </p:nvSpPr>
        <p:spPr>
          <a:xfrm>
            <a:off x="6584783" y="294532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17" name="Rectangle 80">
            <a:extLst>
              <a:ext uri="{FF2B5EF4-FFF2-40B4-BE49-F238E27FC236}">
                <a16:creationId xmlns:a16="http://schemas.microsoft.com/office/drawing/2014/main" id="{8A6EF743-7052-AB4C-B0D0-EA84E11F665E}"/>
              </a:ext>
            </a:extLst>
          </p:cNvPr>
          <p:cNvSpPr/>
          <p:nvPr/>
        </p:nvSpPr>
        <p:spPr>
          <a:xfrm>
            <a:off x="5752045" y="2880786"/>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918" name="TextBox 129">
            <a:extLst>
              <a:ext uri="{FF2B5EF4-FFF2-40B4-BE49-F238E27FC236}">
                <a16:creationId xmlns:a16="http://schemas.microsoft.com/office/drawing/2014/main" id="{3CFF9393-D598-9142-8129-AEE08AD49C85}"/>
              </a:ext>
            </a:extLst>
          </p:cNvPr>
          <p:cNvSpPr txBox="1"/>
          <p:nvPr/>
        </p:nvSpPr>
        <p:spPr>
          <a:xfrm>
            <a:off x="5787628" y="2878472"/>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19" name="Rectangle 80">
            <a:extLst>
              <a:ext uri="{FF2B5EF4-FFF2-40B4-BE49-F238E27FC236}">
                <a16:creationId xmlns:a16="http://schemas.microsoft.com/office/drawing/2014/main" id="{8A6EF743-7052-AB4C-B0D0-EA84E11F665E}"/>
              </a:ext>
            </a:extLst>
          </p:cNvPr>
          <p:cNvSpPr/>
          <p:nvPr/>
        </p:nvSpPr>
        <p:spPr>
          <a:xfrm>
            <a:off x="5982333" y="375042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920" name="TextBox 129">
            <a:extLst>
              <a:ext uri="{FF2B5EF4-FFF2-40B4-BE49-F238E27FC236}">
                <a16:creationId xmlns:a16="http://schemas.microsoft.com/office/drawing/2014/main" id="{3CFF9393-D598-9142-8129-AEE08AD49C85}"/>
              </a:ext>
            </a:extLst>
          </p:cNvPr>
          <p:cNvSpPr txBox="1"/>
          <p:nvPr/>
        </p:nvSpPr>
        <p:spPr>
          <a:xfrm>
            <a:off x="6017916" y="3748108"/>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3</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21" name="Free Form 8">
            <a:extLst>
              <a:ext uri="{FF2B5EF4-FFF2-40B4-BE49-F238E27FC236}">
                <a16:creationId xmlns:a16="http://schemas.microsoft.com/office/drawing/2014/main" id="{01082546-9638-1148-9E76-E8C300333268}"/>
              </a:ext>
            </a:extLst>
          </p:cNvPr>
          <p:cNvSpPr/>
          <p:nvPr/>
        </p:nvSpPr>
        <p:spPr>
          <a:xfrm>
            <a:off x="5835205" y="306587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23" name="Free Form 8">
            <a:extLst>
              <a:ext uri="{FF2B5EF4-FFF2-40B4-BE49-F238E27FC236}">
                <a16:creationId xmlns:a16="http://schemas.microsoft.com/office/drawing/2014/main" id="{4D984408-E17D-7549-8A69-92EC88C030C1}"/>
              </a:ext>
            </a:extLst>
          </p:cNvPr>
          <p:cNvSpPr/>
          <p:nvPr/>
        </p:nvSpPr>
        <p:spPr>
          <a:xfrm>
            <a:off x="5631355" y="332946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928" name="Free Form 8">
            <a:extLst>
              <a:ext uri="{FF2B5EF4-FFF2-40B4-BE49-F238E27FC236}">
                <a16:creationId xmlns:a16="http://schemas.microsoft.com/office/drawing/2014/main" id="{9DB83057-4F02-7545-9C9C-9E621F67AB2E}"/>
              </a:ext>
            </a:extLst>
          </p:cNvPr>
          <p:cNvSpPr/>
          <p:nvPr/>
        </p:nvSpPr>
        <p:spPr>
          <a:xfrm>
            <a:off x="5690791" y="342161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997" name="Rectangle 80">
            <a:extLst>
              <a:ext uri="{FF2B5EF4-FFF2-40B4-BE49-F238E27FC236}">
                <a16:creationId xmlns:a16="http://schemas.microsoft.com/office/drawing/2014/main" id="{8A6EF743-7052-AB4C-B0D0-EA84E11F665E}"/>
              </a:ext>
            </a:extLst>
          </p:cNvPr>
          <p:cNvSpPr/>
          <p:nvPr/>
        </p:nvSpPr>
        <p:spPr>
          <a:xfrm>
            <a:off x="5664490" y="3035176"/>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998" name="TextBox 129">
            <a:extLst>
              <a:ext uri="{FF2B5EF4-FFF2-40B4-BE49-F238E27FC236}">
                <a16:creationId xmlns:a16="http://schemas.microsoft.com/office/drawing/2014/main" id="{3CFF9393-D598-9142-8129-AEE08AD49C85}"/>
              </a:ext>
            </a:extLst>
          </p:cNvPr>
          <p:cNvSpPr txBox="1"/>
          <p:nvPr/>
        </p:nvSpPr>
        <p:spPr>
          <a:xfrm>
            <a:off x="5703210" y="3040229"/>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999" name="Rectangle 80">
            <a:extLst>
              <a:ext uri="{FF2B5EF4-FFF2-40B4-BE49-F238E27FC236}">
                <a16:creationId xmlns:a16="http://schemas.microsoft.com/office/drawing/2014/main" id="{8A6EF743-7052-AB4C-B0D0-EA84E11F665E}"/>
              </a:ext>
            </a:extLst>
          </p:cNvPr>
          <p:cNvSpPr/>
          <p:nvPr/>
        </p:nvSpPr>
        <p:spPr>
          <a:xfrm>
            <a:off x="5478463" y="326468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00" name="TextBox 129">
            <a:extLst>
              <a:ext uri="{FF2B5EF4-FFF2-40B4-BE49-F238E27FC236}">
                <a16:creationId xmlns:a16="http://schemas.microsoft.com/office/drawing/2014/main" id="{3CFF9393-D598-9142-8129-AEE08AD49C85}"/>
              </a:ext>
            </a:extLst>
          </p:cNvPr>
          <p:cNvSpPr txBox="1"/>
          <p:nvPr/>
        </p:nvSpPr>
        <p:spPr>
          <a:xfrm>
            <a:off x="5514046" y="3262374"/>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6" name="Groupe 5"/>
          <p:cNvGrpSpPr/>
          <p:nvPr/>
        </p:nvGrpSpPr>
        <p:grpSpPr>
          <a:xfrm>
            <a:off x="8625277" y="3164469"/>
            <a:ext cx="134200" cy="144642"/>
            <a:chOff x="8686647" y="3279532"/>
            <a:chExt cx="134200" cy="144642"/>
          </a:xfrm>
        </p:grpSpPr>
        <p:sp>
          <p:nvSpPr>
            <p:cNvPr id="1015" name="Rectangle 80">
              <a:extLst>
                <a:ext uri="{FF2B5EF4-FFF2-40B4-BE49-F238E27FC236}">
                  <a16:creationId xmlns:a16="http://schemas.microsoft.com/office/drawing/2014/main" id="{8A6EF743-7052-AB4C-B0D0-EA84E11F665E}"/>
                </a:ext>
              </a:extLst>
            </p:cNvPr>
            <p:cNvSpPr/>
            <p:nvPr/>
          </p:nvSpPr>
          <p:spPr>
            <a:xfrm>
              <a:off x="8686647" y="3288265"/>
              <a:ext cx="134200" cy="135909"/>
            </a:xfrm>
            <a:prstGeom prst="rect">
              <a:avLst/>
            </a:prstGeom>
            <a:solidFill>
              <a:srgbClr val="8778B6"/>
            </a:solidFill>
            <a:ln w="12700" cap="flat" cmpd="sng">
              <a:noFill/>
              <a:prstDash val="solid"/>
              <a:miter lim="800000"/>
            </a:ln>
          </p:spPr>
          <p:txBody>
            <a:bodyPr wrap="square" anchor="ctr">
              <a:spAutoFit/>
            </a:bodyPr>
            <a:lstStyle/>
            <a:p>
              <a:pPr algn="ctr"/>
              <a:endParaRPr lang="en-US" dirty="0"/>
            </a:p>
          </p:txBody>
        </p:sp>
        <p:sp>
          <p:nvSpPr>
            <p:cNvPr id="1016" name="TextBox 129">
              <a:extLst>
                <a:ext uri="{FF2B5EF4-FFF2-40B4-BE49-F238E27FC236}">
                  <a16:creationId xmlns:a16="http://schemas.microsoft.com/office/drawing/2014/main" id="{3CFF9393-D598-9142-8129-AEE08AD49C85}"/>
                </a:ext>
              </a:extLst>
            </p:cNvPr>
            <p:cNvSpPr txBox="1"/>
            <p:nvPr/>
          </p:nvSpPr>
          <p:spPr>
            <a:xfrm>
              <a:off x="8721279" y="3279532"/>
              <a:ext cx="92243"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017" name="Free Form 8">
            <a:extLst>
              <a:ext uri="{FF2B5EF4-FFF2-40B4-BE49-F238E27FC236}">
                <a16:creationId xmlns:a16="http://schemas.microsoft.com/office/drawing/2014/main" id="{F1B0FD5C-5A75-504B-B489-882798893382}"/>
              </a:ext>
            </a:extLst>
          </p:cNvPr>
          <p:cNvSpPr/>
          <p:nvPr/>
        </p:nvSpPr>
        <p:spPr>
          <a:xfrm>
            <a:off x="10625686" y="467570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18" name="TextBox 88">
            <a:extLst>
              <a:ext uri="{FF2B5EF4-FFF2-40B4-BE49-F238E27FC236}">
                <a16:creationId xmlns:a16="http://schemas.microsoft.com/office/drawing/2014/main" id="{5D2CCC2A-E6DA-0640-BCF1-3F9F83BB319B}"/>
              </a:ext>
            </a:extLst>
          </p:cNvPr>
          <p:cNvSpPr txBox="1"/>
          <p:nvPr/>
        </p:nvSpPr>
        <p:spPr>
          <a:xfrm>
            <a:off x="9911635" y="4563321"/>
            <a:ext cx="776993" cy="124266"/>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Montreuil-</a:t>
            </a:r>
            <a:r>
              <a:rPr lang="en-US" sz="800" dirty="0" err="1" smtClean="0">
                <a:solidFill>
                  <a:srgbClr val="565655"/>
                </a:solidFill>
                <a:ea typeface="Wigrum" charset="77"/>
                <a:cs typeface="Arial" panose="020B0604020202020204" pitchFamily="34" charset="0"/>
              </a:rPr>
              <a:t>Juigné</a:t>
            </a:r>
            <a:endParaRPr sz="800" dirty="0">
              <a:solidFill>
                <a:srgbClr val="565655"/>
              </a:solidFill>
              <a:ea typeface="Wigrum" charset="77"/>
              <a:cs typeface="Arial" panose="020B0604020202020204" pitchFamily="34" charset="0"/>
            </a:endParaRPr>
          </a:p>
        </p:txBody>
      </p:sp>
      <p:grpSp>
        <p:nvGrpSpPr>
          <p:cNvPr id="5" name="Groupe 4"/>
          <p:cNvGrpSpPr/>
          <p:nvPr/>
        </p:nvGrpSpPr>
        <p:grpSpPr>
          <a:xfrm>
            <a:off x="9763081" y="4536556"/>
            <a:ext cx="135909" cy="138223"/>
            <a:chOff x="9693701" y="4563145"/>
            <a:chExt cx="135909" cy="138223"/>
          </a:xfrm>
        </p:grpSpPr>
        <p:sp>
          <p:nvSpPr>
            <p:cNvPr id="1019" name="Rectangle 80">
              <a:extLst>
                <a:ext uri="{FF2B5EF4-FFF2-40B4-BE49-F238E27FC236}">
                  <a16:creationId xmlns:a16="http://schemas.microsoft.com/office/drawing/2014/main" id="{8A6EF743-7052-AB4C-B0D0-EA84E11F665E}"/>
                </a:ext>
              </a:extLst>
            </p:cNvPr>
            <p:cNvSpPr/>
            <p:nvPr/>
          </p:nvSpPr>
          <p:spPr>
            <a:xfrm>
              <a:off x="9693701" y="4565459"/>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20" name="TextBox 129">
              <a:extLst>
                <a:ext uri="{FF2B5EF4-FFF2-40B4-BE49-F238E27FC236}">
                  <a16:creationId xmlns:a16="http://schemas.microsoft.com/office/drawing/2014/main" id="{3CFF9393-D598-9142-8129-AEE08AD49C85}"/>
                </a:ext>
              </a:extLst>
            </p:cNvPr>
            <p:cNvSpPr txBox="1"/>
            <p:nvPr/>
          </p:nvSpPr>
          <p:spPr>
            <a:xfrm>
              <a:off x="9729284" y="4563145"/>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021" name="Free Form 8">
            <a:extLst>
              <a:ext uri="{FF2B5EF4-FFF2-40B4-BE49-F238E27FC236}">
                <a16:creationId xmlns:a16="http://schemas.microsoft.com/office/drawing/2014/main" id="{F1B0FD5C-5A75-504B-B489-882798893382}"/>
              </a:ext>
            </a:extLst>
          </p:cNvPr>
          <p:cNvSpPr/>
          <p:nvPr/>
        </p:nvSpPr>
        <p:spPr>
          <a:xfrm>
            <a:off x="10638034" y="480291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22" name="TextBox 88">
            <a:extLst>
              <a:ext uri="{FF2B5EF4-FFF2-40B4-BE49-F238E27FC236}">
                <a16:creationId xmlns:a16="http://schemas.microsoft.com/office/drawing/2014/main" id="{5D2CCC2A-E6DA-0640-BCF1-3F9F83BB319B}"/>
              </a:ext>
            </a:extLst>
          </p:cNvPr>
          <p:cNvSpPr txBox="1"/>
          <p:nvPr/>
        </p:nvSpPr>
        <p:spPr>
          <a:xfrm>
            <a:off x="10345776" y="4726059"/>
            <a:ext cx="289398" cy="126216"/>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Avrillé</a:t>
            </a:r>
            <a:endParaRPr sz="800" dirty="0">
              <a:solidFill>
                <a:srgbClr val="565655"/>
              </a:solidFill>
              <a:ea typeface="Wigrum" charset="77"/>
              <a:cs typeface="Arial" panose="020B0604020202020204" pitchFamily="34" charset="0"/>
            </a:endParaRPr>
          </a:p>
        </p:txBody>
      </p:sp>
      <p:sp>
        <p:nvSpPr>
          <p:cNvPr id="1023" name="Rectangle 80">
            <a:extLst>
              <a:ext uri="{FF2B5EF4-FFF2-40B4-BE49-F238E27FC236}">
                <a16:creationId xmlns:a16="http://schemas.microsoft.com/office/drawing/2014/main" id="{8A6EF743-7052-AB4C-B0D0-EA84E11F665E}"/>
              </a:ext>
            </a:extLst>
          </p:cNvPr>
          <p:cNvSpPr/>
          <p:nvPr/>
        </p:nvSpPr>
        <p:spPr>
          <a:xfrm>
            <a:off x="10164099" y="4706753"/>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24" name="TextBox 129">
            <a:extLst>
              <a:ext uri="{FF2B5EF4-FFF2-40B4-BE49-F238E27FC236}">
                <a16:creationId xmlns:a16="http://schemas.microsoft.com/office/drawing/2014/main" id="{3CFF9393-D598-9142-8129-AEE08AD49C85}"/>
              </a:ext>
            </a:extLst>
          </p:cNvPr>
          <p:cNvSpPr txBox="1"/>
          <p:nvPr/>
        </p:nvSpPr>
        <p:spPr>
          <a:xfrm>
            <a:off x="10207322" y="4697447"/>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025" name="Rectangle 80">
            <a:extLst>
              <a:ext uri="{FF2B5EF4-FFF2-40B4-BE49-F238E27FC236}">
                <a16:creationId xmlns:a16="http://schemas.microsoft.com/office/drawing/2014/main" id="{8A6EF743-7052-AB4C-B0D0-EA84E11F665E}"/>
              </a:ext>
            </a:extLst>
          </p:cNvPr>
          <p:cNvSpPr/>
          <p:nvPr/>
        </p:nvSpPr>
        <p:spPr>
          <a:xfrm>
            <a:off x="9230679" y="5007434"/>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26" name="TextBox 129">
            <a:extLst>
              <a:ext uri="{FF2B5EF4-FFF2-40B4-BE49-F238E27FC236}">
                <a16:creationId xmlns:a16="http://schemas.microsoft.com/office/drawing/2014/main" id="{3CFF9393-D598-9142-8129-AEE08AD49C85}"/>
              </a:ext>
            </a:extLst>
          </p:cNvPr>
          <p:cNvSpPr txBox="1"/>
          <p:nvPr/>
        </p:nvSpPr>
        <p:spPr>
          <a:xfrm>
            <a:off x="9266262" y="5005120"/>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6</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027" name="Free Form 8">
            <a:extLst>
              <a:ext uri="{FF2B5EF4-FFF2-40B4-BE49-F238E27FC236}">
                <a16:creationId xmlns:a16="http://schemas.microsoft.com/office/drawing/2014/main" id="{EA7BECAF-68B0-1C41-B87D-AB03A438D3AC}"/>
              </a:ext>
            </a:extLst>
          </p:cNvPr>
          <p:cNvSpPr/>
          <p:nvPr/>
        </p:nvSpPr>
        <p:spPr>
          <a:xfrm>
            <a:off x="5850376" y="519245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29" name="Rectangle 80">
            <a:extLst>
              <a:ext uri="{FF2B5EF4-FFF2-40B4-BE49-F238E27FC236}">
                <a16:creationId xmlns:a16="http://schemas.microsoft.com/office/drawing/2014/main" id="{8A6EF743-7052-AB4C-B0D0-EA84E11F665E}"/>
              </a:ext>
            </a:extLst>
          </p:cNvPr>
          <p:cNvSpPr/>
          <p:nvPr/>
        </p:nvSpPr>
        <p:spPr>
          <a:xfrm>
            <a:off x="5960158" y="514823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030" name="TextBox 129">
            <a:extLst>
              <a:ext uri="{FF2B5EF4-FFF2-40B4-BE49-F238E27FC236}">
                <a16:creationId xmlns:a16="http://schemas.microsoft.com/office/drawing/2014/main" id="{3CFF9393-D598-9142-8129-AEE08AD49C85}"/>
              </a:ext>
            </a:extLst>
          </p:cNvPr>
          <p:cNvSpPr txBox="1"/>
          <p:nvPr/>
        </p:nvSpPr>
        <p:spPr>
          <a:xfrm>
            <a:off x="5995984" y="5145923"/>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053" name="Free Form 8">
            <a:extLst>
              <a:ext uri="{FF2B5EF4-FFF2-40B4-BE49-F238E27FC236}">
                <a16:creationId xmlns:a16="http://schemas.microsoft.com/office/drawing/2014/main" id="{2189FB62-F8B4-B642-8159-B7A27CF2993A}"/>
              </a:ext>
            </a:extLst>
          </p:cNvPr>
          <p:cNvSpPr/>
          <p:nvPr/>
        </p:nvSpPr>
        <p:spPr>
          <a:xfrm>
            <a:off x="8881205" y="2348261"/>
            <a:ext cx="71262" cy="68908"/>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055" name="Free Form 8">
            <a:extLst>
              <a:ext uri="{FF2B5EF4-FFF2-40B4-BE49-F238E27FC236}">
                <a16:creationId xmlns:a16="http://schemas.microsoft.com/office/drawing/2014/main" id="{7D59372D-D454-5944-95A9-8B5E47A98B7C}"/>
              </a:ext>
            </a:extLst>
          </p:cNvPr>
          <p:cNvSpPr/>
          <p:nvPr/>
        </p:nvSpPr>
        <p:spPr>
          <a:xfrm>
            <a:off x="9646445" y="163758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56" name="TextBox 88">
            <a:extLst>
              <a:ext uri="{FF2B5EF4-FFF2-40B4-BE49-F238E27FC236}">
                <a16:creationId xmlns:a16="http://schemas.microsoft.com/office/drawing/2014/main" id="{C56DD399-746E-394A-AB1F-0C356A9BF597}"/>
              </a:ext>
            </a:extLst>
          </p:cNvPr>
          <p:cNvSpPr txBox="1"/>
          <p:nvPr/>
        </p:nvSpPr>
        <p:spPr>
          <a:xfrm>
            <a:off x="9798772" y="1604420"/>
            <a:ext cx="830859" cy="118407"/>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La </a:t>
            </a:r>
            <a:r>
              <a:rPr lang="en-US" sz="800" dirty="0" err="1" smtClean="0">
                <a:solidFill>
                  <a:srgbClr val="565655"/>
                </a:solidFill>
                <a:ea typeface="Wigrum" charset="77"/>
                <a:cs typeface="Arial" panose="020B0604020202020204" pitchFamily="34" charset="0"/>
              </a:rPr>
              <a:t>Ferté</a:t>
            </a:r>
            <a:r>
              <a:rPr lang="en-US" sz="800" dirty="0">
                <a:solidFill>
                  <a:srgbClr val="565655"/>
                </a:solidFill>
                <a:ea typeface="Wigrum" charset="77"/>
                <a:cs typeface="Arial" panose="020B0604020202020204" pitchFamily="34" charset="0"/>
              </a:rPr>
              <a:t>-</a:t>
            </a:r>
            <a:r>
              <a:rPr lang="en-US" sz="800" dirty="0" smtClean="0">
                <a:solidFill>
                  <a:srgbClr val="565655"/>
                </a:solidFill>
                <a:ea typeface="Wigrum" charset="77"/>
                <a:cs typeface="Arial" panose="020B0604020202020204" pitchFamily="34" charset="0"/>
              </a:rPr>
              <a:t>Bernard</a:t>
            </a:r>
            <a:endParaRPr sz="800" dirty="0">
              <a:solidFill>
                <a:srgbClr val="565655"/>
              </a:solidFill>
              <a:ea typeface="Wigrum" charset="77"/>
              <a:cs typeface="Arial" panose="020B0604020202020204" pitchFamily="34" charset="0"/>
            </a:endParaRPr>
          </a:p>
        </p:txBody>
      </p:sp>
      <p:sp>
        <p:nvSpPr>
          <p:cNvPr id="1057" name="Free Form 8">
            <a:extLst>
              <a:ext uri="{FF2B5EF4-FFF2-40B4-BE49-F238E27FC236}">
                <a16:creationId xmlns:a16="http://schemas.microsoft.com/office/drawing/2014/main" id="{B899D970-D172-FC4B-8488-1C6CBF7A0BC6}"/>
              </a:ext>
            </a:extLst>
          </p:cNvPr>
          <p:cNvSpPr/>
          <p:nvPr/>
        </p:nvSpPr>
        <p:spPr>
          <a:xfrm>
            <a:off x="9457813" y="140491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59" name="Free Form 8">
            <a:extLst>
              <a:ext uri="{FF2B5EF4-FFF2-40B4-BE49-F238E27FC236}">
                <a16:creationId xmlns:a16="http://schemas.microsoft.com/office/drawing/2014/main" id="{DF9F4ADB-4604-6046-ABAC-8F2F26CF58E0}"/>
              </a:ext>
            </a:extLst>
          </p:cNvPr>
          <p:cNvSpPr/>
          <p:nvPr/>
        </p:nvSpPr>
        <p:spPr>
          <a:xfrm>
            <a:off x="9392062" y="308252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61" name="Free Form 8">
            <a:extLst>
              <a:ext uri="{FF2B5EF4-FFF2-40B4-BE49-F238E27FC236}">
                <a16:creationId xmlns:a16="http://schemas.microsoft.com/office/drawing/2014/main" id="{212988A0-CCD6-4F4D-B82D-2C9CB7FA0E28}"/>
              </a:ext>
            </a:extLst>
          </p:cNvPr>
          <p:cNvSpPr/>
          <p:nvPr/>
        </p:nvSpPr>
        <p:spPr>
          <a:xfrm>
            <a:off x="8508673" y="272193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63" name="Free Form 8">
            <a:extLst>
              <a:ext uri="{FF2B5EF4-FFF2-40B4-BE49-F238E27FC236}">
                <a16:creationId xmlns:a16="http://schemas.microsoft.com/office/drawing/2014/main" id="{F69DB1CD-E5FF-6646-9707-5A71D031FCDC}"/>
              </a:ext>
            </a:extLst>
          </p:cNvPr>
          <p:cNvSpPr/>
          <p:nvPr/>
        </p:nvSpPr>
        <p:spPr>
          <a:xfrm>
            <a:off x="8927519" y="207089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65" name="TextBox 88">
            <a:extLst>
              <a:ext uri="{FF2B5EF4-FFF2-40B4-BE49-F238E27FC236}">
                <a16:creationId xmlns:a16="http://schemas.microsoft.com/office/drawing/2014/main" id="{5682F4BC-2C8E-894D-9757-3E93F93F35B3}"/>
              </a:ext>
            </a:extLst>
          </p:cNvPr>
          <p:cNvSpPr txBox="1"/>
          <p:nvPr/>
        </p:nvSpPr>
        <p:spPr>
          <a:xfrm>
            <a:off x="8776009" y="2862533"/>
            <a:ext cx="490095" cy="111636"/>
          </a:xfrm>
          <a:prstGeom prst="rect">
            <a:avLst/>
          </a:prstGeom>
          <a:noFill/>
          <a:ln>
            <a:noFill/>
          </a:ln>
        </p:spPr>
        <p:txBody>
          <a:bodyPr wrap="square" lIns="0" tIns="0" rIns="0" bIns="0" anchor="t"/>
          <a:lstStyle/>
          <a:p>
            <a:pPr>
              <a:lnSpc>
                <a:spcPts val="1066"/>
              </a:lnSpc>
              <a:defRPr lang="en-US"/>
            </a:pPr>
            <a:r>
              <a:rPr lang="en-US" sz="800" dirty="0">
                <a:solidFill>
                  <a:srgbClr val="565655"/>
                </a:solidFill>
                <a:ea typeface="Wigrum" charset="77"/>
                <a:cs typeface="Arial" panose="020B0604020202020204" pitchFamily="34" charset="0"/>
              </a:rPr>
              <a:t>La </a:t>
            </a:r>
            <a:r>
              <a:rPr lang="en-US" sz="800" dirty="0" err="1">
                <a:solidFill>
                  <a:srgbClr val="565655"/>
                </a:solidFill>
                <a:ea typeface="Wigrum" charset="77"/>
                <a:cs typeface="Arial" panose="020B0604020202020204" pitchFamily="34" charset="0"/>
              </a:rPr>
              <a:t>Flèche</a:t>
            </a:r>
            <a:endParaRPr sz="800" dirty="0">
              <a:solidFill>
                <a:srgbClr val="565655"/>
              </a:solidFill>
              <a:ea typeface="Wigrum" charset="77"/>
              <a:cs typeface="Arial" panose="020B0604020202020204" pitchFamily="34" charset="0"/>
            </a:endParaRPr>
          </a:p>
        </p:txBody>
      </p:sp>
      <p:sp>
        <p:nvSpPr>
          <p:cNvPr id="1066" name="Free Form 8">
            <a:extLst>
              <a:ext uri="{FF2B5EF4-FFF2-40B4-BE49-F238E27FC236}">
                <a16:creationId xmlns:a16="http://schemas.microsoft.com/office/drawing/2014/main" id="{212988A0-CCD6-4F4D-B82D-2C9CB7FA0E28}"/>
              </a:ext>
            </a:extLst>
          </p:cNvPr>
          <p:cNvSpPr/>
          <p:nvPr/>
        </p:nvSpPr>
        <p:spPr>
          <a:xfrm>
            <a:off x="8676527" y="290883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67" name="Free Form 8">
            <a:extLst>
              <a:ext uri="{FF2B5EF4-FFF2-40B4-BE49-F238E27FC236}">
                <a16:creationId xmlns:a16="http://schemas.microsoft.com/office/drawing/2014/main" id="{2189FB62-F8B4-B642-8159-B7A27CF2993A}"/>
              </a:ext>
            </a:extLst>
          </p:cNvPr>
          <p:cNvSpPr/>
          <p:nvPr/>
        </p:nvSpPr>
        <p:spPr>
          <a:xfrm>
            <a:off x="9082914" y="235841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070" name="Groupe 1069">
            <a:extLst>
              <a:ext uri="{FF2B5EF4-FFF2-40B4-BE49-F238E27FC236}">
                <a16:creationId xmlns:a16="http://schemas.microsoft.com/office/drawing/2014/main" id="{C38457FD-42A5-144A-AD7F-80251EA96A34}"/>
              </a:ext>
            </a:extLst>
          </p:cNvPr>
          <p:cNvGrpSpPr/>
          <p:nvPr/>
        </p:nvGrpSpPr>
        <p:grpSpPr>
          <a:xfrm>
            <a:off x="9258973" y="1296283"/>
            <a:ext cx="135897" cy="143945"/>
            <a:chOff x="575195" y="2488543"/>
            <a:chExt cx="135897" cy="143945"/>
          </a:xfrm>
        </p:grpSpPr>
        <p:sp>
          <p:nvSpPr>
            <p:cNvPr id="107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7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76" name="Groupe 1075">
            <a:extLst>
              <a:ext uri="{FF2B5EF4-FFF2-40B4-BE49-F238E27FC236}">
                <a16:creationId xmlns:a16="http://schemas.microsoft.com/office/drawing/2014/main" id="{C38457FD-42A5-144A-AD7F-80251EA96A34}"/>
              </a:ext>
            </a:extLst>
          </p:cNvPr>
          <p:cNvGrpSpPr/>
          <p:nvPr/>
        </p:nvGrpSpPr>
        <p:grpSpPr>
          <a:xfrm>
            <a:off x="10603858" y="1598926"/>
            <a:ext cx="135897" cy="143945"/>
            <a:chOff x="575195" y="2488543"/>
            <a:chExt cx="135897" cy="143945"/>
          </a:xfrm>
        </p:grpSpPr>
        <p:sp>
          <p:nvSpPr>
            <p:cNvPr id="107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7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79" name="Groupe 1078">
            <a:extLst>
              <a:ext uri="{FF2B5EF4-FFF2-40B4-BE49-F238E27FC236}">
                <a16:creationId xmlns:a16="http://schemas.microsoft.com/office/drawing/2014/main" id="{C38457FD-42A5-144A-AD7F-80251EA96A34}"/>
              </a:ext>
            </a:extLst>
          </p:cNvPr>
          <p:cNvGrpSpPr/>
          <p:nvPr/>
        </p:nvGrpSpPr>
        <p:grpSpPr>
          <a:xfrm>
            <a:off x="9050320" y="2007489"/>
            <a:ext cx="135897" cy="143614"/>
            <a:chOff x="-405985" y="2550990"/>
            <a:chExt cx="135897" cy="143614"/>
          </a:xfrm>
        </p:grpSpPr>
        <p:sp>
          <p:nvSpPr>
            <p:cNvPr id="1080" name="Rectangle 50">
              <a:extLst>
                <a:ext uri="{FF2B5EF4-FFF2-40B4-BE49-F238E27FC236}">
                  <a16:creationId xmlns:a16="http://schemas.microsoft.com/office/drawing/2014/main" id="{0659E22C-D27F-B542-92F4-180C05A116BF}"/>
                </a:ext>
              </a:extLst>
            </p:cNvPr>
            <p:cNvSpPr/>
            <p:nvPr/>
          </p:nvSpPr>
          <p:spPr>
            <a:xfrm>
              <a:off x="-405985" y="2558707"/>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81" name="TextBox 103">
              <a:extLst>
                <a:ext uri="{FF2B5EF4-FFF2-40B4-BE49-F238E27FC236}">
                  <a16:creationId xmlns:a16="http://schemas.microsoft.com/office/drawing/2014/main" id="{8107E18B-7849-C94B-8BB1-7219D78859BA}"/>
                </a:ext>
              </a:extLst>
            </p:cNvPr>
            <p:cNvSpPr txBox="1"/>
            <p:nvPr/>
          </p:nvSpPr>
          <p:spPr>
            <a:xfrm>
              <a:off x="-376372" y="2550990"/>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82" name="Groupe 1081">
            <a:extLst>
              <a:ext uri="{FF2B5EF4-FFF2-40B4-BE49-F238E27FC236}">
                <a16:creationId xmlns:a16="http://schemas.microsoft.com/office/drawing/2014/main" id="{C38457FD-42A5-144A-AD7F-80251EA96A34}"/>
              </a:ext>
            </a:extLst>
          </p:cNvPr>
          <p:cNvGrpSpPr/>
          <p:nvPr/>
        </p:nvGrpSpPr>
        <p:grpSpPr>
          <a:xfrm>
            <a:off x="10055940" y="2174785"/>
            <a:ext cx="135897" cy="143945"/>
            <a:chOff x="575195" y="2488543"/>
            <a:chExt cx="135897" cy="143945"/>
          </a:xfrm>
        </p:grpSpPr>
        <p:sp>
          <p:nvSpPr>
            <p:cNvPr id="108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8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3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85" name="Groupe 1084">
            <a:extLst>
              <a:ext uri="{FF2B5EF4-FFF2-40B4-BE49-F238E27FC236}">
                <a16:creationId xmlns:a16="http://schemas.microsoft.com/office/drawing/2014/main" id="{C38457FD-42A5-144A-AD7F-80251EA96A34}"/>
              </a:ext>
            </a:extLst>
          </p:cNvPr>
          <p:cNvGrpSpPr/>
          <p:nvPr/>
        </p:nvGrpSpPr>
        <p:grpSpPr>
          <a:xfrm>
            <a:off x="9203525" y="2342557"/>
            <a:ext cx="135897" cy="136898"/>
            <a:chOff x="120295" y="2472841"/>
            <a:chExt cx="135897" cy="136898"/>
          </a:xfrm>
        </p:grpSpPr>
        <p:sp>
          <p:nvSpPr>
            <p:cNvPr id="1086" name="Rectangle 50">
              <a:extLst>
                <a:ext uri="{FF2B5EF4-FFF2-40B4-BE49-F238E27FC236}">
                  <a16:creationId xmlns:a16="http://schemas.microsoft.com/office/drawing/2014/main" id="{0659E22C-D27F-B542-92F4-180C05A116BF}"/>
                </a:ext>
              </a:extLst>
            </p:cNvPr>
            <p:cNvSpPr/>
            <p:nvPr/>
          </p:nvSpPr>
          <p:spPr>
            <a:xfrm>
              <a:off x="120295" y="2473842"/>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87" name="TextBox 103">
              <a:extLst>
                <a:ext uri="{FF2B5EF4-FFF2-40B4-BE49-F238E27FC236}">
                  <a16:creationId xmlns:a16="http://schemas.microsoft.com/office/drawing/2014/main" id="{8107E18B-7849-C94B-8BB1-7219D78859BA}"/>
                </a:ext>
              </a:extLst>
            </p:cNvPr>
            <p:cNvSpPr txBox="1"/>
            <p:nvPr/>
          </p:nvSpPr>
          <p:spPr>
            <a:xfrm>
              <a:off x="152249" y="2472841"/>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88" name="Groupe 1087">
            <a:extLst>
              <a:ext uri="{FF2B5EF4-FFF2-40B4-BE49-F238E27FC236}">
                <a16:creationId xmlns:a16="http://schemas.microsoft.com/office/drawing/2014/main" id="{C38457FD-42A5-144A-AD7F-80251EA96A34}"/>
              </a:ext>
            </a:extLst>
          </p:cNvPr>
          <p:cNvGrpSpPr/>
          <p:nvPr/>
        </p:nvGrpSpPr>
        <p:grpSpPr>
          <a:xfrm>
            <a:off x="8697893" y="2281836"/>
            <a:ext cx="135897" cy="143945"/>
            <a:chOff x="575195" y="2488543"/>
            <a:chExt cx="135897" cy="143945"/>
          </a:xfrm>
        </p:grpSpPr>
        <p:sp>
          <p:nvSpPr>
            <p:cNvPr id="108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9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91" name="Groupe 1090">
            <a:extLst>
              <a:ext uri="{FF2B5EF4-FFF2-40B4-BE49-F238E27FC236}">
                <a16:creationId xmlns:a16="http://schemas.microsoft.com/office/drawing/2014/main" id="{C38457FD-42A5-144A-AD7F-80251EA96A34}"/>
              </a:ext>
            </a:extLst>
          </p:cNvPr>
          <p:cNvGrpSpPr/>
          <p:nvPr/>
        </p:nvGrpSpPr>
        <p:grpSpPr>
          <a:xfrm>
            <a:off x="8622019" y="2678805"/>
            <a:ext cx="135897" cy="135897"/>
            <a:chOff x="84343" y="2493441"/>
            <a:chExt cx="135897" cy="135897"/>
          </a:xfrm>
        </p:grpSpPr>
        <p:sp>
          <p:nvSpPr>
            <p:cNvPr id="1092" name="Rectangle 50">
              <a:extLst>
                <a:ext uri="{FF2B5EF4-FFF2-40B4-BE49-F238E27FC236}">
                  <a16:creationId xmlns:a16="http://schemas.microsoft.com/office/drawing/2014/main" id="{0659E22C-D27F-B542-92F4-180C05A116BF}"/>
                </a:ext>
              </a:extLst>
            </p:cNvPr>
            <p:cNvSpPr/>
            <p:nvPr/>
          </p:nvSpPr>
          <p:spPr>
            <a:xfrm>
              <a:off x="84343" y="249344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93" name="TextBox 103">
              <a:extLst>
                <a:ext uri="{FF2B5EF4-FFF2-40B4-BE49-F238E27FC236}">
                  <a16:creationId xmlns:a16="http://schemas.microsoft.com/office/drawing/2014/main" id="{8107E18B-7849-C94B-8BB1-7219D78859BA}"/>
                </a:ext>
              </a:extLst>
            </p:cNvPr>
            <p:cNvSpPr txBox="1"/>
            <p:nvPr/>
          </p:nvSpPr>
          <p:spPr>
            <a:xfrm>
              <a:off x="115893" y="2494644"/>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94" name="Groupe 1093">
            <a:extLst>
              <a:ext uri="{FF2B5EF4-FFF2-40B4-BE49-F238E27FC236}">
                <a16:creationId xmlns:a16="http://schemas.microsoft.com/office/drawing/2014/main" id="{C38457FD-42A5-144A-AD7F-80251EA96A34}"/>
              </a:ext>
            </a:extLst>
          </p:cNvPr>
          <p:cNvGrpSpPr/>
          <p:nvPr/>
        </p:nvGrpSpPr>
        <p:grpSpPr>
          <a:xfrm>
            <a:off x="9246504" y="2841002"/>
            <a:ext cx="135897" cy="143945"/>
            <a:chOff x="575195" y="2488543"/>
            <a:chExt cx="135897" cy="143945"/>
          </a:xfrm>
        </p:grpSpPr>
        <p:sp>
          <p:nvSpPr>
            <p:cNvPr id="109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9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097" name="Groupe 1096">
            <a:extLst>
              <a:ext uri="{FF2B5EF4-FFF2-40B4-BE49-F238E27FC236}">
                <a16:creationId xmlns:a16="http://schemas.microsoft.com/office/drawing/2014/main" id="{C38457FD-42A5-144A-AD7F-80251EA96A34}"/>
              </a:ext>
            </a:extLst>
          </p:cNvPr>
          <p:cNvGrpSpPr/>
          <p:nvPr/>
        </p:nvGrpSpPr>
        <p:grpSpPr>
          <a:xfrm>
            <a:off x="9503156" y="3066095"/>
            <a:ext cx="135897" cy="143945"/>
            <a:chOff x="575195" y="2488543"/>
            <a:chExt cx="135897" cy="143945"/>
          </a:xfrm>
        </p:grpSpPr>
        <p:sp>
          <p:nvSpPr>
            <p:cNvPr id="109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9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sp>
        <p:nvSpPr>
          <p:cNvPr id="471" name="Free Form 147">
            <a:extLst>
              <a:ext uri="{FF2B5EF4-FFF2-40B4-BE49-F238E27FC236}">
                <a16:creationId xmlns:a16="http://schemas.microsoft.com/office/drawing/2014/main" id="{85A35A24-8904-4448-805F-D58510DE860C}"/>
              </a:ext>
            </a:extLst>
          </p:cNvPr>
          <p:cNvSpPr/>
          <p:nvPr/>
        </p:nvSpPr>
        <p:spPr>
          <a:xfrm rot="16200000">
            <a:off x="9206351" y="1139691"/>
            <a:ext cx="1217865" cy="376470"/>
          </a:xfrm>
          <a:custGeom>
            <a:avLst/>
            <a:gdLst/>
            <a:ahLst/>
            <a:cxnLst/>
            <a:rect l="0" t="0" r="0" b="0"/>
            <a:pathLst>
              <a:path w="2000588">
                <a:moveTo>
                  <a:pt x="2000588" y="0"/>
                </a:moveTo>
                <a:lnTo>
                  <a:pt x="0" y="0"/>
                </a:lnTo>
              </a:path>
            </a:pathLst>
          </a:custGeom>
          <a:noFill/>
          <a:ln w="8763" cap="flat" cmpd="sng">
            <a:solidFill>
              <a:srgbClr val="642C86">
                <a:alpha val="100000"/>
              </a:srgbClr>
            </a:solidFill>
            <a:prstDash val="solid"/>
            <a:miter lim="800000"/>
            <a:headEnd type="oval" w="sm" len="sm"/>
          </a:ln>
        </p:spPr>
        <p:txBody>
          <a:bodyPr wrap="square" anchor="ctr">
            <a:spAutoFit/>
          </a:bodyPr>
          <a:lstStyle/>
          <a:p>
            <a:pPr algn="ctr"/>
            <a:endParaRPr lang="en-US" dirty="0"/>
          </a:p>
        </p:txBody>
      </p:sp>
      <p:sp>
        <p:nvSpPr>
          <p:cNvPr id="476" name="TextBox 82">
            <a:extLst>
              <a:ext uri="{FF2B5EF4-FFF2-40B4-BE49-F238E27FC236}">
                <a16:creationId xmlns:a16="http://schemas.microsoft.com/office/drawing/2014/main" id="{C36AC8CB-CDE0-6649-A2D5-642BCAAA2C23}"/>
              </a:ext>
            </a:extLst>
          </p:cNvPr>
          <p:cNvSpPr txBox="1"/>
          <p:nvPr/>
        </p:nvSpPr>
        <p:spPr>
          <a:xfrm>
            <a:off x="9152029" y="389000"/>
            <a:ext cx="1768923" cy="349815"/>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fr-FR" sz="1800" dirty="0" smtClean="0">
                <a:solidFill>
                  <a:schemeClr val="bg1">
                    <a:lumMod val="75000"/>
                  </a:schemeClr>
                </a:solidFill>
                <a:latin typeface="+mn-lt"/>
              </a:rPr>
              <a:t>Sarthe</a:t>
            </a:r>
            <a:endParaRPr sz="1800" dirty="0">
              <a:solidFill>
                <a:schemeClr val="bg1">
                  <a:lumMod val="75000"/>
                </a:schemeClr>
              </a:solidFill>
              <a:latin typeface="+mn-lt"/>
            </a:endParaRPr>
          </a:p>
        </p:txBody>
      </p:sp>
      <p:sp>
        <p:nvSpPr>
          <p:cNvPr id="477" name="Free Form 8">
            <a:extLst>
              <a:ext uri="{FF2B5EF4-FFF2-40B4-BE49-F238E27FC236}">
                <a16:creationId xmlns:a16="http://schemas.microsoft.com/office/drawing/2014/main" id="{FF595D18-F79A-0846-802D-96B1E90C65AA}"/>
              </a:ext>
            </a:extLst>
          </p:cNvPr>
          <p:cNvSpPr/>
          <p:nvPr/>
        </p:nvSpPr>
        <p:spPr>
          <a:xfrm>
            <a:off x="7686230" y="130373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481" name="TextBox 88">
            <a:extLst>
              <a:ext uri="{FF2B5EF4-FFF2-40B4-BE49-F238E27FC236}">
                <a16:creationId xmlns:a16="http://schemas.microsoft.com/office/drawing/2014/main" id="{295FEBDD-1620-984B-BBA2-1A55F6EB8D37}"/>
              </a:ext>
            </a:extLst>
          </p:cNvPr>
          <p:cNvSpPr txBox="1"/>
          <p:nvPr/>
        </p:nvSpPr>
        <p:spPr>
          <a:xfrm>
            <a:off x="7819947" y="1279905"/>
            <a:ext cx="557745" cy="81274"/>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Mayenne</a:t>
            </a:r>
            <a:endParaRPr sz="800" dirty="0">
              <a:solidFill>
                <a:srgbClr val="565655"/>
              </a:solidFill>
              <a:ea typeface="Wigrum" charset="77"/>
              <a:cs typeface="Arial" panose="020B0604020202020204" pitchFamily="34" charset="0"/>
            </a:endParaRPr>
          </a:p>
        </p:txBody>
      </p:sp>
      <p:grpSp>
        <p:nvGrpSpPr>
          <p:cNvPr id="489" name="Groupe 488">
            <a:extLst>
              <a:ext uri="{FF2B5EF4-FFF2-40B4-BE49-F238E27FC236}">
                <a16:creationId xmlns:a16="http://schemas.microsoft.com/office/drawing/2014/main" id="{C38457FD-42A5-144A-AD7F-80251EA96A34}"/>
              </a:ext>
            </a:extLst>
          </p:cNvPr>
          <p:cNvGrpSpPr/>
          <p:nvPr/>
        </p:nvGrpSpPr>
        <p:grpSpPr>
          <a:xfrm>
            <a:off x="8273266" y="1251975"/>
            <a:ext cx="135897" cy="143945"/>
            <a:chOff x="575195" y="2488543"/>
            <a:chExt cx="135897" cy="143945"/>
          </a:xfrm>
        </p:grpSpPr>
        <p:sp>
          <p:nvSpPr>
            <p:cNvPr id="49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49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493" name="Groupe 492">
            <a:extLst>
              <a:ext uri="{FF2B5EF4-FFF2-40B4-BE49-F238E27FC236}">
                <a16:creationId xmlns:a16="http://schemas.microsoft.com/office/drawing/2014/main" id="{C38457FD-42A5-144A-AD7F-80251EA96A34}"/>
              </a:ext>
            </a:extLst>
          </p:cNvPr>
          <p:cNvGrpSpPr/>
          <p:nvPr/>
        </p:nvGrpSpPr>
        <p:grpSpPr>
          <a:xfrm>
            <a:off x="8400594" y="1913239"/>
            <a:ext cx="141988" cy="143945"/>
            <a:chOff x="565669" y="2488543"/>
            <a:chExt cx="141988" cy="143945"/>
          </a:xfrm>
        </p:grpSpPr>
        <p:sp>
          <p:nvSpPr>
            <p:cNvPr id="494" name="Rectangle 50">
              <a:extLst>
                <a:ext uri="{FF2B5EF4-FFF2-40B4-BE49-F238E27FC236}">
                  <a16:creationId xmlns:a16="http://schemas.microsoft.com/office/drawing/2014/main" id="{0659E22C-D27F-B542-92F4-180C05A116BF}"/>
                </a:ext>
              </a:extLst>
            </p:cNvPr>
            <p:cNvSpPr/>
            <p:nvPr/>
          </p:nvSpPr>
          <p:spPr>
            <a:xfrm>
              <a:off x="565669"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49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497" name="Groupe 496">
            <a:extLst>
              <a:ext uri="{FF2B5EF4-FFF2-40B4-BE49-F238E27FC236}">
                <a16:creationId xmlns:a16="http://schemas.microsoft.com/office/drawing/2014/main" id="{C38457FD-42A5-144A-AD7F-80251EA96A34}"/>
              </a:ext>
            </a:extLst>
          </p:cNvPr>
          <p:cNvGrpSpPr/>
          <p:nvPr/>
        </p:nvGrpSpPr>
        <p:grpSpPr>
          <a:xfrm>
            <a:off x="7778561" y="2683340"/>
            <a:ext cx="135897" cy="143945"/>
            <a:chOff x="575195" y="2488543"/>
            <a:chExt cx="135897" cy="143945"/>
          </a:xfrm>
        </p:grpSpPr>
        <p:sp>
          <p:nvSpPr>
            <p:cNvPr id="49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0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sp>
        <p:nvSpPr>
          <p:cNvPr id="511" name="Free Form 8">
            <a:extLst>
              <a:ext uri="{FF2B5EF4-FFF2-40B4-BE49-F238E27FC236}">
                <a16:creationId xmlns:a16="http://schemas.microsoft.com/office/drawing/2014/main" id="{EF3B3EAF-63D6-0843-AD18-91228913018D}"/>
              </a:ext>
            </a:extLst>
          </p:cNvPr>
          <p:cNvSpPr/>
          <p:nvPr/>
        </p:nvSpPr>
        <p:spPr>
          <a:xfrm>
            <a:off x="7942797" y="273180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516" name="Groupe 515">
            <a:extLst>
              <a:ext uri="{FF2B5EF4-FFF2-40B4-BE49-F238E27FC236}">
                <a16:creationId xmlns:a16="http://schemas.microsoft.com/office/drawing/2014/main" id="{C38457FD-42A5-144A-AD7F-80251EA96A34}"/>
              </a:ext>
            </a:extLst>
          </p:cNvPr>
          <p:cNvGrpSpPr/>
          <p:nvPr/>
        </p:nvGrpSpPr>
        <p:grpSpPr>
          <a:xfrm>
            <a:off x="9061730" y="5003415"/>
            <a:ext cx="135897" cy="143945"/>
            <a:chOff x="575195" y="2488543"/>
            <a:chExt cx="135897" cy="143945"/>
          </a:xfrm>
        </p:grpSpPr>
        <p:sp>
          <p:nvSpPr>
            <p:cNvPr id="51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1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3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19" name="Groupe 518">
            <a:extLst>
              <a:ext uri="{FF2B5EF4-FFF2-40B4-BE49-F238E27FC236}">
                <a16:creationId xmlns:a16="http://schemas.microsoft.com/office/drawing/2014/main" id="{C38457FD-42A5-144A-AD7F-80251EA96A34}"/>
              </a:ext>
            </a:extLst>
          </p:cNvPr>
          <p:cNvGrpSpPr/>
          <p:nvPr/>
        </p:nvGrpSpPr>
        <p:grpSpPr>
          <a:xfrm>
            <a:off x="9502447" y="4030107"/>
            <a:ext cx="135897" cy="143945"/>
            <a:chOff x="575195" y="2488543"/>
            <a:chExt cx="135897" cy="143945"/>
          </a:xfrm>
        </p:grpSpPr>
        <p:sp>
          <p:nvSpPr>
            <p:cNvPr id="52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2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32" name="Groupe 531">
            <a:extLst>
              <a:ext uri="{FF2B5EF4-FFF2-40B4-BE49-F238E27FC236}">
                <a16:creationId xmlns:a16="http://schemas.microsoft.com/office/drawing/2014/main" id="{C38457FD-42A5-144A-AD7F-80251EA96A34}"/>
              </a:ext>
            </a:extLst>
          </p:cNvPr>
          <p:cNvGrpSpPr/>
          <p:nvPr/>
        </p:nvGrpSpPr>
        <p:grpSpPr>
          <a:xfrm>
            <a:off x="10013629" y="4699729"/>
            <a:ext cx="135897" cy="143945"/>
            <a:chOff x="575195" y="2488543"/>
            <a:chExt cx="135897" cy="143945"/>
          </a:xfrm>
        </p:grpSpPr>
        <p:sp>
          <p:nvSpPr>
            <p:cNvPr id="53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3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35" name="Groupe 534">
            <a:extLst>
              <a:ext uri="{FF2B5EF4-FFF2-40B4-BE49-F238E27FC236}">
                <a16:creationId xmlns:a16="http://schemas.microsoft.com/office/drawing/2014/main" id="{C38457FD-42A5-144A-AD7F-80251EA96A34}"/>
              </a:ext>
            </a:extLst>
          </p:cNvPr>
          <p:cNvGrpSpPr/>
          <p:nvPr/>
        </p:nvGrpSpPr>
        <p:grpSpPr>
          <a:xfrm>
            <a:off x="6973269" y="4473108"/>
            <a:ext cx="135897" cy="143945"/>
            <a:chOff x="575195" y="2488543"/>
            <a:chExt cx="135897" cy="143945"/>
          </a:xfrm>
        </p:grpSpPr>
        <p:sp>
          <p:nvSpPr>
            <p:cNvPr id="53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3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38" name="Groupe 537">
            <a:extLst>
              <a:ext uri="{FF2B5EF4-FFF2-40B4-BE49-F238E27FC236}">
                <a16:creationId xmlns:a16="http://schemas.microsoft.com/office/drawing/2014/main" id="{C38457FD-42A5-144A-AD7F-80251EA96A34}"/>
              </a:ext>
            </a:extLst>
          </p:cNvPr>
          <p:cNvGrpSpPr/>
          <p:nvPr/>
        </p:nvGrpSpPr>
        <p:grpSpPr>
          <a:xfrm>
            <a:off x="5592687" y="2867165"/>
            <a:ext cx="135897" cy="143945"/>
            <a:chOff x="575195" y="2488543"/>
            <a:chExt cx="135897" cy="143945"/>
          </a:xfrm>
        </p:grpSpPr>
        <p:sp>
          <p:nvSpPr>
            <p:cNvPr id="53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4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43" name="Groupe 542">
            <a:extLst>
              <a:ext uri="{FF2B5EF4-FFF2-40B4-BE49-F238E27FC236}">
                <a16:creationId xmlns:a16="http://schemas.microsoft.com/office/drawing/2014/main" id="{C38457FD-42A5-144A-AD7F-80251EA96A34}"/>
              </a:ext>
            </a:extLst>
          </p:cNvPr>
          <p:cNvGrpSpPr/>
          <p:nvPr/>
        </p:nvGrpSpPr>
        <p:grpSpPr>
          <a:xfrm>
            <a:off x="6137908" y="3738697"/>
            <a:ext cx="135897" cy="143945"/>
            <a:chOff x="575195" y="2488543"/>
            <a:chExt cx="135897" cy="143945"/>
          </a:xfrm>
        </p:grpSpPr>
        <p:sp>
          <p:nvSpPr>
            <p:cNvPr id="54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5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55" name="Groupe 554">
            <a:extLst>
              <a:ext uri="{FF2B5EF4-FFF2-40B4-BE49-F238E27FC236}">
                <a16:creationId xmlns:a16="http://schemas.microsoft.com/office/drawing/2014/main" id="{C38457FD-42A5-144A-AD7F-80251EA96A34}"/>
              </a:ext>
            </a:extLst>
          </p:cNvPr>
          <p:cNvGrpSpPr/>
          <p:nvPr/>
        </p:nvGrpSpPr>
        <p:grpSpPr>
          <a:xfrm>
            <a:off x="5867235" y="1820964"/>
            <a:ext cx="135897" cy="143945"/>
            <a:chOff x="575195" y="2488543"/>
            <a:chExt cx="135897" cy="143945"/>
          </a:xfrm>
        </p:grpSpPr>
        <p:sp>
          <p:nvSpPr>
            <p:cNvPr id="55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5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3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72" name="Groupe 571">
            <a:extLst>
              <a:ext uri="{FF2B5EF4-FFF2-40B4-BE49-F238E27FC236}">
                <a16:creationId xmlns:a16="http://schemas.microsoft.com/office/drawing/2014/main" id="{C38457FD-42A5-144A-AD7F-80251EA96A34}"/>
              </a:ext>
            </a:extLst>
          </p:cNvPr>
          <p:cNvGrpSpPr/>
          <p:nvPr/>
        </p:nvGrpSpPr>
        <p:grpSpPr>
          <a:xfrm>
            <a:off x="5203276" y="2253442"/>
            <a:ext cx="135897" cy="143945"/>
            <a:chOff x="575195" y="2488543"/>
            <a:chExt cx="135897" cy="143945"/>
          </a:xfrm>
        </p:grpSpPr>
        <p:sp>
          <p:nvSpPr>
            <p:cNvPr id="57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7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75" name="Groupe 574">
            <a:extLst>
              <a:ext uri="{FF2B5EF4-FFF2-40B4-BE49-F238E27FC236}">
                <a16:creationId xmlns:a16="http://schemas.microsoft.com/office/drawing/2014/main" id="{C38457FD-42A5-144A-AD7F-80251EA96A34}"/>
              </a:ext>
            </a:extLst>
          </p:cNvPr>
          <p:cNvGrpSpPr/>
          <p:nvPr/>
        </p:nvGrpSpPr>
        <p:grpSpPr>
          <a:xfrm>
            <a:off x="5589182" y="2499514"/>
            <a:ext cx="135897" cy="143945"/>
            <a:chOff x="575195" y="2488543"/>
            <a:chExt cx="135897" cy="143945"/>
          </a:xfrm>
        </p:grpSpPr>
        <p:sp>
          <p:nvSpPr>
            <p:cNvPr id="57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7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78" name="Groupe 577">
            <a:extLst>
              <a:ext uri="{FF2B5EF4-FFF2-40B4-BE49-F238E27FC236}">
                <a16:creationId xmlns:a16="http://schemas.microsoft.com/office/drawing/2014/main" id="{C38457FD-42A5-144A-AD7F-80251EA96A34}"/>
              </a:ext>
            </a:extLst>
          </p:cNvPr>
          <p:cNvGrpSpPr/>
          <p:nvPr/>
        </p:nvGrpSpPr>
        <p:grpSpPr>
          <a:xfrm>
            <a:off x="3276812" y="1981795"/>
            <a:ext cx="135897" cy="143945"/>
            <a:chOff x="575195" y="2488543"/>
            <a:chExt cx="135897" cy="143945"/>
          </a:xfrm>
        </p:grpSpPr>
        <p:sp>
          <p:nvSpPr>
            <p:cNvPr id="57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8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83" name="Groupe 582">
            <a:extLst>
              <a:ext uri="{FF2B5EF4-FFF2-40B4-BE49-F238E27FC236}">
                <a16:creationId xmlns:a16="http://schemas.microsoft.com/office/drawing/2014/main" id="{C38457FD-42A5-144A-AD7F-80251EA96A34}"/>
              </a:ext>
            </a:extLst>
          </p:cNvPr>
          <p:cNvGrpSpPr/>
          <p:nvPr/>
        </p:nvGrpSpPr>
        <p:grpSpPr>
          <a:xfrm>
            <a:off x="8440582" y="1252586"/>
            <a:ext cx="135897" cy="143945"/>
            <a:chOff x="575195" y="2488543"/>
            <a:chExt cx="135897" cy="143945"/>
          </a:xfrm>
        </p:grpSpPr>
        <p:sp>
          <p:nvSpPr>
            <p:cNvPr id="58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58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98" name="Groupe 597">
            <a:extLst>
              <a:ext uri="{FF2B5EF4-FFF2-40B4-BE49-F238E27FC236}">
                <a16:creationId xmlns:a16="http://schemas.microsoft.com/office/drawing/2014/main" id="{C38457FD-42A5-144A-AD7F-80251EA96A34}"/>
              </a:ext>
            </a:extLst>
          </p:cNvPr>
          <p:cNvGrpSpPr/>
          <p:nvPr/>
        </p:nvGrpSpPr>
        <p:grpSpPr>
          <a:xfrm>
            <a:off x="8549819" y="1912348"/>
            <a:ext cx="135897" cy="143945"/>
            <a:chOff x="575195" y="2488543"/>
            <a:chExt cx="135897" cy="143945"/>
          </a:xfrm>
        </p:grpSpPr>
        <p:sp>
          <p:nvSpPr>
            <p:cNvPr id="60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0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04" name="Groupe 603">
            <a:extLst>
              <a:ext uri="{FF2B5EF4-FFF2-40B4-BE49-F238E27FC236}">
                <a16:creationId xmlns:a16="http://schemas.microsoft.com/office/drawing/2014/main" id="{C38457FD-42A5-144A-AD7F-80251EA96A34}"/>
              </a:ext>
            </a:extLst>
          </p:cNvPr>
          <p:cNvGrpSpPr/>
          <p:nvPr/>
        </p:nvGrpSpPr>
        <p:grpSpPr>
          <a:xfrm>
            <a:off x="10770697" y="1602368"/>
            <a:ext cx="135897" cy="143945"/>
            <a:chOff x="575195" y="2488543"/>
            <a:chExt cx="135897" cy="143945"/>
          </a:xfrm>
        </p:grpSpPr>
        <p:sp>
          <p:nvSpPr>
            <p:cNvPr id="61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2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27" name="Groupe 626">
            <a:extLst>
              <a:ext uri="{FF2B5EF4-FFF2-40B4-BE49-F238E27FC236}">
                <a16:creationId xmlns:a16="http://schemas.microsoft.com/office/drawing/2014/main" id="{C38457FD-42A5-144A-AD7F-80251EA96A34}"/>
              </a:ext>
            </a:extLst>
          </p:cNvPr>
          <p:cNvGrpSpPr/>
          <p:nvPr/>
        </p:nvGrpSpPr>
        <p:grpSpPr>
          <a:xfrm>
            <a:off x="10214857" y="2173865"/>
            <a:ext cx="135897" cy="143945"/>
            <a:chOff x="575195" y="2488543"/>
            <a:chExt cx="135897" cy="143945"/>
          </a:xfrm>
        </p:grpSpPr>
        <p:sp>
          <p:nvSpPr>
            <p:cNvPr id="62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2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66" name="Groupe 665">
            <a:extLst>
              <a:ext uri="{FF2B5EF4-FFF2-40B4-BE49-F238E27FC236}">
                <a16:creationId xmlns:a16="http://schemas.microsoft.com/office/drawing/2014/main" id="{C38457FD-42A5-144A-AD7F-80251EA96A34}"/>
              </a:ext>
            </a:extLst>
          </p:cNvPr>
          <p:cNvGrpSpPr/>
          <p:nvPr/>
        </p:nvGrpSpPr>
        <p:grpSpPr>
          <a:xfrm>
            <a:off x="8776026" y="2677733"/>
            <a:ext cx="135897" cy="143945"/>
            <a:chOff x="575195" y="2488543"/>
            <a:chExt cx="135897" cy="143945"/>
          </a:xfrm>
        </p:grpSpPr>
        <p:sp>
          <p:nvSpPr>
            <p:cNvPr id="67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7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74" name="Groupe 673">
            <a:extLst>
              <a:ext uri="{FF2B5EF4-FFF2-40B4-BE49-F238E27FC236}">
                <a16:creationId xmlns:a16="http://schemas.microsoft.com/office/drawing/2014/main" id="{C38457FD-42A5-144A-AD7F-80251EA96A34}"/>
              </a:ext>
            </a:extLst>
          </p:cNvPr>
          <p:cNvGrpSpPr/>
          <p:nvPr/>
        </p:nvGrpSpPr>
        <p:grpSpPr>
          <a:xfrm>
            <a:off x="9400161" y="2838712"/>
            <a:ext cx="135897" cy="143945"/>
            <a:chOff x="575195" y="2488543"/>
            <a:chExt cx="135897" cy="143945"/>
          </a:xfrm>
        </p:grpSpPr>
        <p:sp>
          <p:nvSpPr>
            <p:cNvPr id="67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7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77" name="Groupe 676">
            <a:extLst>
              <a:ext uri="{FF2B5EF4-FFF2-40B4-BE49-F238E27FC236}">
                <a16:creationId xmlns:a16="http://schemas.microsoft.com/office/drawing/2014/main" id="{C38457FD-42A5-144A-AD7F-80251EA96A34}"/>
              </a:ext>
            </a:extLst>
          </p:cNvPr>
          <p:cNvGrpSpPr/>
          <p:nvPr/>
        </p:nvGrpSpPr>
        <p:grpSpPr>
          <a:xfrm>
            <a:off x="7617936" y="2678768"/>
            <a:ext cx="135897" cy="143945"/>
            <a:chOff x="575195" y="2488543"/>
            <a:chExt cx="135897" cy="143945"/>
          </a:xfrm>
        </p:grpSpPr>
        <p:sp>
          <p:nvSpPr>
            <p:cNvPr id="67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8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81" name="Groupe 680">
            <a:extLst>
              <a:ext uri="{FF2B5EF4-FFF2-40B4-BE49-F238E27FC236}">
                <a16:creationId xmlns:a16="http://schemas.microsoft.com/office/drawing/2014/main" id="{C38457FD-42A5-144A-AD7F-80251EA96A34}"/>
              </a:ext>
            </a:extLst>
          </p:cNvPr>
          <p:cNvGrpSpPr/>
          <p:nvPr/>
        </p:nvGrpSpPr>
        <p:grpSpPr>
          <a:xfrm>
            <a:off x="9649244" y="4028328"/>
            <a:ext cx="135897" cy="143945"/>
            <a:chOff x="575195" y="2488543"/>
            <a:chExt cx="135897" cy="143945"/>
          </a:xfrm>
        </p:grpSpPr>
        <p:sp>
          <p:nvSpPr>
            <p:cNvPr id="68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8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686" name="Groupe 685">
            <a:extLst>
              <a:ext uri="{FF2B5EF4-FFF2-40B4-BE49-F238E27FC236}">
                <a16:creationId xmlns:a16="http://schemas.microsoft.com/office/drawing/2014/main" id="{C38457FD-42A5-144A-AD7F-80251EA96A34}"/>
              </a:ext>
            </a:extLst>
          </p:cNvPr>
          <p:cNvGrpSpPr/>
          <p:nvPr/>
        </p:nvGrpSpPr>
        <p:grpSpPr>
          <a:xfrm>
            <a:off x="5430340" y="2860452"/>
            <a:ext cx="135897" cy="143945"/>
            <a:chOff x="575195" y="2488543"/>
            <a:chExt cx="135897" cy="143945"/>
          </a:xfrm>
        </p:grpSpPr>
        <p:sp>
          <p:nvSpPr>
            <p:cNvPr id="68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69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515" name="Free Form 8">
            <a:extLst>
              <a:ext uri="{FF2B5EF4-FFF2-40B4-BE49-F238E27FC236}">
                <a16:creationId xmlns:a16="http://schemas.microsoft.com/office/drawing/2014/main" id="{EA7BECAF-68B0-1C41-B87D-AB03A438D3AC}"/>
              </a:ext>
            </a:extLst>
          </p:cNvPr>
          <p:cNvSpPr/>
          <p:nvPr/>
        </p:nvSpPr>
        <p:spPr>
          <a:xfrm>
            <a:off x="6496841" y="551773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41" name="TextBox 88">
            <a:extLst>
              <a:ext uri="{FF2B5EF4-FFF2-40B4-BE49-F238E27FC236}">
                <a16:creationId xmlns:a16="http://schemas.microsoft.com/office/drawing/2014/main" id="{4B7BB4B6-19B5-4C45-BB86-58F17A14A244}"/>
              </a:ext>
            </a:extLst>
          </p:cNvPr>
          <p:cNvSpPr txBox="1"/>
          <p:nvPr/>
        </p:nvSpPr>
        <p:spPr>
          <a:xfrm>
            <a:off x="6604759" y="5472744"/>
            <a:ext cx="1076372" cy="127258"/>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La Roche-sur-Yon</a:t>
            </a:r>
            <a:endParaRPr sz="800" dirty="0">
              <a:solidFill>
                <a:srgbClr val="565655"/>
              </a:solidFill>
              <a:ea typeface="Wigrum" charset="77"/>
              <a:cs typeface="Arial" panose="020B0604020202020204" pitchFamily="34" charset="0"/>
            </a:endParaRPr>
          </a:p>
        </p:txBody>
      </p:sp>
      <p:sp>
        <p:nvSpPr>
          <p:cNvPr id="547" name="Free Form 8">
            <a:extLst>
              <a:ext uri="{FF2B5EF4-FFF2-40B4-BE49-F238E27FC236}">
                <a16:creationId xmlns:a16="http://schemas.microsoft.com/office/drawing/2014/main" id="{EA7BECAF-68B0-1C41-B87D-AB03A438D3AC}"/>
              </a:ext>
            </a:extLst>
          </p:cNvPr>
          <p:cNvSpPr/>
          <p:nvPr/>
        </p:nvSpPr>
        <p:spPr>
          <a:xfrm>
            <a:off x="6034187" y="592958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49" name="TextBox 88">
            <a:extLst>
              <a:ext uri="{FF2B5EF4-FFF2-40B4-BE49-F238E27FC236}">
                <a16:creationId xmlns:a16="http://schemas.microsoft.com/office/drawing/2014/main" id="{4B7BB4B6-19B5-4C45-BB86-58F17A14A244}"/>
              </a:ext>
            </a:extLst>
          </p:cNvPr>
          <p:cNvSpPr txBox="1"/>
          <p:nvPr/>
        </p:nvSpPr>
        <p:spPr>
          <a:xfrm>
            <a:off x="5061274" y="5885591"/>
            <a:ext cx="1076372" cy="127258"/>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Les Sables </a:t>
            </a:r>
            <a:r>
              <a:rPr lang="en-US" sz="800" dirty="0" err="1" smtClean="0">
                <a:solidFill>
                  <a:srgbClr val="565655"/>
                </a:solidFill>
                <a:ea typeface="Wigrum" charset="77"/>
                <a:cs typeface="Arial" panose="020B0604020202020204" pitchFamily="34" charset="0"/>
              </a:rPr>
              <a:t>d’Olonne</a:t>
            </a:r>
            <a:endParaRPr sz="800" dirty="0">
              <a:solidFill>
                <a:srgbClr val="565655"/>
              </a:solidFill>
              <a:ea typeface="Wigrum" charset="77"/>
              <a:cs typeface="Arial" panose="020B0604020202020204" pitchFamily="34" charset="0"/>
            </a:endParaRPr>
          </a:p>
        </p:txBody>
      </p:sp>
      <p:sp>
        <p:nvSpPr>
          <p:cNvPr id="551" name="Free Form 8">
            <a:extLst>
              <a:ext uri="{FF2B5EF4-FFF2-40B4-BE49-F238E27FC236}">
                <a16:creationId xmlns:a16="http://schemas.microsoft.com/office/drawing/2014/main" id="{EA7BECAF-68B0-1C41-B87D-AB03A438D3AC}"/>
              </a:ext>
            </a:extLst>
          </p:cNvPr>
          <p:cNvSpPr/>
          <p:nvPr/>
        </p:nvSpPr>
        <p:spPr>
          <a:xfrm>
            <a:off x="5581631" y="493377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59" name="TextBox 88">
            <a:extLst>
              <a:ext uri="{FF2B5EF4-FFF2-40B4-BE49-F238E27FC236}">
                <a16:creationId xmlns:a16="http://schemas.microsoft.com/office/drawing/2014/main" id="{4B7BB4B6-19B5-4C45-BB86-58F17A14A244}"/>
              </a:ext>
            </a:extLst>
          </p:cNvPr>
          <p:cNvSpPr txBox="1"/>
          <p:nvPr/>
        </p:nvSpPr>
        <p:spPr>
          <a:xfrm>
            <a:off x="5162008" y="4879638"/>
            <a:ext cx="448559" cy="103956"/>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Challans</a:t>
            </a:r>
            <a:endParaRPr sz="800" dirty="0">
              <a:solidFill>
                <a:srgbClr val="565655"/>
              </a:solidFill>
              <a:ea typeface="Wigrum" charset="77"/>
              <a:cs typeface="Arial" panose="020B0604020202020204" pitchFamily="34" charset="0"/>
            </a:endParaRPr>
          </a:p>
        </p:txBody>
      </p:sp>
      <p:sp>
        <p:nvSpPr>
          <p:cNvPr id="561" name="TextBox 82">
            <a:extLst>
              <a:ext uri="{FF2B5EF4-FFF2-40B4-BE49-F238E27FC236}">
                <a16:creationId xmlns:a16="http://schemas.microsoft.com/office/drawing/2014/main" id="{3772DE7B-E1F3-CE40-849A-8425619C654A}"/>
              </a:ext>
            </a:extLst>
          </p:cNvPr>
          <p:cNvSpPr txBox="1"/>
          <p:nvPr/>
        </p:nvSpPr>
        <p:spPr>
          <a:xfrm>
            <a:off x="5045415" y="6449975"/>
            <a:ext cx="993476" cy="349815"/>
          </a:xfrm>
          <a:prstGeom prst="rect">
            <a:avLst/>
          </a:prstGeom>
          <a:noFill/>
          <a:ln>
            <a:noFill/>
          </a:ln>
        </p:spPr>
        <p:txBody>
          <a:bodyPr wrap="square" lIns="0" tIns="0" rIns="0" bIns="0" anchor="t"/>
          <a:lstStyle>
            <a:defPPr>
              <a:defRPr lang="fr-FR"/>
            </a:defPPr>
            <a:lvl1pPr indent="76200">
              <a:lnSpc>
                <a:spcPts val="2279"/>
              </a:lnSpc>
              <a:defRPr sz="2000">
                <a:solidFill>
                  <a:schemeClr val="bg1">
                    <a:lumMod val="65000"/>
                  </a:schemeClr>
                </a:solidFill>
                <a:latin typeface="Arial" panose="020B0604020202020204" pitchFamily="34" charset="0"/>
                <a:ea typeface="Wigrum" charset="77"/>
                <a:cs typeface="Arial" panose="020B0604020202020204" pitchFamily="34" charset="0"/>
              </a:defRPr>
            </a:lvl1pPr>
          </a:lstStyle>
          <a:p>
            <a:r>
              <a:rPr lang="fr-FR" sz="1800" dirty="0" smtClean="0">
                <a:solidFill>
                  <a:schemeClr val="bg1">
                    <a:lumMod val="75000"/>
                  </a:schemeClr>
                </a:solidFill>
                <a:latin typeface="+mn-lt"/>
              </a:rPr>
              <a:t>Vendée</a:t>
            </a:r>
            <a:endParaRPr sz="1800" dirty="0">
              <a:solidFill>
                <a:schemeClr val="bg1">
                  <a:lumMod val="75000"/>
                </a:schemeClr>
              </a:solidFill>
              <a:latin typeface="+mn-lt"/>
            </a:endParaRPr>
          </a:p>
        </p:txBody>
      </p:sp>
      <p:sp>
        <p:nvSpPr>
          <p:cNvPr id="563" name="Free Form 147">
            <a:extLst>
              <a:ext uri="{FF2B5EF4-FFF2-40B4-BE49-F238E27FC236}">
                <a16:creationId xmlns:a16="http://schemas.microsoft.com/office/drawing/2014/main" id="{3119FC1B-50AF-B34C-B3DE-D34AE79C62B3}"/>
              </a:ext>
            </a:extLst>
          </p:cNvPr>
          <p:cNvSpPr/>
          <p:nvPr/>
        </p:nvSpPr>
        <p:spPr>
          <a:xfrm rot="8544467">
            <a:off x="6008387" y="6095707"/>
            <a:ext cx="1371021" cy="204562"/>
          </a:xfrm>
          <a:custGeom>
            <a:avLst/>
            <a:gdLst/>
            <a:ahLst/>
            <a:cxnLst/>
            <a:rect l="0" t="0" r="0" b="0"/>
            <a:pathLst>
              <a:path w="2000588">
                <a:moveTo>
                  <a:pt x="2000588" y="0"/>
                </a:moveTo>
                <a:lnTo>
                  <a:pt x="0" y="0"/>
                </a:lnTo>
              </a:path>
            </a:pathLst>
          </a:custGeom>
          <a:noFill/>
          <a:ln w="8763" cap="flat" cmpd="sng">
            <a:solidFill>
              <a:srgbClr val="642C86">
                <a:alpha val="100000"/>
              </a:srgbClr>
            </a:solidFill>
            <a:prstDash val="solid"/>
            <a:miter lim="800000"/>
            <a:headEnd type="oval" w="sm" len="sm"/>
          </a:ln>
        </p:spPr>
        <p:txBody>
          <a:bodyPr wrap="square" anchor="ctr">
            <a:spAutoFit/>
          </a:bodyPr>
          <a:lstStyle/>
          <a:p>
            <a:pPr algn="ctr"/>
            <a:endParaRPr lang="en-US" dirty="0"/>
          </a:p>
        </p:txBody>
      </p:sp>
      <p:sp>
        <p:nvSpPr>
          <p:cNvPr id="565" name="Free Form 8">
            <a:extLst>
              <a:ext uri="{FF2B5EF4-FFF2-40B4-BE49-F238E27FC236}">
                <a16:creationId xmlns:a16="http://schemas.microsoft.com/office/drawing/2014/main" id="{EA7BECAF-68B0-1C41-B87D-AB03A438D3AC}"/>
              </a:ext>
            </a:extLst>
          </p:cNvPr>
          <p:cNvSpPr/>
          <p:nvPr/>
        </p:nvSpPr>
        <p:spPr>
          <a:xfrm>
            <a:off x="6724152" y="486536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567" name="TextBox 88">
            <a:extLst>
              <a:ext uri="{FF2B5EF4-FFF2-40B4-BE49-F238E27FC236}">
                <a16:creationId xmlns:a16="http://schemas.microsoft.com/office/drawing/2014/main" id="{4B7BB4B6-19B5-4C45-BB86-58F17A14A244}"/>
              </a:ext>
            </a:extLst>
          </p:cNvPr>
          <p:cNvSpPr txBox="1"/>
          <p:nvPr/>
        </p:nvSpPr>
        <p:spPr>
          <a:xfrm>
            <a:off x="6281669" y="4811226"/>
            <a:ext cx="448559" cy="103956"/>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Montaigu</a:t>
            </a:r>
            <a:endParaRPr sz="800" dirty="0">
              <a:solidFill>
                <a:srgbClr val="565655"/>
              </a:solidFill>
              <a:ea typeface="Wigrum" charset="77"/>
              <a:cs typeface="Arial" panose="020B0604020202020204" pitchFamily="34" charset="0"/>
            </a:endParaRPr>
          </a:p>
        </p:txBody>
      </p:sp>
      <p:grpSp>
        <p:nvGrpSpPr>
          <p:cNvPr id="569" name="Groupe 568">
            <a:extLst>
              <a:ext uri="{FF2B5EF4-FFF2-40B4-BE49-F238E27FC236}">
                <a16:creationId xmlns:a16="http://schemas.microsoft.com/office/drawing/2014/main" id="{C38457FD-42A5-144A-AD7F-80251EA96A34}"/>
              </a:ext>
            </a:extLst>
          </p:cNvPr>
          <p:cNvGrpSpPr/>
          <p:nvPr/>
        </p:nvGrpSpPr>
        <p:grpSpPr>
          <a:xfrm>
            <a:off x="4743157" y="5884612"/>
            <a:ext cx="135897" cy="143945"/>
            <a:chOff x="575195" y="2488543"/>
            <a:chExt cx="135897" cy="143945"/>
          </a:xfrm>
        </p:grpSpPr>
        <p:sp>
          <p:nvSpPr>
            <p:cNvPr id="57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58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587" name="Groupe 586">
            <a:extLst>
              <a:ext uri="{FF2B5EF4-FFF2-40B4-BE49-F238E27FC236}">
                <a16:creationId xmlns:a16="http://schemas.microsoft.com/office/drawing/2014/main" id="{C38457FD-42A5-144A-AD7F-80251EA96A34}"/>
              </a:ext>
            </a:extLst>
          </p:cNvPr>
          <p:cNvGrpSpPr/>
          <p:nvPr/>
        </p:nvGrpSpPr>
        <p:grpSpPr>
          <a:xfrm>
            <a:off x="4894715" y="5881244"/>
            <a:ext cx="135897" cy="143945"/>
            <a:chOff x="575195" y="2488543"/>
            <a:chExt cx="135897" cy="143945"/>
          </a:xfrm>
        </p:grpSpPr>
        <p:sp>
          <p:nvSpPr>
            <p:cNvPr id="58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59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695" name="Free Form 8">
            <a:extLst>
              <a:ext uri="{FF2B5EF4-FFF2-40B4-BE49-F238E27FC236}">
                <a16:creationId xmlns:a16="http://schemas.microsoft.com/office/drawing/2014/main" id="{EA7BECAF-68B0-1C41-B87D-AB03A438D3AC}"/>
              </a:ext>
            </a:extLst>
          </p:cNvPr>
          <p:cNvSpPr/>
          <p:nvPr/>
        </p:nvSpPr>
        <p:spPr>
          <a:xfrm>
            <a:off x="7519992" y="613267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96" name="Free Form 8">
            <a:extLst>
              <a:ext uri="{FF2B5EF4-FFF2-40B4-BE49-F238E27FC236}">
                <a16:creationId xmlns:a16="http://schemas.microsoft.com/office/drawing/2014/main" id="{EA7BECAF-68B0-1C41-B87D-AB03A438D3AC}"/>
              </a:ext>
            </a:extLst>
          </p:cNvPr>
          <p:cNvSpPr/>
          <p:nvPr/>
        </p:nvSpPr>
        <p:spPr>
          <a:xfrm>
            <a:off x="6977760" y="610680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697" name="Free Form 8">
            <a:extLst>
              <a:ext uri="{FF2B5EF4-FFF2-40B4-BE49-F238E27FC236}">
                <a16:creationId xmlns:a16="http://schemas.microsoft.com/office/drawing/2014/main" id="{EA7BECAF-68B0-1C41-B87D-AB03A438D3AC}"/>
              </a:ext>
            </a:extLst>
          </p:cNvPr>
          <p:cNvSpPr/>
          <p:nvPr/>
        </p:nvSpPr>
        <p:spPr>
          <a:xfrm>
            <a:off x="6496840" y="620206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21" name="Free Form 8">
            <a:extLst>
              <a:ext uri="{FF2B5EF4-FFF2-40B4-BE49-F238E27FC236}">
                <a16:creationId xmlns:a16="http://schemas.microsoft.com/office/drawing/2014/main" id="{EA7BECAF-68B0-1C41-B87D-AB03A438D3AC}"/>
              </a:ext>
            </a:extLst>
          </p:cNvPr>
          <p:cNvSpPr/>
          <p:nvPr/>
        </p:nvSpPr>
        <p:spPr>
          <a:xfrm>
            <a:off x="6167879" y="591235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22" name="Free Form 8">
            <a:extLst>
              <a:ext uri="{FF2B5EF4-FFF2-40B4-BE49-F238E27FC236}">
                <a16:creationId xmlns:a16="http://schemas.microsoft.com/office/drawing/2014/main" id="{EA7BECAF-68B0-1C41-B87D-AB03A438D3AC}"/>
              </a:ext>
            </a:extLst>
          </p:cNvPr>
          <p:cNvSpPr/>
          <p:nvPr/>
        </p:nvSpPr>
        <p:spPr>
          <a:xfrm>
            <a:off x="6004917" y="581945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26" name="Free Form 8">
            <a:extLst>
              <a:ext uri="{FF2B5EF4-FFF2-40B4-BE49-F238E27FC236}">
                <a16:creationId xmlns:a16="http://schemas.microsoft.com/office/drawing/2014/main" id="{EA7BECAF-68B0-1C41-B87D-AB03A438D3AC}"/>
              </a:ext>
            </a:extLst>
          </p:cNvPr>
          <p:cNvSpPr/>
          <p:nvPr/>
        </p:nvSpPr>
        <p:spPr>
          <a:xfrm>
            <a:off x="5729274" y="554836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33" name="Free Form 8">
            <a:extLst>
              <a:ext uri="{FF2B5EF4-FFF2-40B4-BE49-F238E27FC236}">
                <a16:creationId xmlns:a16="http://schemas.microsoft.com/office/drawing/2014/main" id="{EA7BECAF-68B0-1C41-B87D-AB03A438D3AC}"/>
              </a:ext>
            </a:extLst>
          </p:cNvPr>
          <p:cNvSpPr/>
          <p:nvPr/>
        </p:nvSpPr>
        <p:spPr>
          <a:xfrm>
            <a:off x="5486322" y="521248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34" name="Free Form 8">
            <a:extLst>
              <a:ext uri="{FF2B5EF4-FFF2-40B4-BE49-F238E27FC236}">
                <a16:creationId xmlns:a16="http://schemas.microsoft.com/office/drawing/2014/main" id="{EA7BECAF-68B0-1C41-B87D-AB03A438D3AC}"/>
              </a:ext>
            </a:extLst>
          </p:cNvPr>
          <p:cNvSpPr/>
          <p:nvPr/>
        </p:nvSpPr>
        <p:spPr>
          <a:xfrm>
            <a:off x="5114986" y="469563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38" name="Free Form 8">
            <a:extLst>
              <a:ext uri="{FF2B5EF4-FFF2-40B4-BE49-F238E27FC236}">
                <a16:creationId xmlns:a16="http://schemas.microsoft.com/office/drawing/2014/main" id="{EA7BECAF-68B0-1C41-B87D-AB03A438D3AC}"/>
              </a:ext>
            </a:extLst>
          </p:cNvPr>
          <p:cNvSpPr/>
          <p:nvPr/>
        </p:nvSpPr>
        <p:spPr>
          <a:xfrm>
            <a:off x="6467193" y="511546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42" name="Free Form 8">
            <a:extLst>
              <a:ext uri="{FF2B5EF4-FFF2-40B4-BE49-F238E27FC236}">
                <a16:creationId xmlns:a16="http://schemas.microsoft.com/office/drawing/2014/main" id="{EA7BECAF-68B0-1C41-B87D-AB03A438D3AC}"/>
              </a:ext>
            </a:extLst>
          </p:cNvPr>
          <p:cNvSpPr/>
          <p:nvPr/>
        </p:nvSpPr>
        <p:spPr>
          <a:xfrm>
            <a:off x="7296611" y="482949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46" name="Free Form 8">
            <a:extLst>
              <a:ext uri="{FF2B5EF4-FFF2-40B4-BE49-F238E27FC236}">
                <a16:creationId xmlns:a16="http://schemas.microsoft.com/office/drawing/2014/main" id="{EA7BECAF-68B0-1C41-B87D-AB03A438D3AC}"/>
              </a:ext>
            </a:extLst>
          </p:cNvPr>
          <p:cNvSpPr/>
          <p:nvPr/>
        </p:nvSpPr>
        <p:spPr>
          <a:xfrm>
            <a:off x="7264024" y="515448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47" name="Free Form 8">
            <a:extLst>
              <a:ext uri="{FF2B5EF4-FFF2-40B4-BE49-F238E27FC236}">
                <a16:creationId xmlns:a16="http://schemas.microsoft.com/office/drawing/2014/main" id="{EA7BECAF-68B0-1C41-B87D-AB03A438D3AC}"/>
              </a:ext>
            </a:extLst>
          </p:cNvPr>
          <p:cNvSpPr/>
          <p:nvPr/>
        </p:nvSpPr>
        <p:spPr>
          <a:xfrm>
            <a:off x="6724152" y="524039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58" name="Free Form 8">
            <a:extLst>
              <a:ext uri="{FF2B5EF4-FFF2-40B4-BE49-F238E27FC236}">
                <a16:creationId xmlns:a16="http://schemas.microsoft.com/office/drawing/2014/main" id="{EA7BECAF-68B0-1C41-B87D-AB03A438D3AC}"/>
              </a:ext>
            </a:extLst>
          </p:cNvPr>
          <p:cNvSpPr/>
          <p:nvPr/>
        </p:nvSpPr>
        <p:spPr>
          <a:xfrm>
            <a:off x="7523686" y="521893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81" name="Free Form 8">
            <a:extLst>
              <a:ext uri="{FF2B5EF4-FFF2-40B4-BE49-F238E27FC236}">
                <a16:creationId xmlns:a16="http://schemas.microsoft.com/office/drawing/2014/main" id="{EA7BECAF-68B0-1C41-B87D-AB03A438D3AC}"/>
              </a:ext>
            </a:extLst>
          </p:cNvPr>
          <p:cNvSpPr/>
          <p:nvPr/>
        </p:nvSpPr>
        <p:spPr>
          <a:xfrm>
            <a:off x="7556345" y="546843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794" name="Free Form 8">
            <a:extLst>
              <a:ext uri="{FF2B5EF4-FFF2-40B4-BE49-F238E27FC236}">
                <a16:creationId xmlns:a16="http://schemas.microsoft.com/office/drawing/2014/main" id="{EA7BECAF-68B0-1C41-B87D-AB03A438D3AC}"/>
              </a:ext>
            </a:extLst>
          </p:cNvPr>
          <p:cNvSpPr/>
          <p:nvPr/>
        </p:nvSpPr>
        <p:spPr>
          <a:xfrm>
            <a:off x="7620315" y="573317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795" name="Groupe 794">
            <a:extLst>
              <a:ext uri="{FF2B5EF4-FFF2-40B4-BE49-F238E27FC236}">
                <a16:creationId xmlns:a16="http://schemas.microsoft.com/office/drawing/2014/main" id="{C38457FD-42A5-144A-AD7F-80251EA96A34}"/>
              </a:ext>
            </a:extLst>
          </p:cNvPr>
          <p:cNvGrpSpPr/>
          <p:nvPr/>
        </p:nvGrpSpPr>
        <p:grpSpPr>
          <a:xfrm>
            <a:off x="5681468" y="4870740"/>
            <a:ext cx="135897" cy="143945"/>
            <a:chOff x="575195" y="2488543"/>
            <a:chExt cx="135897" cy="143945"/>
          </a:xfrm>
        </p:grpSpPr>
        <p:sp>
          <p:nvSpPr>
            <p:cNvPr id="79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79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799" name="Groupe 798">
            <a:extLst>
              <a:ext uri="{FF2B5EF4-FFF2-40B4-BE49-F238E27FC236}">
                <a16:creationId xmlns:a16="http://schemas.microsoft.com/office/drawing/2014/main" id="{C38457FD-42A5-144A-AD7F-80251EA96A34}"/>
              </a:ext>
            </a:extLst>
          </p:cNvPr>
          <p:cNvGrpSpPr/>
          <p:nvPr/>
        </p:nvGrpSpPr>
        <p:grpSpPr>
          <a:xfrm>
            <a:off x="5833026" y="4867372"/>
            <a:ext cx="135897" cy="143945"/>
            <a:chOff x="575195" y="2488543"/>
            <a:chExt cx="135897" cy="143945"/>
          </a:xfrm>
        </p:grpSpPr>
        <p:sp>
          <p:nvSpPr>
            <p:cNvPr id="80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80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08" name="Groupe 807">
            <a:extLst>
              <a:ext uri="{FF2B5EF4-FFF2-40B4-BE49-F238E27FC236}">
                <a16:creationId xmlns:a16="http://schemas.microsoft.com/office/drawing/2014/main" id="{C38457FD-42A5-144A-AD7F-80251EA96A34}"/>
              </a:ext>
            </a:extLst>
          </p:cNvPr>
          <p:cNvGrpSpPr/>
          <p:nvPr/>
        </p:nvGrpSpPr>
        <p:grpSpPr>
          <a:xfrm>
            <a:off x="4814978" y="4713916"/>
            <a:ext cx="135897" cy="143945"/>
            <a:chOff x="575195" y="2488543"/>
            <a:chExt cx="135897" cy="143945"/>
          </a:xfrm>
        </p:grpSpPr>
        <p:sp>
          <p:nvSpPr>
            <p:cNvPr id="81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81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12" name="Groupe 811">
            <a:extLst>
              <a:ext uri="{FF2B5EF4-FFF2-40B4-BE49-F238E27FC236}">
                <a16:creationId xmlns:a16="http://schemas.microsoft.com/office/drawing/2014/main" id="{C38457FD-42A5-144A-AD7F-80251EA96A34}"/>
              </a:ext>
            </a:extLst>
          </p:cNvPr>
          <p:cNvGrpSpPr/>
          <p:nvPr/>
        </p:nvGrpSpPr>
        <p:grpSpPr>
          <a:xfrm>
            <a:off x="4966536" y="4715311"/>
            <a:ext cx="135897" cy="143945"/>
            <a:chOff x="575195" y="2488543"/>
            <a:chExt cx="135897" cy="143945"/>
          </a:xfrm>
        </p:grpSpPr>
        <p:sp>
          <p:nvSpPr>
            <p:cNvPr id="81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81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15" name="Groupe 814">
            <a:extLst>
              <a:ext uri="{FF2B5EF4-FFF2-40B4-BE49-F238E27FC236}">
                <a16:creationId xmlns:a16="http://schemas.microsoft.com/office/drawing/2014/main" id="{C38457FD-42A5-144A-AD7F-80251EA96A34}"/>
              </a:ext>
            </a:extLst>
          </p:cNvPr>
          <p:cNvGrpSpPr/>
          <p:nvPr/>
        </p:nvGrpSpPr>
        <p:grpSpPr>
          <a:xfrm>
            <a:off x="5334211" y="5231769"/>
            <a:ext cx="135897" cy="143945"/>
            <a:chOff x="575195" y="2488543"/>
            <a:chExt cx="135897" cy="143945"/>
          </a:xfrm>
        </p:grpSpPr>
        <p:sp>
          <p:nvSpPr>
            <p:cNvPr id="81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82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24" name="Groupe 823">
            <a:extLst>
              <a:ext uri="{FF2B5EF4-FFF2-40B4-BE49-F238E27FC236}">
                <a16:creationId xmlns:a16="http://schemas.microsoft.com/office/drawing/2014/main" id="{C38457FD-42A5-144A-AD7F-80251EA96A34}"/>
              </a:ext>
            </a:extLst>
          </p:cNvPr>
          <p:cNvGrpSpPr/>
          <p:nvPr/>
        </p:nvGrpSpPr>
        <p:grpSpPr>
          <a:xfrm>
            <a:off x="6114320" y="5142256"/>
            <a:ext cx="135897" cy="143945"/>
            <a:chOff x="575195" y="2488543"/>
            <a:chExt cx="135897" cy="143945"/>
          </a:xfrm>
        </p:grpSpPr>
        <p:sp>
          <p:nvSpPr>
            <p:cNvPr id="82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82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30" name="Groupe 829">
            <a:extLst>
              <a:ext uri="{FF2B5EF4-FFF2-40B4-BE49-F238E27FC236}">
                <a16:creationId xmlns:a16="http://schemas.microsoft.com/office/drawing/2014/main" id="{C38457FD-42A5-144A-AD7F-80251EA96A34}"/>
              </a:ext>
            </a:extLst>
          </p:cNvPr>
          <p:cNvGrpSpPr/>
          <p:nvPr/>
        </p:nvGrpSpPr>
        <p:grpSpPr>
          <a:xfrm>
            <a:off x="6265878" y="5138888"/>
            <a:ext cx="135897" cy="143945"/>
            <a:chOff x="575195" y="2488543"/>
            <a:chExt cx="135897" cy="143945"/>
          </a:xfrm>
        </p:grpSpPr>
        <p:sp>
          <p:nvSpPr>
            <p:cNvPr id="83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83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33" name="Groupe 832">
            <a:extLst>
              <a:ext uri="{FF2B5EF4-FFF2-40B4-BE49-F238E27FC236}">
                <a16:creationId xmlns:a16="http://schemas.microsoft.com/office/drawing/2014/main" id="{C38457FD-42A5-144A-AD7F-80251EA96A34}"/>
              </a:ext>
            </a:extLst>
          </p:cNvPr>
          <p:cNvGrpSpPr/>
          <p:nvPr/>
        </p:nvGrpSpPr>
        <p:grpSpPr>
          <a:xfrm>
            <a:off x="5423029" y="5518114"/>
            <a:ext cx="135897" cy="143945"/>
            <a:chOff x="575195" y="2488543"/>
            <a:chExt cx="135897" cy="143945"/>
          </a:xfrm>
        </p:grpSpPr>
        <p:sp>
          <p:nvSpPr>
            <p:cNvPr id="83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83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43" name="Groupe 842">
            <a:extLst>
              <a:ext uri="{FF2B5EF4-FFF2-40B4-BE49-F238E27FC236}">
                <a16:creationId xmlns:a16="http://schemas.microsoft.com/office/drawing/2014/main" id="{C38457FD-42A5-144A-AD7F-80251EA96A34}"/>
              </a:ext>
            </a:extLst>
          </p:cNvPr>
          <p:cNvGrpSpPr/>
          <p:nvPr/>
        </p:nvGrpSpPr>
        <p:grpSpPr>
          <a:xfrm>
            <a:off x="5574587" y="5514746"/>
            <a:ext cx="135897" cy="143945"/>
            <a:chOff x="575195" y="2488543"/>
            <a:chExt cx="135897" cy="143945"/>
          </a:xfrm>
        </p:grpSpPr>
        <p:sp>
          <p:nvSpPr>
            <p:cNvPr id="84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84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46" name="Groupe 845">
            <a:extLst>
              <a:ext uri="{FF2B5EF4-FFF2-40B4-BE49-F238E27FC236}">
                <a16:creationId xmlns:a16="http://schemas.microsoft.com/office/drawing/2014/main" id="{C38457FD-42A5-144A-AD7F-80251EA96A34}"/>
              </a:ext>
            </a:extLst>
          </p:cNvPr>
          <p:cNvGrpSpPr/>
          <p:nvPr/>
        </p:nvGrpSpPr>
        <p:grpSpPr>
          <a:xfrm>
            <a:off x="6175660" y="5478947"/>
            <a:ext cx="135897" cy="143945"/>
            <a:chOff x="575195" y="2488543"/>
            <a:chExt cx="135897" cy="143945"/>
          </a:xfrm>
        </p:grpSpPr>
        <p:sp>
          <p:nvSpPr>
            <p:cNvPr id="85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85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3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854" name="Groupe 853">
            <a:extLst>
              <a:ext uri="{FF2B5EF4-FFF2-40B4-BE49-F238E27FC236}">
                <a16:creationId xmlns:a16="http://schemas.microsoft.com/office/drawing/2014/main" id="{C38457FD-42A5-144A-AD7F-80251EA96A34}"/>
              </a:ext>
            </a:extLst>
          </p:cNvPr>
          <p:cNvGrpSpPr/>
          <p:nvPr/>
        </p:nvGrpSpPr>
        <p:grpSpPr>
          <a:xfrm>
            <a:off x="6327218" y="5475579"/>
            <a:ext cx="135897" cy="143945"/>
            <a:chOff x="575195" y="2488543"/>
            <a:chExt cx="135897" cy="143945"/>
          </a:xfrm>
        </p:grpSpPr>
        <p:sp>
          <p:nvSpPr>
            <p:cNvPr id="85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0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2</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24" name="Groupe 923">
            <a:extLst>
              <a:ext uri="{FF2B5EF4-FFF2-40B4-BE49-F238E27FC236}">
                <a16:creationId xmlns:a16="http://schemas.microsoft.com/office/drawing/2014/main" id="{C38457FD-42A5-144A-AD7F-80251EA96A34}"/>
              </a:ext>
            </a:extLst>
          </p:cNvPr>
          <p:cNvGrpSpPr/>
          <p:nvPr/>
        </p:nvGrpSpPr>
        <p:grpSpPr>
          <a:xfrm>
            <a:off x="5841607" y="5714993"/>
            <a:ext cx="135897" cy="143945"/>
            <a:chOff x="575195" y="2488543"/>
            <a:chExt cx="135897" cy="143945"/>
          </a:xfrm>
        </p:grpSpPr>
        <p:sp>
          <p:nvSpPr>
            <p:cNvPr id="93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93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51" name="Groupe 950">
            <a:extLst>
              <a:ext uri="{FF2B5EF4-FFF2-40B4-BE49-F238E27FC236}">
                <a16:creationId xmlns:a16="http://schemas.microsoft.com/office/drawing/2014/main" id="{C38457FD-42A5-144A-AD7F-80251EA96A34}"/>
              </a:ext>
            </a:extLst>
          </p:cNvPr>
          <p:cNvGrpSpPr/>
          <p:nvPr/>
        </p:nvGrpSpPr>
        <p:grpSpPr>
          <a:xfrm>
            <a:off x="6270654" y="5853799"/>
            <a:ext cx="135897" cy="143945"/>
            <a:chOff x="575195" y="2488543"/>
            <a:chExt cx="135897" cy="143945"/>
          </a:xfrm>
        </p:grpSpPr>
        <p:sp>
          <p:nvSpPr>
            <p:cNvPr id="95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5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56" name="Groupe 955">
            <a:extLst>
              <a:ext uri="{FF2B5EF4-FFF2-40B4-BE49-F238E27FC236}">
                <a16:creationId xmlns:a16="http://schemas.microsoft.com/office/drawing/2014/main" id="{C38457FD-42A5-144A-AD7F-80251EA96A34}"/>
              </a:ext>
            </a:extLst>
          </p:cNvPr>
          <p:cNvGrpSpPr/>
          <p:nvPr/>
        </p:nvGrpSpPr>
        <p:grpSpPr>
          <a:xfrm>
            <a:off x="6369982" y="6277417"/>
            <a:ext cx="135897" cy="143945"/>
            <a:chOff x="575195" y="2488543"/>
            <a:chExt cx="135897" cy="143945"/>
          </a:xfrm>
        </p:grpSpPr>
        <p:sp>
          <p:nvSpPr>
            <p:cNvPr id="95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95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59" name="Groupe 958">
            <a:extLst>
              <a:ext uri="{FF2B5EF4-FFF2-40B4-BE49-F238E27FC236}">
                <a16:creationId xmlns:a16="http://schemas.microsoft.com/office/drawing/2014/main" id="{C38457FD-42A5-144A-AD7F-80251EA96A34}"/>
              </a:ext>
            </a:extLst>
          </p:cNvPr>
          <p:cNvGrpSpPr/>
          <p:nvPr/>
        </p:nvGrpSpPr>
        <p:grpSpPr>
          <a:xfrm>
            <a:off x="6865713" y="6189939"/>
            <a:ext cx="135897" cy="143945"/>
            <a:chOff x="575195" y="2488543"/>
            <a:chExt cx="135897" cy="143945"/>
          </a:xfrm>
        </p:grpSpPr>
        <p:sp>
          <p:nvSpPr>
            <p:cNvPr id="96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96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63" name="Groupe 962">
            <a:extLst>
              <a:ext uri="{FF2B5EF4-FFF2-40B4-BE49-F238E27FC236}">
                <a16:creationId xmlns:a16="http://schemas.microsoft.com/office/drawing/2014/main" id="{C38457FD-42A5-144A-AD7F-80251EA96A34}"/>
              </a:ext>
            </a:extLst>
          </p:cNvPr>
          <p:cNvGrpSpPr/>
          <p:nvPr/>
        </p:nvGrpSpPr>
        <p:grpSpPr>
          <a:xfrm>
            <a:off x="7017271" y="6191334"/>
            <a:ext cx="135897" cy="143945"/>
            <a:chOff x="575195" y="2488543"/>
            <a:chExt cx="135897" cy="143945"/>
          </a:xfrm>
        </p:grpSpPr>
        <p:sp>
          <p:nvSpPr>
            <p:cNvPr id="96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6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69" name="Groupe 968">
            <a:extLst>
              <a:ext uri="{FF2B5EF4-FFF2-40B4-BE49-F238E27FC236}">
                <a16:creationId xmlns:a16="http://schemas.microsoft.com/office/drawing/2014/main" id="{C38457FD-42A5-144A-AD7F-80251EA96A34}"/>
              </a:ext>
            </a:extLst>
          </p:cNvPr>
          <p:cNvGrpSpPr/>
          <p:nvPr/>
        </p:nvGrpSpPr>
        <p:grpSpPr>
          <a:xfrm>
            <a:off x="7624228" y="6076909"/>
            <a:ext cx="135897" cy="143945"/>
            <a:chOff x="575195" y="2488543"/>
            <a:chExt cx="135897" cy="143945"/>
          </a:xfrm>
        </p:grpSpPr>
        <p:sp>
          <p:nvSpPr>
            <p:cNvPr id="97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97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73" name="Groupe 972">
            <a:extLst>
              <a:ext uri="{FF2B5EF4-FFF2-40B4-BE49-F238E27FC236}">
                <a16:creationId xmlns:a16="http://schemas.microsoft.com/office/drawing/2014/main" id="{C38457FD-42A5-144A-AD7F-80251EA96A34}"/>
              </a:ext>
            </a:extLst>
          </p:cNvPr>
          <p:cNvGrpSpPr/>
          <p:nvPr/>
        </p:nvGrpSpPr>
        <p:grpSpPr>
          <a:xfrm>
            <a:off x="7775786" y="6078304"/>
            <a:ext cx="135897" cy="143945"/>
            <a:chOff x="575195" y="2488543"/>
            <a:chExt cx="135897" cy="143945"/>
          </a:xfrm>
        </p:grpSpPr>
        <p:sp>
          <p:nvSpPr>
            <p:cNvPr id="97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8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81" name="Groupe 980">
            <a:extLst>
              <a:ext uri="{FF2B5EF4-FFF2-40B4-BE49-F238E27FC236}">
                <a16:creationId xmlns:a16="http://schemas.microsoft.com/office/drawing/2014/main" id="{C38457FD-42A5-144A-AD7F-80251EA96A34}"/>
              </a:ext>
            </a:extLst>
          </p:cNvPr>
          <p:cNvGrpSpPr/>
          <p:nvPr/>
        </p:nvGrpSpPr>
        <p:grpSpPr>
          <a:xfrm>
            <a:off x="7724547" y="5688722"/>
            <a:ext cx="135897" cy="143945"/>
            <a:chOff x="575195" y="2488543"/>
            <a:chExt cx="135897" cy="143945"/>
          </a:xfrm>
        </p:grpSpPr>
        <p:sp>
          <p:nvSpPr>
            <p:cNvPr id="98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98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001" name="TextBox 103">
            <a:extLst>
              <a:ext uri="{FF2B5EF4-FFF2-40B4-BE49-F238E27FC236}">
                <a16:creationId xmlns:a16="http://schemas.microsoft.com/office/drawing/2014/main" id="{8107E18B-7849-C94B-8BB1-7219D78859BA}"/>
              </a:ext>
            </a:extLst>
          </p:cNvPr>
          <p:cNvSpPr txBox="1"/>
          <p:nvPr/>
        </p:nvSpPr>
        <p:spPr>
          <a:xfrm>
            <a:off x="7915149" y="5690117"/>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1002" name="Groupe 1001">
            <a:extLst>
              <a:ext uri="{FF2B5EF4-FFF2-40B4-BE49-F238E27FC236}">
                <a16:creationId xmlns:a16="http://schemas.microsoft.com/office/drawing/2014/main" id="{C38457FD-42A5-144A-AD7F-80251EA96A34}"/>
              </a:ext>
            </a:extLst>
          </p:cNvPr>
          <p:cNvGrpSpPr/>
          <p:nvPr/>
        </p:nvGrpSpPr>
        <p:grpSpPr>
          <a:xfrm>
            <a:off x="7649774" y="5409713"/>
            <a:ext cx="135897" cy="143945"/>
            <a:chOff x="575195" y="2488543"/>
            <a:chExt cx="135897" cy="143945"/>
          </a:xfrm>
        </p:grpSpPr>
        <p:sp>
          <p:nvSpPr>
            <p:cNvPr id="100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0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05" name="Groupe 1004">
            <a:extLst>
              <a:ext uri="{FF2B5EF4-FFF2-40B4-BE49-F238E27FC236}">
                <a16:creationId xmlns:a16="http://schemas.microsoft.com/office/drawing/2014/main" id="{C38457FD-42A5-144A-AD7F-80251EA96A34}"/>
              </a:ext>
            </a:extLst>
          </p:cNvPr>
          <p:cNvGrpSpPr/>
          <p:nvPr/>
        </p:nvGrpSpPr>
        <p:grpSpPr>
          <a:xfrm>
            <a:off x="7801332" y="5411108"/>
            <a:ext cx="135897" cy="143945"/>
            <a:chOff x="575195" y="2488543"/>
            <a:chExt cx="135897" cy="143945"/>
          </a:xfrm>
        </p:grpSpPr>
        <p:sp>
          <p:nvSpPr>
            <p:cNvPr id="100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00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08" name="Groupe 1007">
            <a:extLst>
              <a:ext uri="{FF2B5EF4-FFF2-40B4-BE49-F238E27FC236}">
                <a16:creationId xmlns:a16="http://schemas.microsoft.com/office/drawing/2014/main" id="{C38457FD-42A5-144A-AD7F-80251EA96A34}"/>
              </a:ext>
            </a:extLst>
          </p:cNvPr>
          <p:cNvGrpSpPr/>
          <p:nvPr/>
        </p:nvGrpSpPr>
        <p:grpSpPr>
          <a:xfrm>
            <a:off x="7630678" y="5161391"/>
            <a:ext cx="135897" cy="143945"/>
            <a:chOff x="575195" y="2488543"/>
            <a:chExt cx="135897" cy="143945"/>
          </a:xfrm>
        </p:grpSpPr>
        <p:sp>
          <p:nvSpPr>
            <p:cNvPr id="100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1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11" name="Groupe 1010">
            <a:extLst>
              <a:ext uri="{FF2B5EF4-FFF2-40B4-BE49-F238E27FC236}">
                <a16:creationId xmlns:a16="http://schemas.microsoft.com/office/drawing/2014/main" id="{C38457FD-42A5-144A-AD7F-80251EA96A34}"/>
              </a:ext>
            </a:extLst>
          </p:cNvPr>
          <p:cNvGrpSpPr/>
          <p:nvPr/>
        </p:nvGrpSpPr>
        <p:grpSpPr>
          <a:xfrm>
            <a:off x="7782236" y="5162786"/>
            <a:ext cx="135897" cy="143945"/>
            <a:chOff x="575195" y="2488543"/>
            <a:chExt cx="135897" cy="143945"/>
          </a:xfrm>
        </p:grpSpPr>
        <p:sp>
          <p:nvSpPr>
            <p:cNvPr id="101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04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42" name="Groupe 1041">
            <a:extLst>
              <a:ext uri="{FF2B5EF4-FFF2-40B4-BE49-F238E27FC236}">
                <a16:creationId xmlns:a16="http://schemas.microsoft.com/office/drawing/2014/main" id="{C38457FD-42A5-144A-AD7F-80251EA96A34}"/>
              </a:ext>
            </a:extLst>
          </p:cNvPr>
          <p:cNvGrpSpPr/>
          <p:nvPr/>
        </p:nvGrpSpPr>
        <p:grpSpPr>
          <a:xfrm>
            <a:off x="7392886" y="4792324"/>
            <a:ext cx="135897" cy="143945"/>
            <a:chOff x="575195" y="2488543"/>
            <a:chExt cx="135897" cy="143945"/>
          </a:xfrm>
        </p:grpSpPr>
        <p:sp>
          <p:nvSpPr>
            <p:cNvPr id="104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4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48" name="Groupe 1047">
            <a:extLst>
              <a:ext uri="{FF2B5EF4-FFF2-40B4-BE49-F238E27FC236}">
                <a16:creationId xmlns:a16="http://schemas.microsoft.com/office/drawing/2014/main" id="{C38457FD-42A5-144A-AD7F-80251EA96A34}"/>
              </a:ext>
            </a:extLst>
          </p:cNvPr>
          <p:cNvGrpSpPr/>
          <p:nvPr/>
        </p:nvGrpSpPr>
        <p:grpSpPr>
          <a:xfrm>
            <a:off x="7054300" y="4971037"/>
            <a:ext cx="135897" cy="143945"/>
            <a:chOff x="575195" y="2488543"/>
            <a:chExt cx="135897" cy="143945"/>
          </a:xfrm>
        </p:grpSpPr>
        <p:sp>
          <p:nvSpPr>
            <p:cNvPr id="104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5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51" name="Groupe 1050">
            <a:extLst>
              <a:ext uri="{FF2B5EF4-FFF2-40B4-BE49-F238E27FC236}">
                <a16:creationId xmlns:a16="http://schemas.microsoft.com/office/drawing/2014/main" id="{C38457FD-42A5-144A-AD7F-80251EA96A34}"/>
              </a:ext>
            </a:extLst>
          </p:cNvPr>
          <p:cNvGrpSpPr/>
          <p:nvPr/>
        </p:nvGrpSpPr>
        <p:grpSpPr>
          <a:xfrm>
            <a:off x="7205858" y="4972432"/>
            <a:ext cx="135897" cy="143945"/>
            <a:chOff x="575195" y="2488543"/>
            <a:chExt cx="135897" cy="143945"/>
          </a:xfrm>
        </p:grpSpPr>
        <p:sp>
          <p:nvSpPr>
            <p:cNvPr id="105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05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64" name="Groupe 1063">
            <a:extLst>
              <a:ext uri="{FF2B5EF4-FFF2-40B4-BE49-F238E27FC236}">
                <a16:creationId xmlns:a16="http://schemas.microsoft.com/office/drawing/2014/main" id="{C38457FD-42A5-144A-AD7F-80251EA96A34}"/>
              </a:ext>
            </a:extLst>
          </p:cNvPr>
          <p:cNvGrpSpPr/>
          <p:nvPr/>
        </p:nvGrpSpPr>
        <p:grpSpPr>
          <a:xfrm>
            <a:off x="6733915" y="5322222"/>
            <a:ext cx="135897" cy="143945"/>
            <a:chOff x="575195" y="2488543"/>
            <a:chExt cx="135897" cy="143945"/>
          </a:xfrm>
        </p:grpSpPr>
        <p:sp>
          <p:nvSpPr>
            <p:cNvPr id="106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06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73" name="Groupe 1072">
            <a:extLst>
              <a:ext uri="{FF2B5EF4-FFF2-40B4-BE49-F238E27FC236}">
                <a16:creationId xmlns:a16="http://schemas.microsoft.com/office/drawing/2014/main" id="{C38457FD-42A5-144A-AD7F-80251EA96A34}"/>
              </a:ext>
            </a:extLst>
          </p:cNvPr>
          <p:cNvGrpSpPr/>
          <p:nvPr/>
        </p:nvGrpSpPr>
        <p:grpSpPr>
          <a:xfrm>
            <a:off x="6885473" y="5323617"/>
            <a:ext cx="135897" cy="143945"/>
            <a:chOff x="575195" y="2488543"/>
            <a:chExt cx="135897" cy="143945"/>
          </a:xfrm>
        </p:grpSpPr>
        <p:sp>
          <p:nvSpPr>
            <p:cNvPr id="107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07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00" name="Groupe 1099">
            <a:extLst>
              <a:ext uri="{FF2B5EF4-FFF2-40B4-BE49-F238E27FC236}">
                <a16:creationId xmlns:a16="http://schemas.microsoft.com/office/drawing/2014/main" id="{C38457FD-42A5-144A-AD7F-80251EA96A34}"/>
              </a:ext>
            </a:extLst>
          </p:cNvPr>
          <p:cNvGrpSpPr/>
          <p:nvPr/>
        </p:nvGrpSpPr>
        <p:grpSpPr>
          <a:xfrm>
            <a:off x="6583463" y="5055983"/>
            <a:ext cx="135897" cy="143945"/>
            <a:chOff x="575195" y="2488543"/>
            <a:chExt cx="135897" cy="143945"/>
          </a:xfrm>
        </p:grpSpPr>
        <p:sp>
          <p:nvSpPr>
            <p:cNvPr id="110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0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06" name="Groupe 1105">
            <a:extLst>
              <a:ext uri="{FF2B5EF4-FFF2-40B4-BE49-F238E27FC236}">
                <a16:creationId xmlns:a16="http://schemas.microsoft.com/office/drawing/2014/main" id="{C38457FD-42A5-144A-AD7F-80251EA96A34}"/>
              </a:ext>
            </a:extLst>
          </p:cNvPr>
          <p:cNvGrpSpPr/>
          <p:nvPr/>
        </p:nvGrpSpPr>
        <p:grpSpPr>
          <a:xfrm>
            <a:off x="5981630" y="4866189"/>
            <a:ext cx="135897" cy="143945"/>
            <a:chOff x="575195" y="2488543"/>
            <a:chExt cx="135897" cy="143945"/>
          </a:xfrm>
        </p:grpSpPr>
        <p:sp>
          <p:nvSpPr>
            <p:cNvPr id="110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0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12" name="Groupe 1111">
            <a:extLst>
              <a:ext uri="{FF2B5EF4-FFF2-40B4-BE49-F238E27FC236}">
                <a16:creationId xmlns:a16="http://schemas.microsoft.com/office/drawing/2014/main" id="{C38457FD-42A5-144A-AD7F-80251EA96A34}"/>
              </a:ext>
            </a:extLst>
          </p:cNvPr>
          <p:cNvGrpSpPr/>
          <p:nvPr/>
        </p:nvGrpSpPr>
        <p:grpSpPr>
          <a:xfrm>
            <a:off x="6020667" y="5475275"/>
            <a:ext cx="135897" cy="143945"/>
            <a:chOff x="575195" y="2488543"/>
            <a:chExt cx="135897" cy="143945"/>
          </a:xfrm>
        </p:grpSpPr>
        <p:sp>
          <p:nvSpPr>
            <p:cNvPr id="111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1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15" name="Groupe 1114">
            <a:extLst>
              <a:ext uri="{FF2B5EF4-FFF2-40B4-BE49-F238E27FC236}">
                <a16:creationId xmlns:a16="http://schemas.microsoft.com/office/drawing/2014/main" id="{C38457FD-42A5-144A-AD7F-80251EA96A34}"/>
              </a:ext>
            </a:extLst>
          </p:cNvPr>
          <p:cNvGrpSpPr/>
          <p:nvPr/>
        </p:nvGrpSpPr>
        <p:grpSpPr>
          <a:xfrm>
            <a:off x="5268036" y="5521789"/>
            <a:ext cx="135897" cy="143945"/>
            <a:chOff x="575195" y="2488543"/>
            <a:chExt cx="135897" cy="143945"/>
          </a:xfrm>
        </p:grpSpPr>
        <p:sp>
          <p:nvSpPr>
            <p:cNvPr id="111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1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18" name="Groupe 1117">
            <a:extLst>
              <a:ext uri="{FF2B5EF4-FFF2-40B4-BE49-F238E27FC236}">
                <a16:creationId xmlns:a16="http://schemas.microsoft.com/office/drawing/2014/main" id="{C38457FD-42A5-144A-AD7F-80251EA96A34}"/>
              </a:ext>
            </a:extLst>
          </p:cNvPr>
          <p:cNvGrpSpPr/>
          <p:nvPr/>
        </p:nvGrpSpPr>
        <p:grpSpPr>
          <a:xfrm>
            <a:off x="6421102" y="5861047"/>
            <a:ext cx="135897" cy="143945"/>
            <a:chOff x="575195" y="2488543"/>
            <a:chExt cx="135897" cy="143945"/>
          </a:xfrm>
        </p:grpSpPr>
        <p:sp>
          <p:nvSpPr>
            <p:cNvPr id="111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2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21" name="Groupe 1120">
            <a:extLst>
              <a:ext uri="{FF2B5EF4-FFF2-40B4-BE49-F238E27FC236}">
                <a16:creationId xmlns:a16="http://schemas.microsoft.com/office/drawing/2014/main" id="{C38457FD-42A5-144A-AD7F-80251EA96A34}"/>
              </a:ext>
            </a:extLst>
          </p:cNvPr>
          <p:cNvGrpSpPr/>
          <p:nvPr/>
        </p:nvGrpSpPr>
        <p:grpSpPr>
          <a:xfrm>
            <a:off x="6808629" y="4803143"/>
            <a:ext cx="135897" cy="143945"/>
            <a:chOff x="575195" y="2488543"/>
            <a:chExt cx="135897" cy="143945"/>
          </a:xfrm>
        </p:grpSpPr>
        <p:sp>
          <p:nvSpPr>
            <p:cNvPr id="112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2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24" name="Groupe 1123">
            <a:extLst>
              <a:ext uri="{FF2B5EF4-FFF2-40B4-BE49-F238E27FC236}">
                <a16:creationId xmlns:a16="http://schemas.microsoft.com/office/drawing/2014/main" id="{C38457FD-42A5-144A-AD7F-80251EA96A34}"/>
              </a:ext>
            </a:extLst>
          </p:cNvPr>
          <p:cNvGrpSpPr/>
          <p:nvPr/>
        </p:nvGrpSpPr>
        <p:grpSpPr>
          <a:xfrm>
            <a:off x="6955683" y="4801706"/>
            <a:ext cx="135897" cy="143945"/>
            <a:chOff x="575195" y="2488543"/>
            <a:chExt cx="135897" cy="143945"/>
          </a:xfrm>
        </p:grpSpPr>
        <p:sp>
          <p:nvSpPr>
            <p:cNvPr id="112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2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27" name="Groupe 1126">
            <a:extLst>
              <a:ext uri="{FF2B5EF4-FFF2-40B4-BE49-F238E27FC236}">
                <a16:creationId xmlns:a16="http://schemas.microsoft.com/office/drawing/2014/main" id="{C38457FD-42A5-144A-AD7F-80251EA96A34}"/>
              </a:ext>
            </a:extLst>
          </p:cNvPr>
          <p:cNvGrpSpPr/>
          <p:nvPr/>
        </p:nvGrpSpPr>
        <p:grpSpPr>
          <a:xfrm>
            <a:off x="7107241" y="4798338"/>
            <a:ext cx="135897" cy="143945"/>
            <a:chOff x="575195" y="2488543"/>
            <a:chExt cx="135897" cy="143945"/>
          </a:xfrm>
        </p:grpSpPr>
        <p:sp>
          <p:nvSpPr>
            <p:cNvPr id="112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12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39" name="Groupe 1138">
            <a:extLst>
              <a:ext uri="{FF2B5EF4-FFF2-40B4-BE49-F238E27FC236}">
                <a16:creationId xmlns:a16="http://schemas.microsoft.com/office/drawing/2014/main" id="{C38457FD-42A5-144A-AD7F-80251EA96A34}"/>
              </a:ext>
            </a:extLst>
          </p:cNvPr>
          <p:cNvGrpSpPr/>
          <p:nvPr/>
        </p:nvGrpSpPr>
        <p:grpSpPr>
          <a:xfrm>
            <a:off x="7355211" y="4972432"/>
            <a:ext cx="135897" cy="143945"/>
            <a:chOff x="575195" y="2488543"/>
            <a:chExt cx="135897" cy="143945"/>
          </a:xfrm>
        </p:grpSpPr>
        <p:sp>
          <p:nvSpPr>
            <p:cNvPr id="114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4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42" name="Groupe 1141">
            <a:extLst>
              <a:ext uri="{FF2B5EF4-FFF2-40B4-BE49-F238E27FC236}">
                <a16:creationId xmlns:a16="http://schemas.microsoft.com/office/drawing/2014/main" id="{C38457FD-42A5-144A-AD7F-80251EA96A34}"/>
              </a:ext>
            </a:extLst>
          </p:cNvPr>
          <p:cNvGrpSpPr/>
          <p:nvPr/>
        </p:nvGrpSpPr>
        <p:grpSpPr>
          <a:xfrm>
            <a:off x="7929026" y="6079749"/>
            <a:ext cx="135897" cy="143945"/>
            <a:chOff x="575195" y="2488543"/>
            <a:chExt cx="135897" cy="143945"/>
          </a:xfrm>
        </p:grpSpPr>
        <p:sp>
          <p:nvSpPr>
            <p:cNvPr id="114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4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45" name="Groupe 1144">
            <a:extLst>
              <a:ext uri="{FF2B5EF4-FFF2-40B4-BE49-F238E27FC236}">
                <a16:creationId xmlns:a16="http://schemas.microsoft.com/office/drawing/2014/main" id="{C38457FD-42A5-144A-AD7F-80251EA96A34}"/>
              </a:ext>
            </a:extLst>
          </p:cNvPr>
          <p:cNvGrpSpPr/>
          <p:nvPr/>
        </p:nvGrpSpPr>
        <p:grpSpPr>
          <a:xfrm>
            <a:off x="10368484" y="2173865"/>
            <a:ext cx="135897" cy="143945"/>
            <a:chOff x="575195" y="2488543"/>
            <a:chExt cx="135897" cy="143945"/>
          </a:xfrm>
        </p:grpSpPr>
        <p:sp>
          <p:nvSpPr>
            <p:cNvPr id="114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4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48" name="Free Form 8">
            <a:extLst>
              <a:ext uri="{FF2B5EF4-FFF2-40B4-BE49-F238E27FC236}">
                <a16:creationId xmlns:a16="http://schemas.microsoft.com/office/drawing/2014/main" id="{FF595D18-F79A-0846-802D-96B1E90C65AA}"/>
              </a:ext>
            </a:extLst>
          </p:cNvPr>
          <p:cNvSpPr/>
          <p:nvPr/>
        </p:nvSpPr>
        <p:spPr>
          <a:xfrm>
            <a:off x="7900897" y="186585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149" name="Groupe 1148">
            <a:extLst>
              <a:ext uri="{FF2B5EF4-FFF2-40B4-BE49-F238E27FC236}">
                <a16:creationId xmlns:a16="http://schemas.microsoft.com/office/drawing/2014/main" id="{C38457FD-42A5-144A-AD7F-80251EA96A34}"/>
              </a:ext>
            </a:extLst>
          </p:cNvPr>
          <p:cNvGrpSpPr/>
          <p:nvPr/>
        </p:nvGrpSpPr>
        <p:grpSpPr>
          <a:xfrm>
            <a:off x="8699785" y="1910759"/>
            <a:ext cx="135897" cy="143945"/>
            <a:chOff x="575195" y="2488543"/>
            <a:chExt cx="135897" cy="143945"/>
          </a:xfrm>
        </p:grpSpPr>
        <p:sp>
          <p:nvSpPr>
            <p:cNvPr id="115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15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57" name="TextBox 103">
            <a:extLst>
              <a:ext uri="{FF2B5EF4-FFF2-40B4-BE49-F238E27FC236}">
                <a16:creationId xmlns:a16="http://schemas.microsoft.com/office/drawing/2014/main" id="{8107E18B-7849-C94B-8BB1-7219D78859BA}"/>
              </a:ext>
            </a:extLst>
          </p:cNvPr>
          <p:cNvSpPr txBox="1"/>
          <p:nvPr/>
        </p:nvSpPr>
        <p:spPr>
          <a:xfrm>
            <a:off x="6868437" y="2483277"/>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158" name="Free Form 8">
            <a:extLst>
              <a:ext uri="{FF2B5EF4-FFF2-40B4-BE49-F238E27FC236}">
                <a16:creationId xmlns:a16="http://schemas.microsoft.com/office/drawing/2014/main" id="{E2310C18-B048-584D-9FDB-E289ACEC4A0D}"/>
              </a:ext>
            </a:extLst>
          </p:cNvPr>
          <p:cNvSpPr/>
          <p:nvPr/>
        </p:nvSpPr>
        <p:spPr>
          <a:xfrm>
            <a:off x="7434335" y="296362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159" name="TextBox 88">
            <a:extLst>
              <a:ext uri="{FF2B5EF4-FFF2-40B4-BE49-F238E27FC236}">
                <a16:creationId xmlns:a16="http://schemas.microsoft.com/office/drawing/2014/main" id="{279C8C37-E8C9-5A4F-ADDF-DC6E658E8D8C}"/>
              </a:ext>
            </a:extLst>
          </p:cNvPr>
          <p:cNvSpPr txBox="1"/>
          <p:nvPr/>
        </p:nvSpPr>
        <p:spPr>
          <a:xfrm>
            <a:off x="7148548" y="2902529"/>
            <a:ext cx="342746" cy="95888"/>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Segré</a:t>
            </a:r>
            <a:endParaRPr sz="800" dirty="0">
              <a:solidFill>
                <a:srgbClr val="565655"/>
              </a:solidFill>
              <a:ea typeface="Wigrum" charset="77"/>
              <a:cs typeface="Arial" panose="020B0604020202020204" pitchFamily="34" charset="0"/>
            </a:endParaRPr>
          </a:p>
        </p:txBody>
      </p:sp>
      <p:grpSp>
        <p:nvGrpSpPr>
          <p:cNvPr id="1160" name="Groupe 1159">
            <a:extLst>
              <a:ext uri="{FF2B5EF4-FFF2-40B4-BE49-F238E27FC236}">
                <a16:creationId xmlns:a16="http://schemas.microsoft.com/office/drawing/2014/main" id="{C38457FD-42A5-144A-AD7F-80251EA96A34}"/>
              </a:ext>
            </a:extLst>
          </p:cNvPr>
          <p:cNvGrpSpPr/>
          <p:nvPr/>
        </p:nvGrpSpPr>
        <p:grpSpPr>
          <a:xfrm>
            <a:off x="6838961" y="2886198"/>
            <a:ext cx="135897" cy="143945"/>
            <a:chOff x="575195" y="2488543"/>
            <a:chExt cx="135897" cy="143945"/>
          </a:xfrm>
        </p:grpSpPr>
        <p:sp>
          <p:nvSpPr>
            <p:cNvPr id="116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6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163" name="Groupe 1162">
            <a:extLst>
              <a:ext uri="{FF2B5EF4-FFF2-40B4-BE49-F238E27FC236}">
                <a16:creationId xmlns:a16="http://schemas.microsoft.com/office/drawing/2014/main" id="{C38457FD-42A5-144A-AD7F-80251EA96A34}"/>
              </a:ext>
            </a:extLst>
          </p:cNvPr>
          <p:cNvGrpSpPr/>
          <p:nvPr/>
        </p:nvGrpSpPr>
        <p:grpSpPr>
          <a:xfrm>
            <a:off x="6992618" y="2883908"/>
            <a:ext cx="135897" cy="143945"/>
            <a:chOff x="575195" y="2488543"/>
            <a:chExt cx="135897" cy="143945"/>
          </a:xfrm>
        </p:grpSpPr>
        <p:sp>
          <p:nvSpPr>
            <p:cNvPr id="116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16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66" name="Free Form 8">
            <a:extLst>
              <a:ext uri="{FF2B5EF4-FFF2-40B4-BE49-F238E27FC236}">
                <a16:creationId xmlns:a16="http://schemas.microsoft.com/office/drawing/2014/main" id="{95DB2E3E-83FA-E847-9F5C-A24D954E5510}"/>
              </a:ext>
            </a:extLst>
          </p:cNvPr>
          <p:cNvSpPr/>
          <p:nvPr/>
        </p:nvSpPr>
        <p:spPr>
          <a:xfrm>
            <a:off x="8614680" y="375266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167" name="Groupe 1166">
            <a:extLst>
              <a:ext uri="{FF2B5EF4-FFF2-40B4-BE49-F238E27FC236}">
                <a16:creationId xmlns:a16="http://schemas.microsoft.com/office/drawing/2014/main" id="{C38457FD-42A5-144A-AD7F-80251EA96A34}"/>
              </a:ext>
            </a:extLst>
          </p:cNvPr>
          <p:cNvGrpSpPr/>
          <p:nvPr/>
        </p:nvGrpSpPr>
        <p:grpSpPr>
          <a:xfrm>
            <a:off x="8308554" y="3701935"/>
            <a:ext cx="135897" cy="143945"/>
            <a:chOff x="575195" y="2488543"/>
            <a:chExt cx="135897" cy="143945"/>
          </a:xfrm>
        </p:grpSpPr>
        <p:sp>
          <p:nvSpPr>
            <p:cNvPr id="116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7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173" name="Groupe 1172">
            <a:extLst>
              <a:ext uri="{FF2B5EF4-FFF2-40B4-BE49-F238E27FC236}">
                <a16:creationId xmlns:a16="http://schemas.microsoft.com/office/drawing/2014/main" id="{C38457FD-42A5-144A-AD7F-80251EA96A34}"/>
              </a:ext>
            </a:extLst>
          </p:cNvPr>
          <p:cNvGrpSpPr/>
          <p:nvPr/>
        </p:nvGrpSpPr>
        <p:grpSpPr>
          <a:xfrm>
            <a:off x="8462211" y="3699645"/>
            <a:ext cx="135897" cy="143945"/>
            <a:chOff x="575195" y="2488543"/>
            <a:chExt cx="135897" cy="143945"/>
          </a:xfrm>
        </p:grpSpPr>
        <p:sp>
          <p:nvSpPr>
            <p:cNvPr id="117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17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76" name="Free Form 8">
            <a:extLst>
              <a:ext uri="{FF2B5EF4-FFF2-40B4-BE49-F238E27FC236}">
                <a16:creationId xmlns:a16="http://schemas.microsoft.com/office/drawing/2014/main" id="{212988A0-CCD6-4F4D-B82D-2C9CB7FA0E28}"/>
              </a:ext>
            </a:extLst>
          </p:cNvPr>
          <p:cNvSpPr/>
          <p:nvPr/>
        </p:nvSpPr>
        <p:spPr>
          <a:xfrm>
            <a:off x="8642360" y="444226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177" name="Groupe 1176">
            <a:extLst>
              <a:ext uri="{FF2B5EF4-FFF2-40B4-BE49-F238E27FC236}">
                <a16:creationId xmlns:a16="http://schemas.microsoft.com/office/drawing/2014/main" id="{C38457FD-42A5-144A-AD7F-80251EA96A34}"/>
              </a:ext>
            </a:extLst>
          </p:cNvPr>
          <p:cNvGrpSpPr/>
          <p:nvPr/>
        </p:nvGrpSpPr>
        <p:grpSpPr>
          <a:xfrm>
            <a:off x="8755706" y="4399136"/>
            <a:ext cx="135897" cy="135897"/>
            <a:chOff x="84343" y="2493441"/>
            <a:chExt cx="135897" cy="135897"/>
          </a:xfrm>
        </p:grpSpPr>
        <p:sp>
          <p:nvSpPr>
            <p:cNvPr id="1178" name="Rectangle 50">
              <a:extLst>
                <a:ext uri="{FF2B5EF4-FFF2-40B4-BE49-F238E27FC236}">
                  <a16:creationId xmlns:a16="http://schemas.microsoft.com/office/drawing/2014/main" id="{0659E22C-D27F-B542-92F4-180C05A116BF}"/>
                </a:ext>
              </a:extLst>
            </p:cNvPr>
            <p:cNvSpPr/>
            <p:nvPr/>
          </p:nvSpPr>
          <p:spPr>
            <a:xfrm>
              <a:off x="84343" y="249344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79" name="TextBox 103">
              <a:extLst>
                <a:ext uri="{FF2B5EF4-FFF2-40B4-BE49-F238E27FC236}">
                  <a16:creationId xmlns:a16="http://schemas.microsoft.com/office/drawing/2014/main" id="{8107E18B-7849-C94B-8BB1-7219D78859BA}"/>
                </a:ext>
              </a:extLst>
            </p:cNvPr>
            <p:cNvSpPr txBox="1"/>
            <p:nvPr/>
          </p:nvSpPr>
          <p:spPr>
            <a:xfrm>
              <a:off x="115893" y="2494644"/>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180" name="Groupe 1179">
            <a:extLst>
              <a:ext uri="{FF2B5EF4-FFF2-40B4-BE49-F238E27FC236}">
                <a16:creationId xmlns:a16="http://schemas.microsoft.com/office/drawing/2014/main" id="{C38457FD-42A5-144A-AD7F-80251EA96A34}"/>
              </a:ext>
            </a:extLst>
          </p:cNvPr>
          <p:cNvGrpSpPr/>
          <p:nvPr/>
        </p:nvGrpSpPr>
        <p:grpSpPr>
          <a:xfrm>
            <a:off x="8909713" y="4398064"/>
            <a:ext cx="135897" cy="143945"/>
            <a:chOff x="575195" y="2488543"/>
            <a:chExt cx="135897" cy="143945"/>
          </a:xfrm>
        </p:grpSpPr>
        <p:sp>
          <p:nvSpPr>
            <p:cNvPr id="118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18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83" name="Free Form 8">
            <a:extLst>
              <a:ext uri="{FF2B5EF4-FFF2-40B4-BE49-F238E27FC236}">
                <a16:creationId xmlns:a16="http://schemas.microsoft.com/office/drawing/2014/main" id="{BF05880C-ED7F-5A47-A38F-B10F83E0E42B}"/>
              </a:ext>
            </a:extLst>
          </p:cNvPr>
          <p:cNvSpPr/>
          <p:nvPr/>
        </p:nvSpPr>
        <p:spPr>
          <a:xfrm>
            <a:off x="6969823" y="4287864"/>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184" name="Groupe 1183">
            <a:extLst>
              <a:ext uri="{FF2B5EF4-FFF2-40B4-BE49-F238E27FC236}">
                <a16:creationId xmlns:a16="http://schemas.microsoft.com/office/drawing/2014/main" id="{C38457FD-42A5-144A-AD7F-80251EA96A34}"/>
              </a:ext>
            </a:extLst>
          </p:cNvPr>
          <p:cNvGrpSpPr/>
          <p:nvPr/>
        </p:nvGrpSpPr>
        <p:grpSpPr>
          <a:xfrm>
            <a:off x="7070155" y="4239977"/>
            <a:ext cx="135897" cy="143945"/>
            <a:chOff x="575195" y="2488543"/>
            <a:chExt cx="135897" cy="143945"/>
          </a:xfrm>
        </p:grpSpPr>
        <p:sp>
          <p:nvSpPr>
            <p:cNvPr id="118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8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sp>
        <p:nvSpPr>
          <p:cNvPr id="1187" name="Free Form 8">
            <a:extLst>
              <a:ext uri="{FF2B5EF4-FFF2-40B4-BE49-F238E27FC236}">
                <a16:creationId xmlns:a16="http://schemas.microsoft.com/office/drawing/2014/main" id="{BF05880C-ED7F-5A47-A38F-B10F83E0E42B}"/>
              </a:ext>
            </a:extLst>
          </p:cNvPr>
          <p:cNvSpPr/>
          <p:nvPr/>
        </p:nvSpPr>
        <p:spPr>
          <a:xfrm>
            <a:off x="7823034" y="390721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191" name="Groupe 1190">
            <a:extLst>
              <a:ext uri="{FF2B5EF4-FFF2-40B4-BE49-F238E27FC236}">
                <a16:creationId xmlns:a16="http://schemas.microsoft.com/office/drawing/2014/main" id="{C38457FD-42A5-144A-AD7F-80251EA96A34}"/>
              </a:ext>
            </a:extLst>
          </p:cNvPr>
          <p:cNvGrpSpPr/>
          <p:nvPr/>
        </p:nvGrpSpPr>
        <p:grpSpPr>
          <a:xfrm>
            <a:off x="7498049" y="3902443"/>
            <a:ext cx="135897" cy="135897"/>
            <a:chOff x="84343" y="2493441"/>
            <a:chExt cx="135897" cy="135897"/>
          </a:xfrm>
        </p:grpSpPr>
        <p:sp>
          <p:nvSpPr>
            <p:cNvPr id="1192" name="Rectangle 50">
              <a:extLst>
                <a:ext uri="{FF2B5EF4-FFF2-40B4-BE49-F238E27FC236}">
                  <a16:creationId xmlns:a16="http://schemas.microsoft.com/office/drawing/2014/main" id="{0659E22C-D27F-B542-92F4-180C05A116BF}"/>
                </a:ext>
              </a:extLst>
            </p:cNvPr>
            <p:cNvSpPr/>
            <p:nvPr/>
          </p:nvSpPr>
          <p:spPr>
            <a:xfrm>
              <a:off x="84343" y="249344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93" name="TextBox 103">
              <a:extLst>
                <a:ext uri="{FF2B5EF4-FFF2-40B4-BE49-F238E27FC236}">
                  <a16:creationId xmlns:a16="http://schemas.microsoft.com/office/drawing/2014/main" id="{8107E18B-7849-C94B-8BB1-7219D78859BA}"/>
                </a:ext>
              </a:extLst>
            </p:cNvPr>
            <p:cNvSpPr txBox="1"/>
            <p:nvPr/>
          </p:nvSpPr>
          <p:spPr>
            <a:xfrm>
              <a:off x="115893" y="2494644"/>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 </a:t>
              </a:r>
            </a:p>
          </p:txBody>
        </p:sp>
      </p:grpSp>
      <p:grpSp>
        <p:nvGrpSpPr>
          <p:cNvPr id="1194" name="Groupe 1193">
            <a:extLst>
              <a:ext uri="{FF2B5EF4-FFF2-40B4-BE49-F238E27FC236}">
                <a16:creationId xmlns:a16="http://schemas.microsoft.com/office/drawing/2014/main" id="{C38457FD-42A5-144A-AD7F-80251EA96A34}"/>
              </a:ext>
            </a:extLst>
          </p:cNvPr>
          <p:cNvGrpSpPr/>
          <p:nvPr/>
        </p:nvGrpSpPr>
        <p:grpSpPr>
          <a:xfrm>
            <a:off x="7652056" y="3901371"/>
            <a:ext cx="135897" cy="143945"/>
            <a:chOff x="575195" y="2488543"/>
            <a:chExt cx="135897" cy="143945"/>
          </a:xfrm>
        </p:grpSpPr>
        <p:sp>
          <p:nvSpPr>
            <p:cNvPr id="119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19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97" name="Free Form 8">
            <a:extLst>
              <a:ext uri="{FF2B5EF4-FFF2-40B4-BE49-F238E27FC236}">
                <a16:creationId xmlns:a16="http://schemas.microsoft.com/office/drawing/2014/main" id="{F1B0FD5C-5A75-504B-B489-882798893382}"/>
              </a:ext>
            </a:extLst>
          </p:cNvPr>
          <p:cNvSpPr/>
          <p:nvPr/>
        </p:nvSpPr>
        <p:spPr>
          <a:xfrm>
            <a:off x="10637818" y="491701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198" name="TextBox 88">
            <a:extLst>
              <a:ext uri="{FF2B5EF4-FFF2-40B4-BE49-F238E27FC236}">
                <a16:creationId xmlns:a16="http://schemas.microsoft.com/office/drawing/2014/main" id="{5D2CCC2A-E6DA-0640-BCF1-3F9F83BB319B}"/>
              </a:ext>
            </a:extLst>
          </p:cNvPr>
          <p:cNvSpPr txBox="1"/>
          <p:nvPr/>
        </p:nvSpPr>
        <p:spPr>
          <a:xfrm>
            <a:off x="10083996" y="4855191"/>
            <a:ext cx="663351" cy="126216"/>
          </a:xfrm>
          <a:prstGeom prst="rect">
            <a:avLst/>
          </a:prstGeom>
          <a:noFill/>
          <a:ln>
            <a:noFill/>
          </a:ln>
        </p:spPr>
        <p:txBody>
          <a:bodyPr wrap="square" lIns="0" tIns="0" rIns="0" bIns="0" anchor="t"/>
          <a:lstStyle/>
          <a:p>
            <a:pPr>
              <a:lnSpc>
                <a:spcPts val="1066"/>
              </a:lnSpc>
              <a:defRPr lang="en-US"/>
            </a:pPr>
            <a:r>
              <a:rPr lang="en-US" sz="800" dirty="0" err="1" smtClean="0">
                <a:solidFill>
                  <a:srgbClr val="565655"/>
                </a:solidFill>
                <a:ea typeface="Wigrum" charset="77"/>
                <a:cs typeface="Arial" panose="020B0604020202020204" pitchFamily="34" charset="0"/>
              </a:rPr>
              <a:t>Beaucouzé</a:t>
            </a:r>
            <a:endParaRPr sz="800" dirty="0">
              <a:solidFill>
                <a:srgbClr val="565655"/>
              </a:solidFill>
              <a:ea typeface="Wigrum" charset="77"/>
              <a:cs typeface="Arial" panose="020B0604020202020204" pitchFamily="34" charset="0"/>
            </a:endParaRPr>
          </a:p>
        </p:txBody>
      </p:sp>
      <p:grpSp>
        <p:nvGrpSpPr>
          <p:cNvPr id="1199" name="Groupe 1198">
            <a:extLst>
              <a:ext uri="{FF2B5EF4-FFF2-40B4-BE49-F238E27FC236}">
                <a16:creationId xmlns:a16="http://schemas.microsoft.com/office/drawing/2014/main" id="{C38457FD-42A5-144A-AD7F-80251EA96A34}"/>
              </a:ext>
            </a:extLst>
          </p:cNvPr>
          <p:cNvGrpSpPr/>
          <p:nvPr/>
        </p:nvGrpSpPr>
        <p:grpSpPr>
          <a:xfrm>
            <a:off x="9920107" y="4850976"/>
            <a:ext cx="135897" cy="143945"/>
            <a:chOff x="575195" y="2518144"/>
            <a:chExt cx="135897" cy="143945"/>
          </a:xfrm>
        </p:grpSpPr>
        <p:sp>
          <p:nvSpPr>
            <p:cNvPr id="1200" name="Rectangle 50">
              <a:extLst>
                <a:ext uri="{FF2B5EF4-FFF2-40B4-BE49-F238E27FC236}">
                  <a16:creationId xmlns:a16="http://schemas.microsoft.com/office/drawing/2014/main" id="{0659E22C-D27F-B542-92F4-180C05A116BF}"/>
                </a:ext>
              </a:extLst>
            </p:cNvPr>
            <p:cNvSpPr/>
            <p:nvPr/>
          </p:nvSpPr>
          <p:spPr>
            <a:xfrm>
              <a:off x="575195" y="2526192"/>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201" name="TextBox 103">
              <a:extLst>
                <a:ext uri="{FF2B5EF4-FFF2-40B4-BE49-F238E27FC236}">
                  <a16:creationId xmlns:a16="http://schemas.microsoft.com/office/drawing/2014/main" id="{8107E18B-7849-C94B-8BB1-7219D78859BA}"/>
                </a:ext>
              </a:extLst>
            </p:cNvPr>
            <p:cNvSpPr txBox="1"/>
            <p:nvPr/>
          </p:nvSpPr>
          <p:spPr>
            <a:xfrm>
              <a:off x="614239" y="2518144"/>
              <a:ext cx="93418" cy="107874"/>
            </a:xfrm>
            <a:prstGeom prst="rect">
              <a:avLst/>
            </a:prstGeom>
            <a:noFill/>
            <a:ln>
              <a:noFill/>
            </a:ln>
          </p:spPr>
          <p:txBody>
            <a:bodyPr wrap="square" lIns="0" tIns="0" rIns="0" bIns="0" anchor="t"/>
            <a:lstStyle/>
            <a:p>
              <a:pPr>
                <a:lnSpc>
                  <a:spcPts val="1200"/>
                </a:lnSpc>
                <a:defRPr lang="en-US"/>
              </a:pPr>
              <a:r>
                <a:rPr sz="900" b="1" dirty="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05" name="Groupe 1204">
            <a:extLst>
              <a:ext uri="{FF2B5EF4-FFF2-40B4-BE49-F238E27FC236}">
                <a16:creationId xmlns:a16="http://schemas.microsoft.com/office/drawing/2014/main" id="{C38457FD-42A5-144A-AD7F-80251EA96A34}"/>
              </a:ext>
            </a:extLst>
          </p:cNvPr>
          <p:cNvGrpSpPr/>
          <p:nvPr/>
        </p:nvGrpSpPr>
        <p:grpSpPr>
          <a:xfrm>
            <a:off x="8906865" y="5003415"/>
            <a:ext cx="135897" cy="143945"/>
            <a:chOff x="575195" y="2488543"/>
            <a:chExt cx="135897" cy="143945"/>
          </a:xfrm>
        </p:grpSpPr>
        <p:sp>
          <p:nvSpPr>
            <p:cNvPr id="120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0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08" name="Groupe 1207">
            <a:extLst>
              <a:ext uri="{FF2B5EF4-FFF2-40B4-BE49-F238E27FC236}">
                <a16:creationId xmlns:a16="http://schemas.microsoft.com/office/drawing/2014/main" id="{C38457FD-42A5-144A-AD7F-80251EA96A34}"/>
              </a:ext>
            </a:extLst>
          </p:cNvPr>
          <p:cNvGrpSpPr/>
          <p:nvPr/>
        </p:nvGrpSpPr>
        <p:grpSpPr>
          <a:xfrm>
            <a:off x="8746348" y="4997720"/>
            <a:ext cx="135897" cy="143945"/>
            <a:chOff x="575195" y="2488543"/>
            <a:chExt cx="135897" cy="143945"/>
          </a:xfrm>
        </p:grpSpPr>
        <p:sp>
          <p:nvSpPr>
            <p:cNvPr id="120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21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11" name="Groupe 1210">
            <a:extLst>
              <a:ext uri="{FF2B5EF4-FFF2-40B4-BE49-F238E27FC236}">
                <a16:creationId xmlns:a16="http://schemas.microsoft.com/office/drawing/2014/main" id="{C38457FD-42A5-144A-AD7F-80251EA96A34}"/>
              </a:ext>
            </a:extLst>
          </p:cNvPr>
          <p:cNvGrpSpPr/>
          <p:nvPr/>
        </p:nvGrpSpPr>
        <p:grpSpPr>
          <a:xfrm>
            <a:off x="9800624" y="4036957"/>
            <a:ext cx="135897" cy="139182"/>
            <a:chOff x="575195" y="2488543"/>
            <a:chExt cx="135897" cy="139182"/>
          </a:xfrm>
        </p:grpSpPr>
        <p:sp>
          <p:nvSpPr>
            <p:cNvPr id="1212" name="Rectangle 50">
              <a:extLst>
                <a:ext uri="{FF2B5EF4-FFF2-40B4-BE49-F238E27FC236}">
                  <a16:creationId xmlns:a16="http://schemas.microsoft.com/office/drawing/2014/main" id="{0659E22C-D27F-B542-92F4-180C05A116BF}"/>
                </a:ext>
              </a:extLst>
            </p:cNvPr>
            <p:cNvSpPr/>
            <p:nvPr/>
          </p:nvSpPr>
          <p:spPr>
            <a:xfrm>
              <a:off x="575195" y="2491828"/>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21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214" name="Free Form 147">
            <a:extLst>
              <a:ext uri="{FF2B5EF4-FFF2-40B4-BE49-F238E27FC236}">
                <a16:creationId xmlns:a16="http://schemas.microsoft.com/office/drawing/2014/main" id="{85A35A24-8904-4448-805F-D58510DE860C}"/>
              </a:ext>
            </a:extLst>
          </p:cNvPr>
          <p:cNvSpPr/>
          <p:nvPr/>
        </p:nvSpPr>
        <p:spPr>
          <a:xfrm rot="14426681">
            <a:off x="6913375" y="863601"/>
            <a:ext cx="1419145" cy="376470"/>
          </a:xfrm>
          <a:custGeom>
            <a:avLst/>
            <a:gdLst/>
            <a:ahLst/>
            <a:cxnLst/>
            <a:rect l="0" t="0" r="0" b="0"/>
            <a:pathLst>
              <a:path w="2000588">
                <a:moveTo>
                  <a:pt x="2000588" y="0"/>
                </a:moveTo>
                <a:lnTo>
                  <a:pt x="0" y="0"/>
                </a:lnTo>
              </a:path>
            </a:pathLst>
          </a:custGeom>
          <a:noFill/>
          <a:ln w="8763" cap="flat" cmpd="sng">
            <a:solidFill>
              <a:srgbClr val="642C86">
                <a:alpha val="100000"/>
              </a:srgbClr>
            </a:solidFill>
            <a:prstDash val="solid"/>
            <a:miter lim="800000"/>
            <a:headEnd type="oval" w="sm" len="sm"/>
          </a:ln>
        </p:spPr>
        <p:txBody>
          <a:bodyPr wrap="square" anchor="ctr">
            <a:spAutoFit/>
          </a:bodyPr>
          <a:lstStyle/>
          <a:p>
            <a:pPr algn="ctr"/>
            <a:endParaRPr lang="en-US" dirty="0"/>
          </a:p>
        </p:txBody>
      </p:sp>
      <p:grpSp>
        <p:nvGrpSpPr>
          <p:cNvPr id="1215" name="Groupe 1214">
            <a:extLst>
              <a:ext uri="{FF2B5EF4-FFF2-40B4-BE49-F238E27FC236}">
                <a16:creationId xmlns:a16="http://schemas.microsoft.com/office/drawing/2014/main" id="{C38457FD-42A5-144A-AD7F-80251EA96A34}"/>
              </a:ext>
            </a:extLst>
          </p:cNvPr>
          <p:cNvGrpSpPr/>
          <p:nvPr/>
        </p:nvGrpSpPr>
        <p:grpSpPr>
          <a:xfrm>
            <a:off x="6030671" y="1815450"/>
            <a:ext cx="135897" cy="143945"/>
            <a:chOff x="575195" y="2488543"/>
            <a:chExt cx="135897" cy="143945"/>
          </a:xfrm>
        </p:grpSpPr>
        <p:sp>
          <p:nvSpPr>
            <p:cNvPr id="121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1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18" name="Groupe 1217">
            <a:extLst>
              <a:ext uri="{FF2B5EF4-FFF2-40B4-BE49-F238E27FC236}">
                <a16:creationId xmlns:a16="http://schemas.microsoft.com/office/drawing/2014/main" id="{C38457FD-42A5-144A-AD7F-80251EA96A34}"/>
              </a:ext>
            </a:extLst>
          </p:cNvPr>
          <p:cNvGrpSpPr/>
          <p:nvPr/>
        </p:nvGrpSpPr>
        <p:grpSpPr>
          <a:xfrm>
            <a:off x="5363607" y="2258452"/>
            <a:ext cx="135897" cy="143945"/>
            <a:chOff x="575195" y="2488543"/>
            <a:chExt cx="135897" cy="143945"/>
          </a:xfrm>
        </p:grpSpPr>
        <p:sp>
          <p:nvSpPr>
            <p:cNvPr id="121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2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21" name="Groupe 1220">
            <a:extLst>
              <a:ext uri="{FF2B5EF4-FFF2-40B4-BE49-F238E27FC236}">
                <a16:creationId xmlns:a16="http://schemas.microsoft.com/office/drawing/2014/main" id="{C38457FD-42A5-144A-AD7F-80251EA96A34}"/>
              </a:ext>
            </a:extLst>
          </p:cNvPr>
          <p:cNvGrpSpPr/>
          <p:nvPr/>
        </p:nvGrpSpPr>
        <p:grpSpPr>
          <a:xfrm>
            <a:off x="3109587" y="1981931"/>
            <a:ext cx="135897" cy="143945"/>
            <a:chOff x="575195" y="2488543"/>
            <a:chExt cx="135897" cy="143945"/>
          </a:xfrm>
        </p:grpSpPr>
        <p:sp>
          <p:nvSpPr>
            <p:cNvPr id="122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2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24" name="Groupe 1223">
            <a:extLst>
              <a:ext uri="{FF2B5EF4-FFF2-40B4-BE49-F238E27FC236}">
                <a16:creationId xmlns:a16="http://schemas.microsoft.com/office/drawing/2014/main" id="{C38457FD-42A5-144A-AD7F-80251EA96A34}"/>
              </a:ext>
            </a:extLst>
          </p:cNvPr>
          <p:cNvGrpSpPr/>
          <p:nvPr/>
        </p:nvGrpSpPr>
        <p:grpSpPr>
          <a:xfrm>
            <a:off x="5751145" y="2500126"/>
            <a:ext cx="135897" cy="143945"/>
            <a:chOff x="575195" y="2488543"/>
            <a:chExt cx="135897" cy="143945"/>
          </a:xfrm>
        </p:grpSpPr>
        <p:sp>
          <p:nvSpPr>
            <p:cNvPr id="122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2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27" name="Groupe 1226">
            <a:extLst>
              <a:ext uri="{FF2B5EF4-FFF2-40B4-BE49-F238E27FC236}">
                <a16:creationId xmlns:a16="http://schemas.microsoft.com/office/drawing/2014/main" id="{C38457FD-42A5-144A-AD7F-80251EA96A34}"/>
              </a:ext>
            </a:extLst>
          </p:cNvPr>
          <p:cNvGrpSpPr/>
          <p:nvPr/>
        </p:nvGrpSpPr>
        <p:grpSpPr>
          <a:xfrm>
            <a:off x="6190801" y="1819164"/>
            <a:ext cx="135897" cy="143945"/>
            <a:chOff x="575195" y="2488543"/>
            <a:chExt cx="135897" cy="143945"/>
          </a:xfrm>
        </p:grpSpPr>
        <p:sp>
          <p:nvSpPr>
            <p:cNvPr id="122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22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30" name="Groupe 1229">
            <a:extLst>
              <a:ext uri="{FF2B5EF4-FFF2-40B4-BE49-F238E27FC236}">
                <a16:creationId xmlns:a16="http://schemas.microsoft.com/office/drawing/2014/main" id="{C38457FD-42A5-144A-AD7F-80251EA96A34}"/>
              </a:ext>
            </a:extLst>
          </p:cNvPr>
          <p:cNvGrpSpPr/>
          <p:nvPr/>
        </p:nvGrpSpPr>
        <p:grpSpPr>
          <a:xfrm>
            <a:off x="5524469" y="2258537"/>
            <a:ext cx="135897" cy="143945"/>
            <a:chOff x="575195" y="2488543"/>
            <a:chExt cx="135897" cy="143945"/>
          </a:xfrm>
        </p:grpSpPr>
        <p:sp>
          <p:nvSpPr>
            <p:cNvPr id="123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23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33" name="Groupe 1232">
            <a:extLst>
              <a:ext uri="{FF2B5EF4-FFF2-40B4-BE49-F238E27FC236}">
                <a16:creationId xmlns:a16="http://schemas.microsoft.com/office/drawing/2014/main" id="{C38457FD-42A5-144A-AD7F-80251EA96A34}"/>
              </a:ext>
            </a:extLst>
          </p:cNvPr>
          <p:cNvGrpSpPr/>
          <p:nvPr/>
        </p:nvGrpSpPr>
        <p:grpSpPr>
          <a:xfrm>
            <a:off x="2935034" y="1987173"/>
            <a:ext cx="135897" cy="143945"/>
            <a:chOff x="575195" y="2488543"/>
            <a:chExt cx="135897" cy="143945"/>
          </a:xfrm>
        </p:grpSpPr>
        <p:sp>
          <p:nvSpPr>
            <p:cNvPr id="1234"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23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236" name="Free Form 8">
            <a:extLst>
              <a:ext uri="{FF2B5EF4-FFF2-40B4-BE49-F238E27FC236}">
                <a16:creationId xmlns:a16="http://schemas.microsoft.com/office/drawing/2014/main" id="{01082546-9638-1148-9E76-E8C300333268}"/>
              </a:ext>
            </a:extLst>
          </p:cNvPr>
          <p:cNvSpPr/>
          <p:nvPr/>
        </p:nvSpPr>
        <p:spPr>
          <a:xfrm>
            <a:off x="6170223" y="306792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237" name="Free Form 8">
            <a:extLst>
              <a:ext uri="{FF2B5EF4-FFF2-40B4-BE49-F238E27FC236}">
                <a16:creationId xmlns:a16="http://schemas.microsoft.com/office/drawing/2014/main" id="{95EA6CFC-C0AA-D94C-86F1-CA9514D2B73A}"/>
              </a:ext>
            </a:extLst>
          </p:cNvPr>
          <p:cNvSpPr/>
          <p:nvPr/>
        </p:nvSpPr>
        <p:spPr>
          <a:xfrm>
            <a:off x="5320422" y="3383813"/>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238" name="Free Form 8">
            <a:extLst>
              <a:ext uri="{FF2B5EF4-FFF2-40B4-BE49-F238E27FC236}">
                <a16:creationId xmlns:a16="http://schemas.microsoft.com/office/drawing/2014/main" id="{125A4DB3-7F29-224C-9156-8F9777A7C3F7}"/>
              </a:ext>
            </a:extLst>
          </p:cNvPr>
          <p:cNvSpPr/>
          <p:nvPr/>
        </p:nvSpPr>
        <p:spPr>
          <a:xfrm>
            <a:off x="4768375" y="358005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39" name="Free Form 8">
            <a:extLst>
              <a:ext uri="{FF2B5EF4-FFF2-40B4-BE49-F238E27FC236}">
                <a16:creationId xmlns:a16="http://schemas.microsoft.com/office/drawing/2014/main" id="{125A4DB3-7F29-224C-9156-8F9777A7C3F7}"/>
              </a:ext>
            </a:extLst>
          </p:cNvPr>
          <p:cNvSpPr/>
          <p:nvPr/>
        </p:nvSpPr>
        <p:spPr>
          <a:xfrm>
            <a:off x="4762035" y="371686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0" name="Free Form 8">
            <a:extLst>
              <a:ext uri="{FF2B5EF4-FFF2-40B4-BE49-F238E27FC236}">
                <a16:creationId xmlns:a16="http://schemas.microsoft.com/office/drawing/2014/main" id="{125A4DB3-7F29-224C-9156-8F9777A7C3F7}"/>
              </a:ext>
            </a:extLst>
          </p:cNvPr>
          <p:cNvSpPr/>
          <p:nvPr/>
        </p:nvSpPr>
        <p:spPr>
          <a:xfrm>
            <a:off x="4904530" y="3764111"/>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1" name="Free Form 8">
            <a:extLst>
              <a:ext uri="{FF2B5EF4-FFF2-40B4-BE49-F238E27FC236}">
                <a16:creationId xmlns:a16="http://schemas.microsoft.com/office/drawing/2014/main" id="{125A4DB3-7F29-224C-9156-8F9777A7C3F7}"/>
              </a:ext>
            </a:extLst>
          </p:cNvPr>
          <p:cNvSpPr/>
          <p:nvPr/>
        </p:nvSpPr>
        <p:spPr>
          <a:xfrm>
            <a:off x="4957521" y="382615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2" name="Free Form 8">
            <a:extLst>
              <a:ext uri="{FF2B5EF4-FFF2-40B4-BE49-F238E27FC236}">
                <a16:creationId xmlns:a16="http://schemas.microsoft.com/office/drawing/2014/main" id="{125A4DB3-7F29-224C-9156-8F9777A7C3F7}"/>
              </a:ext>
            </a:extLst>
          </p:cNvPr>
          <p:cNvSpPr/>
          <p:nvPr/>
        </p:nvSpPr>
        <p:spPr>
          <a:xfrm>
            <a:off x="5020213" y="386374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3" name="Free Form 8">
            <a:extLst>
              <a:ext uri="{FF2B5EF4-FFF2-40B4-BE49-F238E27FC236}">
                <a16:creationId xmlns:a16="http://schemas.microsoft.com/office/drawing/2014/main" id="{125A4DB3-7F29-224C-9156-8F9777A7C3F7}"/>
              </a:ext>
            </a:extLst>
          </p:cNvPr>
          <p:cNvSpPr/>
          <p:nvPr/>
        </p:nvSpPr>
        <p:spPr>
          <a:xfrm>
            <a:off x="6478057" y="390000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4" name="Free Form 8">
            <a:extLst>
              <a:ext uri="{FF2B5EF4-FFF2-40B4-BE49-F238E27FC236}">
                <a16:creationId xmlns:a16="http://schemas.microsoft.com/office/drawing/2014/main" id="{125A4DB3-7F29-224C-9156-8F9777A7C3F7}"/>
              </a:ext>
            </a:extLst>
          </p:cNvPr>
          <p:cNvSpPr/>
          <p:nvPr/>
        </p:nvSpPr>
        <p:spPr>
          <a:xfrm>
            <a:off x="6539265" y="400225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5" name="Free Form 8">
            <a:extLst>
              <a:ext uri="{FF2B5EF4-FFF2-40B4-BE49-F238E27FC236}">
                <a16:creationId xmlns:a16="http://schemas.microsoft.com/office/drawing/2014/main" id="{125A4DB3-7F29-224C-9156-8F9777A7C3F7}"/>
              </a:ext>
            </a:extLst>
          </p:cNvPr>
          <p:cNvSpPr/>
          <p:nvPr/>
        </p:nvSpPr>
        <p:spPr>
          <a:xfrm>
            <a:off x="6572074" y="418782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6" name="Free Form 8">
            <a:extLst>
              <a:ext uri="{FF2B5EF4-FFF2-40B4-BE49-F238E27FC236}">
                <a16:creationId xmlns:a16="http://schemas.microsoft.com/office/drawing/2014/main" id="{125A4DB3-7F29-224C-9156-8F9777A7C3F7}"/>
              </a:ext>
            </a:extLst>
          </p:cNvPr>
          <p:cNvSpPr/>
          <p:nvPr/>
        </p:nvSpPr>
        <p:spPr>
          <a:xfrm>
            <a:off x="6353807" y="423902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7" name="Free Form 8">
            <a:extLst>
              <a:ext uri="{FF2B5EF4-FFF2-40B4-BE49-F238E27FC236}">
                <a16:creationId xmlns:a16="http://schemas.microsoft.com/office/drawing/2014/main" id="{125A4DB3-7F29-224C-9156-8F9777A7C3F7}"/>
              </a:ext>
            </a:extLst>
          </p:cNvPr>
          <p:cNvSpPr/>
          <p:nvPr/>
        </p:nvSpPr>
        <p:spPr>
          <a:xfrm>
            <a:off x="6421102" y="437881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8" name="Free Form 8">
            <a:extLst>
              <a:ext uri="{FF2B5EF4-FFF2-40B4-BE49-F238E27FC236}">
                <a16:creationId xmlns:a16="http://schemas.microsoft.com/office/drawing/2014/main" id="{125A4DB3-7F29-224C-9156-8F9777A7C3F7}"/>
              </a:ext>
            </a:extLst>
          </p:cNvPr>
          <p:cNvSpPr/>
          <p:nvPr/>
        </p:nvSpPr>
        <p:spPr>
          <a:xfrm>
            <a:off x="6415567" y="454079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49" name="Free Form 8">
            <a:extLst>
              <a:ext uri="{FF2B5EF4-FFF2-40B4-BE49-F238E27FC236}">
                <a16:creationId xmlns:a16="http://schemas.microsoft.com/office/drawing/2014/main" id="{125A4DB3-7F29-224C-9156-8F9777A7C3F7}"/>
              </a:ext>
            </a:extLst>
          </p:cNvPr>
          <p:cNvSpPr/>
          <p:nvPr/>
        </p:nvSpPr>
        <p:spPr>
          <a:xfrm>
            <a:off x="5805533" y="469654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sp>
        <p:nvSpPr>
          <p:cNvPr id="1251" name="Rectangle 80">
            <a:extLst>
              <a:ext uri="{FF2B5EF4-FFF2-40B4-BE49-F238E27FC236}">
                <a16:creationId xmlns:a16="http://schemas.microsoft.com/office/drawing/2014/main" id="{8A6EF743-7052-AB4C-B0D0-EA84E11F665E}"/>
              </a:ext>
            </a:extLst>
          </p:cNvPr>
          <p:cNvSpPr/>
          <p:nvPr/>
        </p:nvSpPr>
        <p:spPr>
          <a:xfrm>
            <a:off x="5659033" y="4651039"/>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52" name="TextBox 129">
            <a:extLst>
              <a:ext uri="{FF2B5EF4-FFF2-40B4-BE49-F238E27FC236}">
                <a16:creationId xmlns:a16="http://schemas.microsoft.com/office/drawing/2014/main" id="{3CFF9393-D598-9142-8129-AEE08AD49C85}"/>
              </a:ext>
            </a:extLst>
          </p:cNvPr>
          <p:cNvSpPr txBox="1"/>
          <p:nvPr/>
        </p:nvSpPr>
        <p:spPr>
          <a:xfrm>
            <a:off x="5694616" y="4648725"/>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53" name="Rectangle 80">
            <a:extLst>
              <a:ext uri="{FF2B5EF4-FFF2-40B4-BE49-F238E27FC236}">
                <a16:creationId xmlns:a16="http://schemas.microsoft.com/office/drawing/2014/main" id="{8A6EF743-7052-AB4C-B0D0-EA84E11F665E}"/>
              </a:ext>
            </a:extLst>
          </p:cNvPr>
          <p:cNvSpPr/>
          <p:nvPr/>
        </p:nvSpPr>
        <p:spPr>
          <a:xfrm>
            <a:off x="6506751" y="4521936"/>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54" name="TextBox 129">
            <a:extLst>
              <a:ext uri="{FF2B5EF4-FFF2-40B4-BE49-F238E27FC236}">
                <a16:creationId xmlns:a16="http://schemas.microsoft.com/office/drawing/2014/main" id="{3CFF9393-D598-9142-8129-AEE08AD49C85}"/>
              </a:ext>
            </a:extLst>
          </p:cNvPr>
          <p:cNvSpPr txBox="1"/>
          <p:nvPr/>
        </p:nvSpPr>
        <p:spPr>
          <a:xfrm>
            <a:off x="6542334" y="4519622"/>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55" name="Rectangle 80">
            <a:extLst>
              <a:ext uri="{FF2B5EF4-FFF2-40B4-BE49-F238E27FC236}">
                <a16:creationId xmlns:a16="http://schemas.microsoft.com/office/drawing/2014/main" id="{8A6EF743-7052-AB4C-B0D0-EA84E11F665E}"/>
              </a:ext>
            </a:extLst>
          </p:cNvPr>
          <p:cNvSpPr/>
          <p:nvPr/>
        </p:nvSpPr>
        <p:spPr>
          <a:xfrm>
            <a:off x="6518734" y="4339280"/>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56" name="TextBox 129">
            <a:extLst>
              <a:ext uri="{FF2B5EF4-FFF2-40B4-BE49-F238E27FC236}">
                <a16:creationId xmlns:a16="http://schemas.microsoft.com/office/drawing/2014/main" id="{3CFF9393-D598-9142-8129-AEE08AD49C85}"/>
              </a:ext>
            </a:extLst>
          </p:cNvPr>
          <p:cNvSpPr txBox="1"/>
          <p:nvPr/>
        </p:nvSpPr>
        <p:spPr>
          <a:xfrm>
            <a:off x="6554317" y="4336966"/>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57" name="Rectangle 80">
            <a:extLst>
              <a:ext uri="{FF2B5EF4-FFF2-40B4-BE49-F238E27FC236}">
                <a16:creationId xmlns:a16="http://schemas.microsoft.com/office/drawing/2014/main" id="{8A6EF743-7052-AB4C-B0D0-EA84E11F665E}"/>
              </a:ext>
            </a:extLst>
          </p:cNvPr>
          <p:cNvSpPr/>
          <p:nvPr/>
        </p:nvSpPr>
        <p:spPr>
          <a:xfrm>
            <a:off x="6183757" y="4226391"/>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58" name="TextBox 129">
            <a:extLst>
              <a:ext uri="{FF2B5EF4-FFF2-40B4-BE49-F238E27FC236}">
                <a16:creationId xmlns:a16="http://schemas.microsoft.com/office/drawing/2014/main" id="{3CFF9393-D598-9142-8129-AEE08AD49C85}"/>
              </a:ext>
            </a:extLst>
          </p:cNvPr>
          <p:cNvSpPr txBox="1"/>
          <p:nvPr/>
        </p:nvSpPr>
        <p:spPr>
          <a:xfrm>
            <a:off x="6219340" y="4224077"/>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59" name="Rectangle 80">
            <a:extLst>
              <a:ext uri="{FF2B5EF4-FFF2-40B4-BE49-F238E27FC236}">
                <a16:creationId xmlns:a16="http://schemas.microsoft.com/office/drawing/2014/main" id="{8A6EF743-7052-AB4C-B0D0-EA84E11F665E}"/>
              </a:ext>
            </a:extLst>
          </p:cNvPr>
          <p:cNvSpPr/>
          <p:nvPr/>
        </p:nvSpPr>
        <p:spPr>
          <a:xfrm>
            <a:off x="6662936" y="416205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60" name="TextBox 129">
            <a:extLst>
              <a:ext uri="{FF2B5EF4-FFF2-40B4-BE49-F238E27FC236}">
                <a16:creationId xmlns:a16="http://schemas.microsoft.com/office/drawing/2014/main" id="{3CFF9393-D598-9142-8129-AEE08AD49C85}"/>
              </a:ext>
            </a:extLst>
          </p:cNvPr>
          <p:cNvSpPr txBox="1"/>
          <p:nvPr/>
        </p:nvSpPr>
        <p:spPr>
          <a:xfrm>
            <a:off x="6698519" y="4159738"/>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61" name="Rectangle 80">
            <a:extLst>
              <a:ext uri="{FF2B5EF4-FFF2-40B4-BE49-F238E27FC236}">
                <a16:creationId xmlns:a16="http://schemas.microsoft.com/office/drawing/2014/main" id="{8A6EF743-7052-AB4C-B0D0-EA84E11F665E}"/>
              </a:ext>
            </a:extLst>
          </p:cNvPr>
          <p:cNvSpPr/>
          <p:nvPr/>
        </p:nvSpPr>
        <p:spPr>
          <a:xfrm>
            <a:off x="6630964" y="3960193"/>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62" name="TextBox 129">
            <a:extLst>
              <a:ext uri="{FF2B5EF4-FFF2-40B4-BE49-F238E27FC236}">
                <a16:creationId xmlns:a16="http://schemas.microsoft.com/office/drawing/2014/main" id="{3CFF9393-D598-9142-8129-AEE08AD49C85}"/>
              </a:ext>
            </a:extLst>
          </p:cNvPr>
          <p:cNvSpPr txBox="1"/>
          <p:nvPr/>
        </p:nvSpPr>
        <p:spPr>
          <a:xfrm>
            <a:off x="6666547" y="3957879"/>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63" name="Rectangle 80">
            <a:extLst>
              <a:ext uri="{FF2B5EF4-FFF2-40B4-BE49-F238E27FC236}">
                <a16:creationId xmlns:a16="http://schemas.microsoft.com/office/drawing/2014/main" id="{8A6EF743-7052-AB4C-B0D0-EA84E11F665E}"/>
              </a:ext>
            </a:extLst>
          </p:cNvPr>
          <p:cNvSpPr/>
          <p:nvPr/>
        </p:nvSpPr>
        <p:spPr>
          <a:xfrm>
            <a:off x="6571405" y="3804497"/>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64" name="TextBox 129">
            <a:extLst>
              <a:ext uri="{FF2B5EF4-FFF2-40B4-BE49-F238E27FC236}">
                <a16:creationId xmlns:a16="http://schemas.microsoft.com/office/drawing/2014/main" id="{3CFF9393-D598-9142-8129-AEE08AD49C85}"/>
              </a:ext>
            </a:extLst>
          </p:cNvPr>
          <p:cNvSpPr txBox="1"/>
          <p:nvPr/>
        </p:nvSpPr>
        <p:spPr>
          <a:xfrm>
            <a:off x="6606988" y="3802183"/>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2</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65" name="Rectangle 80">
            <a:extLst>
              <a:ext uri="{FF2B5EF4-FFF2-40B4-BE49-F238E27FC236}">
                <a16:creationId xmlns:a16="http://schemas.microsoft.com/office/drawing/2014/main" id="{8A6EF743-7052-AB4C-B0D0-EA84E11F665E}"/>
              </a:ext>
            </a:extLst>
          </p:cNvPr>
          <p:cNvSpPr/>
          <p:nvPr/>
        </p:nvSpPr>
        <p:spPr>
          <a:xfrm>
            <a:off x="4944885" y="395732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66" name="TextBox 129">
            <a:extLst>
              <a:ext uri="{FF2B5EF4-FFF2-40B4-BE49-F238E27FC236}">
                <a16:creationId xmlns:a16="http://schemas.microsoft.com/office/drawing/2014/main" id="{3CFF9393-D598-9142-8129-AEE08AD49C85}"/>
              </a:ext>
            </a:extLst>
          </p:cNvPr>
          <p:cNvSpPr txBox="1"/>
          <p:nvPr/>
        </p:nvSpPr>
        <p:spPr>
          <a:xfrm>
            <a:off x="4980468" y="3955008"/>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68" name="Rectangle 80">
            <a:extLst>
              <a:ext uri="{FF2B5EF4-FFF2-40B4-BE49-F238E27FC236}">
                <a16:creationId xmlns:a16="http://schemas.microsoft.com/office/drawing/2014/main" id="{8A6EF743-7052-AB4C-B0D0-EA84E11F665E}"/>
              </a:ext>
            </a:extLst>
          </p:cNvPr>
          <p:cNvSpPr/>
          <p:nvPr/>
        </p:nvSpPr>
        <p:spPr>
          <a:xfrm>
            <a:off x="5109346" y="3850513"/>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69" name="TextBox 129">
            <a:extLst>
              <a:ext uri="{FF2B5EF4-FFF2-40B4-BE49-F238E27FC236}">
                <a16:creationId xmlns:a16="http://schemas.microsoft.com/office/drawing/2014/main" id="{3CFF9393-D598-9142-8129-AEE08AD49C85}"/>
              </a:ext>
            </a:extLst>
          </p:cNvPr>
          <p:cNvSpPr txBox="1"/>
          <p:nvPr/>
        </p:nvSpPr>
        <p:spPr>
          <a:xfrm>
            <a:off x="5144929" y="3848199"/>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70" name="Rectangle 80">
            <a:extLst>
              <a:ext uri="{FF2B5EF4-FFF2-40B4-BE49-F238E27FC236}">
                <a16:creationId xmlns:a16="http://schemas.microsoft.com/office/drawing/2014/main" id="{8A6EF743-7052-AB4C-B0D0-EA84E11F665E}"/>
              </a:ext>
            </a:extLst>
          </p:cNvPr>
          <p:cNvSpPr/>
          <p:nvPr/>
        </p:nvSpPr>
        <p:spPr>
          <a:xfrm>
            <a:off x="4818102" y="3887053"/>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71" name="TextBox 129">
            <a:extLst>
              <a:ext uri="{FF2B5EF4-FFF2-40B4-BE49-F238E27FC236}">
                <a16:creationId xmlns:a16="http://schemas.microsoft.com/office/drawing/2014/main" id="{3CFF9393-D598-9142-8129-AEE08AD49C85}"/>
              </a:ext>
            </a:extLst>
          </p:cNvPr>
          <p:cNvSpPr txBox="1"/>
          <p:nvPr/>
        </p:nvSpPr>
        <p:spPr>
          <a:xfrm>
            <a:off x="4853685" y="3884739"/>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72" name="Rectangle 80">
            <a:extLst>
              <a:ext uri="{FF2B5EF4-FFF2-40B4-BE49-F238E27FC236}">
                <a16:creationId xmlns:a16="http://schemas.microsoft.com/office/drawing/2014/main" id="{8A6EF743-7052-AB4C-B0D0-EA84E11F665E}"/>
              </a:ext>
            </a:extLst>
          </p:cNvPr>
          <p:cNvSpPr/>
          <p:nvPr/>
        </p:nvSpPr>
        <p:spPr>
          <a:xfrm>
            <a:off x="4982965" y="363693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73" name="TextBox 129">
            <a:extLst>
              <a:ext uri="{FF2B5EF4-FFF2-40B4-BE49-F238E27FC236}">
                <a16:creationId xmlns:a16="http://schemas.microsoft.com/office/drawing/2014/main" id="{3CFF9393-D598-9142-8129-AEE08AD49C85}"/>
              </a:ext>
            </a:extLst>
          </p:cNvPr>
          <p:cNvSpPr txBox="1"/>
          <p:nvPr/>
        </p:nvSpPr>
        <p:spPr>
          <a:xfrm>
            <a:off x="5018548" y="3634624"/>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74" name="Rectangle 80">
            <a:extLst>
              <a:ext uri="{FF2B5EF4-FFF2-40B4-BE49-F238E27FC236}">
                <a16:creationId xmlns:a16="http://schemas.microsoft.com/office/drawing/2014/main" id="{8A6EF743-7052-AB4C-B0D0-EA84E11F665E}"/>
              </a:ext>
            </a:extLst>
          </p:cNvPr>
          <p:cNvSpPr/>
          <p:nvPr/>
        </p:nvSpPr>
        <p:spPr>
          <a:xfrm>
            <a:off x="5243260" y="3230463"/>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75" name="TextBox 129">
            <a:extLst>
              <a:ext uri="{FF2B5EF4-FFF2-40B4-BE49-F238E27FC236}">
                <a16:creationId xmlns:a16="http://schemas.microsoft.com/office/drawing/2014/main" id="{3CFF9393-D598-9142-8129-AEE08AD49C85}"/>
              </a:ext>
            </a:extLst>
          </p:cNvPr>
          <p:cNvSpPr txBox="1"/>
          <p:nvPr/>
        </p:nvSpPr>
        <p:spPr>
          <a:xfrm>
            <a:off x="5278843" y="3228149"/>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sp>
        <p:nvSpPr>
          <p:cNvPr id="1276" name="Rectangle 80">
            <a:extLst>
              <a:ext uri="{FF2B5EF4-FFF2-40B4-BE49-F238E27FC236}">
                <a16:creationId xmlns:a16="http://schemas.microsoft.com/office/drawing/2014/main" id="{8A6EF743-7052-AB4C-B0D0-EA84E11F665E}"/>
              </a:ext>
            </a:extLst>
          </p:cNvPr>
          <p:cNvSpPr/>
          <p:nvPr/>
        </p:nvSpPr>
        <p:spPr>
          <a:xfrm>
            <a:off x="5792646" y="3378798"/>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277" name="TextBox 129">
            <a:extLst>
              <a:ext uri="{FF2B5EF4-FFF2-40B4-BE49-F238E27FC236}">
                <a16:creationId xmlns:a16="http://schemas.microsoft.com/office/drawing/2014/main" id="{3CFF9393-D598-9142-8129-AEE08AD49C85}"/>
              </a:ext>
            </a:extLst>
          </p:cNvPr>
          <p:cNvSpPr txBox="1"/>
          <p:nvPr/>
        </p:nvSpPr>
        <p:spPr>
          <a:xfrm>
            <a:off x="5828229" y="3376484"/>
            <a:ext cx="93418" cy="107874"/>
          </a:xfrm>
          <a:prstGeom prst="rect">
            <a:avLst/>
          </a:prstGeom>
          <a:noFill/>
          <a:ln>
            <a:noFill/>
          </a:ln>
        </p:spPr>
        <p:txBody>
          <a:bodyPr wrap="square" lIns="0" tIns="0" rIns="0" bIns="0" anchor="t"/>
          <a:lstStyle/>
          <a:p>
            <a:pPr>
              <a:lnSpc>
                <a:spcPts val="1200"/>
              </a:lnSpc>
              <a:defRPr lang="en-US"/>
            </a:pPr>
            <a:r>
              <a:rPr lang="en-US" sz="900" b="1" dirty="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nvGrpSpPr>
          <p:cNvPr id="1284" name="Groupe 1283">
            <a:extLst>
              <a:ext uri="{FF2B5EF4-FFF2-40B4-BE49-F238E27FC236}">
                <a16:creationId xmlns:a16="http://schemas.microsoft.com/office/drawing/2014/main" id="{C38457FD-42A5-144A-AD7F-80251EA96A34}"/>
              </a:ext>
            </a:extLst>
          </p:cNvPr>
          <p:cNvGrpSpPr/>
          <p:nvPr/>
        </p:nvGrpSpPr>
        <p:grpSpPr>
          <a:xfrm>
            <a:off x="6268085" y="3012432"/>
            <a:ext cx="135897" cy="143945"/>
            <a:chOff x="575195" y="2488543"/>
            <a:chExt cx="135897" cy="143945"/>
          </a:xfrm>
        </p:grpSpPr>
        <p:sp>
          <p:nvSpPr>
            <p:cNvPr id="128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28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287" name="Free Form 8">
            <a:extLst>
              <a:ext uri="{FF2B5EF4-FFF2-40B4-BE49-F238E27FC236}">
                <a16:creationId xmlns:a16="http://schemas.microsoft.com/office/drawing/2014/main" id="{01082546-9638-1148-9E76-E8C300333268}"/>
              </a:ext>
            </a:extLst>
          </p:cNvPr>
          <p:cNvSpPr/>
          <p:nvPr/>
        </p:nvSpPr>
        <p:spPr>
          <a:xfrm>
            <a:off x="6485099" y="3306610"/>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288" name="Groupe 1287">
            <a:extLst>
              <a:ext uri="{FF2B5EF4-FFF2-40B4-BE49-F238E27FC236}">
                <a16:creationId xmlns:a16="http://schemas.microsoft.com/office/drawing/2014/main" id="{C38457FD-42A5-144A-AD7F-80251EA96A34}"/>
              </a:ext>
            </a:extLst>
          </p:cNvPr>
          <p:cNvGrpSpPr/>
          <p:nvPr/>
        </p:nvGrpSpPr>
        <p:grpSpPr>
          <a:xfrm>
            <a:off x="6582961" y="3251119"/>
            <a:ext cx="135897" cy="143945"/>
            <a:chOff x="575195" y="2488543"/>
            <a:chExt cx="135897" cy="143945"/>
          </a:xfrm>
        </p:grpSpPr>
        <p:sp>
          <p:nvSpPr>
            <p:cNvPr id="128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29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91" name="Groupe 1290">
            <a:extLst>
              <a:ext uri="{FF2B5EF4-FFF2-40B4-BE49-F238E27FC236}">
                <a16:creationId xmlns:a16="http://schemas.microsoft.com/office/drawing/2014/main" id="{C38457FD-42A5-144A-AD7F-80251EA96A34}"/>
              </a:ext>
            </a:extLst>
          </p:cNvPr>
          <p:cNvGrpSpPr/>
          <p:nvPr/>
        </p:nvGrpSpPr>
        <p:grpSpPr>
          <a:xfrm>
            <a:off x="6729127" y="3251767"/>
            <a:ext cx="135897" cy="143945"/>
            <a:chOff x="575195" y="2488543"/>
            <a:chExt cx="135897" cy="143945"/>
          </a:xfrm>
        </p:grpSpPr>
        <p:sp>
          <p:nvSpPr>
            <p:cNvPr id="129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29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294" name="Free Form 8">
            <a:extLst>
              <a:ext uri="{FF2B5EF4-FFF2-40B4-BE49-F238E27FC236}">
                <a16:creationId xmlns:a16="http://schemas.microsoft.com/office/drawing/2014/main" id="{4BFD314B-0DCD-3348-AF1D-CCFA2D0D99FA}"/>
              </a:ext>
            </a:extLst>
          </p:cNvPr>
          <p:cNvSpPr/>
          <p:nvPr/>
        </p:nvSpPr>
        <p:spPr>
          <a:xfrm>
            <a:off x="5455770" y="348280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295" name="Groupe 1294">
            <a:extLst>
              <a:ext uri="{FF2B5EF4-FFF2-40B4-BE49-F238E27FC236}">
                <a16:creationId xmlns:a16="http://schemas.microsoft.com/office/drawing/2014/main" id="{C38457FD-42A5-144A-AD7F-80251EA96A34}"/>
              </a:ext>
            </a:extLst>
          </p:cNvPr>
          <p:cNvGrpSpPr/>
          <p:nvPr/>
        </p:nvGrpSpPr>
        <p:grpSpPr>
          <a:xfrm>
            <a:off x="5553514" y="3514407"/>
            <a:ext cx="135897" cy="143945"/>
            <a:chOff x="575195" y="2488543"/>
            <a:chExt cx="135897" cy="143945"/>
          </a:xfrm>
        </p:grpSpPr>
        <p:sp>
          <p:nvSpPr>
            <p:cNvPr id="129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29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298" name="Groupe 1297">
            <a:extLst>
              <a:ext uri="{FF2B5EF4-FFF2-40B4-BE49-F238E27FC236}">
                <a16:creationId xmlns:a16="http://schemas.microsoft.com/office/drawing/2014/main" id="{C38457FD-42A5-144A-AD7F-80251EA96A34}"/>
              </a:ext>
            </a:extLst>
          </p:cNvPr>
          <p:cNvGrpSpPr/>
          <p:nvPr/>
        </p:nvGrpSpPr>
        <p:grpSpPr>
          <a:xfrm>
            <a:off x="5699680" y="3515055"/>
            <a:ext cx="135897" cy="143945"/>
            <a:chOff x="575195" y="2488543"/>
            <a:chExt cx="135897" cy="143945"/>
          </a:xfrm>
        </p:grpSpPr>
        <p:sp>
          <p:nvSpPr>
            <p:cNvPr id="129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0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01" name="Groupe 1300">
            <a:extLst>
              <a:ext uri="{FF2B5EF4-FFF2-40B4-BE49-F238E27FC236}">
                <a16:creationId xmlns:a16="http://schemas.microsoft.com/office/drawing/2014/main" id="{C38457FD-42A5-144A-AD7F-80251EA96A34}"/>
              </a:ext>
            </a:extLst>
          </p:cNvPr>
          <p:cNvGrpSpPr/>
          <p:nvPr/>
        </p:nvGrpSpPr>
        <p:grpSpPr>
          <a:xfrm>
            <a:off x="5129726" y="3625898"/>
            <a:ext cx="135897" cy="143945"/>
            <a:chOff x="575195" y="2488543"/>
            <a:chExt cx="135897" cy="143945"/>
          </a:xfrm>
        </p:grpSpPr>
        <p:sp>
          <p:nvSpPr>
            <p:cNvPr id="130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0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04" name="Groupe 1303">
            <a:extLst>
              <a:ext uri="{FF2B5EF4-FFF2-40B4-BE49-F238E27FC236}">
                <a16:creationId xmlns:a16="http://schemas.microsoft.com/office/drawing/2014/main" id="{C38457FD-42A5-144A-AD7F-80251EA96A34}"/>
              </a:ext>
            </a:extLst>
          </p:cNvPr>
          <p:cNvGrpSpPr/>
          <p:nvPr/>
        </p:nvGrpSpPr>
        <p:grpSpPr>
          <a:xfrm>
            <a:off x="5275892" y="3626546"/>
            <a:ext cx="135897" cy="143945"/>
            <a:chOff x="575195" y="2488543"/>
            <a:chExt cx="135897" cy="143945"/>
          </a:xfrm>
        </p:grpSpPr>
        <p:sp>
          <p:nvSpPr>
            <p:cNvPr id="130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0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07" name="Groupe 1306">
            <a:extLst>
              <a:ext uri="{FF2B5EF4-FFF2-40B4-BE49-F238E27FC236}">
                <a16:creationId xmlns:a16="http://schemas.microsoft.com/office/drawing/2014/main" id="{C38457FD-42A5-144A-AD7F-80251EA96A34}"/>
              </a:ext>
            </a:extLst>
          </p:cNvPr>
          <p:cNvGrpSpPr/>
          <p:nvPr/>
        </p:nvGrpSpPr>
        <p:grpSpPr>
          <a:xfrm>
            <a:off x="4454981" y="3687670"/>
            <a:ext cx="135897" cy="143945"/>
            <a:chOff x="575195" y="2488543"/>
            <a:chExt cx="135897" cy="143945"/>
          </a:xfrm>
        </p:grpSpPr>
        <p:sp>
          <p:nvSpPr>
            <p:cNvPr id="130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0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10" name="Groupe 1309">
            <a:extLst>
              <a:ext uri="{FF2B5EF4-FFF2-40B4-BE49-F238E27FC236}">
                <a16:creationId xmlns:a16="http://schemas.microsoft.com/office/drawing/2014/main" id="{C38457FD-42A5-144A-AD7F-80251EA96A34}"/>
              </a:ext>
            </a:extLst>
          </p:cNvPr>
          <p:cNvGrpSpPr/>
          <p:nvPr/>
        </p:nvGrpSpPr>
        <p:grpSpPr>
          <a:xfrm>
            <a:off x="4601147" y="3688318"/>
            <a:ext cx="135897" cy="143945"/>
            <a:chOff x="575195" y="2488543"/>
            <a:chExt cx="135897" cy="143945"/>
          </a:xfrm>
        </p:grpSpPr>
        <p:sp>
          <p:nvSpPr>
            <p:cNvPr id="1311"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1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313" name="Free Form 8">
            <a:extLst>
              <a:ext uri="{FF2B5EF4-FFF2-40B4-BE49-F238E27FC236}">
                <a16:creationId xmlns:a16="http://schemas.microsoft.com/office/drawing/2014/main" id="{01082546-9638-1148-9E76-E8C300333268}"/>
              </a:ext>
            </a:extLst>
          </p:cNvPr>
          <p:cNvSpPr/>
          <p:nvPr/>
        </p:nvSpPr>
        <p:spPr>
          <a:xfrm>
            <a:off x="5608313" y="3673868"/>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314" name="Groupe 1313">
            <a:extLst>
              <a:ext uri="{FF2B5EF4-FFF2-40B4-BE49-F238E27FC236}">
                <a16:creationId xmlns:a16="http://schemas.microsoft.com/office/drawing/2014/main" id="{C38457FD-42A5-144A-AD7F-80251EA96A34}"/>
              </a:ext>
            </a:extLst>
          </p:cNvPr>
          <p:cNvGrpSpPr/>
          <p:nvPr/>
        </p:nvGrpSpPr>
        <p:grpSpPr>
          <a:xfrm>
            <a:off x="5699680" y="3655825"/>
            <a:ext cx="135897" cy="143945"/>
            <a:chOff x="575195" y="2488543"/>
            <a:chExt cx="135897" cy="143945"/>
          </a:xfrm>
        </p:grpSpPr>
        <p:sp>
          <p:nvSpPr>
            <p:cNvPr id="131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1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317" name="Free Form 8">
            <a:extLst>
              <a:ext uri="{FF2B5EF4-FFF2-40B4-BE49-F238E27FC236}">
                <a16:creationId xmlns:a16="http://schemas.microsoft.com/office/drawing/2014/main" id="{B0E4561A-B5E7-3741-AE0E-B29CBA2CA3CA}"/>
              </a:ext>
            </a:extLst>
          </p:cNvPr>
          <p:cNvSpPr/>
          <p:nvPr/>
        </p:nvSpPr>
        <p:spPr>
          <a:xfrm>
            <a:off x="7072605" y="358787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grpSp>
        <p:nvGrpSpPr>
          <p:cNvPr id="1318" name="Groupe 1317">
            <a:extLst>
              <a:ext uri="{FF2B5EF4-FFF2-40B4-BE49-F238E27FC236}">
                <a16:creationId xmlns:a16="http://schemas.microsoft.com/office/drawing/2014/main" id="{C38457FD-42A5-144A-AD7F-80251EA96A34}"/>
              </a:ext>
            </a:extLst>
          </p:cNvPr>
          <p:cNvGrpSpPr/>
          <p:nvPr/>
        </p:nvGrpSpPr>
        <p:grpSpPr>
          <a:xfrm>
            <a:off x="6758570" y="3486476"/>
            <a:ext cx="135897" cy="143945"/>
            <a:chOff x="575195" y="2488543"/>
            <a:chExt cx="135897" cy="143945"/>
          </a:xfrm>
        </p:grpSpPr>
        <p:sp>
          <p:nvSpPr>
            <p:cNvPr id="131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2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21" name="Groupe 1320">
            <a:extLst>
              <a:ext uri="{FF2B5EF4-FFF2-40B4-BE49-F238E27FC236}">
                <a16:creationId xmlns:a16="http://schemas.microsoft.com/office/drawing/2014/main" id="{C38457FD-42A5-144A-AD7F-80251EA96A34}"/>
              </a:ext>
            </a:extLst>
          </p:cNvPr>
          <p:cNvGrpSpPr/>
          <p:nvPr/>
        </p:nvGrpSpPr>
        <p:grpSpPr>
          <a:xfrm>
            <a:off x="6904736" y="3487124"/>
            <a:ext cx="135897" cy="143945"/>
            <a:chOff x="575195" y="2488543"/>
            <a:chExt cx="135897" cy="143945"/>
          </a:xfrm>
        </p:grpSpPr>
        <p:sp>
          <p:nvSpPr>
            <p:cNvPr id="132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2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24" name="Groupe 1323">
            <a:extLst>
              <a:ext uri="{FF2B5EF4-FFF2-40B4-BE49-F238E27FC236}">
                <a16:creationId xmlns:a16="http://schemas.microsoft.com/office/drawing/2014/main" id="{C38457FD-42A5-144A-AD7F-80251EA96A34}"/>
              </a:ext>
            </a:extLst>
          </p:cNvPr>
          <p:cNvGrpSpPr/>
          <p:nvPr/>
        </p:nvGrpSpPr>
        <p:grpSpPr>
          <a:xfrm>
            <a:off x="6291548" y="3738135"/>
            <a:ext cx="135897" cy="143945"/>
            <a:chOff x="575195" y="2488543"/>
            <a:chExt cx="135897" cy="143945"/>
          </a:xfrm>
        </p:grpSpPr>
        <p:sp>
          <p:nvSpPr>
            <p:cNvPr id="132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2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28" name="Groupe 1327">
            <a:extLst>
              <a:ext uri="{FF2B5EF4-FFF2-40B4-BE49-F238E27FC236}">
                <a16:creationId xmlns:a16="http://schemas.microsoft.com/office/drawing/2014/main" id="{C38457FD-42A5-144A-AD7F-80251EA96A34}"/>
              </a:ext>
            </a:extLst>
          </p:cNvPr>
          <p:cNvGrpSpPr/>
          <p:nvPr/>
        </p:nvGrpSpPr>
        <p:grpSpPr>
          <a:xfrm>
            <a:off x="6430290" y="3740446"/>
            <a:ext cx="135897" cy="143945"/>
            <a:chOff x="575195" y="2488543"/>
            <a:chExt cx="135897" cy="143945"/>
          </a:xfrm>
        </p:grpSpPr>
        <p:sp>
          <p:nvSpPr>
            <p:cNvPr id="1329"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330"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2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331" name="Free Form 8">
            <a:extLst>
              <a:ext uri="{FF2B5EF4-FFF2-40B4-BE49-F238E27FC236}">
                <a16:creationId xmlns:a16="http://schemas.microsoft.com/office/drawing/2014/main" id="{125A4DB3-7F29-224C-9156-8F9777A7C3F7}"/>
              </a:ext>
            </a:extLst>
          </p:cNvPr>
          <p:cNvSpPr/>
          <p:nvPr/>
        </p:nvSpPr>
        <p:spPr>
          <a:xfrm>
            <a:off x="5556268" y="4387662"/>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grpSp>
        <p:nvGrpSpPr>
          <p:cNvPr id="1332" name="Groupe 1331">
            <a:extLst>
              <a:ext uri="{FF2B5EF4-FFF2-40B4-BE49-F238E27FC236}">
                <a16:creationId xmlns:a16="http://schemas.microsoft.com/office/drawing/2014/main" id="{C38457FD-42A5-144A-AD7F-80251EA96A34}"/>
              </a:ext>
            </a:extLst>
          </p:cNvPr>
          <p:cNvGrpSpPr/>
          <p:nvPr/>
        </p:nvGrpSpPr>
        <p:grpSpPr>
          <a:xfrm>
            <a:off x="5262560" y="4395249"/>
            <a:ext cx="135897" cy="143945"/>
            <a:chOff x="575195" y="2488543"/>
            <a:chExt cx="135897" cy="143945"/>
          </a:xfrm>
        </p:grpSpPr>
        <p:sp>
          <p:nvSpPr>
            <p:cNvPr id="1333"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34"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35" name="Groupe 1334">
            <a:extLst>
              <a:ext uri="{FF2B5EF4-FFF2-40B4-BE49-F238E27FC236}">
                <a16:creationId xmlns:a16="http://schemas.microsoft.com/office/drawing/2014/main" id="{C38457FD-42A5-144A-AD7F-80251EA96A34}"/>
              </a:ext>
            </a:extLst>
          </p:cNvPr>
          <p:cNvGrpSpPr/>
          <p:nvPr/>
        </p:nvGrpSpPr>
        <p:grpSpPr>
          <a:xfrm>
            <a:off x="5408726" y="4395897"/>
            <a:ext cx="135897" cy="143945"/>
            <a:chOff x="575195" y="2488543"/>
            <a:chExt cx="135897" cy="143945"/>
          </a:xfrm>
        </p:grpSpPr>
        <p:sp>
          <p:nvSpPr>
            <p:cNvPr id="1336"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37"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345" name="Free Form 8">
            <a:extLst>
              <a:ext uri="{FF2B5EF4-FFF2-40B4-BE49-F238E27FC236}">
                <a16:creationId xmlns:a16="http://schemas.microsoft.com/office/drawing/2014/main" id="{125A4DB3-7F29-224C-9156-8F9777A7C3F7}"/>
              </a:ext>
            </a:extLst>
          </p:cNvPr>
          <p:cNvSpPr/>
          <p:nvPr/>
        </p:nvSpPr>
        <p:spPr>
          <a:xfrm>
            <a:off x="5823673" y="4609207"/>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wrap="square" anchor="ctr">
            <a:spAutoFit/>
          </a:bodyPr>
          <a:lstStyle/>
          <a:p>
            <a:pPr algn="ctr"/>
            <a:endParaRPr lang="en-US" dirty="0"/>
          </a:p>
        </p:txBody>
      </p:sp>
      <p:grpSp>
        <p:nvGrpSpPr>
          <p:cNvPr id="1346" name="Groupe 1345">
            <a:extLst>
              <a:ext uri="{FF2B5EF4-FFF2-40B4-BE49-F238E27FC236}">
                <a16:creationId xmlns:a16="http://schemas.microsoft.com/office/drawing/2014/main" id="{C38457FD-42A5-144A-AD7F-80251EA96A34}"/>
              </a:ext>
            </a:extLst>
          </p:cNvPr>
          <p:cNvGrpSpPr/>
          <p:nvPr/>
        </p:nvGrpSpPr>
        <p:grpSpPr>
          <a:xfrm>
            <a:off x="5664897" y="4456178"/>
            <a:ext cx="135897" cy="143945"/>
            <a:chOff x="575195" y="2488543"/>
            <a:chExt cx="135897" cy="143945"/>
          </a:xfrm>
        </p:grpSpPr>
        <p:sp>
          <p:nvSpPr>
            <p:cNvPr id="134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348"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49" name="Groupe 1348">
            <a:extLst>
              <a:ext uri="{FF2B5EF4-FFF2-40B4-BE49-F238E27FC236}">
                <a16:creationId xmlns:a16="http://schemas.microsoft.com/office/drawing/2014/main" id="{C38457FD-42A5-144A-AD7F-80251EA96A34}"/>
              </a:ext>
            </a:extLst>
          </p:cNvPr>
          <p:cNvGrpSpPr/>
          <p:nvPr/>
        </p:nvGrpSpPr>
        <p:grpSpPr>
          <a:xfrm>
            <a:off x="5811063" y="4456826"/>
            <a:ext cx="135897" cy="143945"/>
            <a:chOff x="575195" y="2488543"/>
            <a:chExt cx="135897" cy="143945"/>
          </a:xfrm>
        </p:grpSpPr>
        <p:sp>
          <p:nvSpPr>
            <p:cNvPr id="135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351"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359" name="Groupe 1358">
            <a:extLst>
              <a:ext uri="{FF2B5EF4-FFF2-40B4-BE49-F238E27FC236}">
                <a16:creationId xmlns:a16="http://schemas.microsoft.com/office/drawing/2014/main" id="{C38457FD-42A5-144A-AD7F-80251EA96A34}"/>
              </a:ext>
            </a:extLst>
          </p:cNvPr>
          <p:cNvGrpSpPr/>
          <p:nvPr/>
        </p:nvGrpSpPr>
        <p:grpSpPr>
          <a:xfrm>
            <a:off x="6827672" y="4473395"/>
            <a:ext cx="137224" cy="143945"/>
            <a:chOff x="575195" y="2488543"/>
            <a:chExt cx="137224" cy="143945"/>
          </a:xfrm>
        </p:grpSpPr>
        <p:sp>
          <p:nvSpPr>
            <p:cNvPr id="136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93CDDD"/>
            </a:solidFill>
            <a:ln w="12700" cap="flat" cmpd="sng">
              <a:noFill/>
              <a:prstDash val="solid"/>
              <a:miter lim="800000"/>
            </a:ln>
          </p:spPr>
          <p:txBody>
            <a:bodyPr anchor="ctr">
              <a:spAutoFit/>
            </a:bodyPr>
            <a:lstStyle/>
            <a:p>
              <a:pPr algn="ctr"/>
              <a:endParaRPr lang="en-US" dirty="0"/>
            </a:p>
          </p:txBody>
        </p:sp>
        <p:sp>
          <p:nvSpPr>
            <p:cNvPr id="1361" name="TextBox 103">
              <a:extLst>
                <a:ext uri="{FF2B5EF4-FFF2-40B4-BE49-F238E27FC236}">
                  <a16:creationId xmlns:a16="http://schemas.microsoft.com/office/drawing/2014/main" id="{8107E18B-7849-C94B-8BB1-7219D78859BA}"/>
                </a:ext>
              </a:extLst>
            </p:cNvPr>
            <p:cNvSpPr txBox="1"/>
            <p:nvPr/>
          </p:nvSpPr>
          <p:spPr>
            <a:xfrm>
              <a:off x="619001"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22" name="Groupe 921">
            <a:extLst>
              <a:ext uri="{FF2B5EF4-FFF2-40B4-BE49-F238E27FC236}">
                <a16:creationId xmlns:a16="http://schemas.microsoft.com/office/drawing/2014/main" id="{C38457FD-42A5-144A-AD7F-80251EA96A34}"/>
              </a:ext>
            </a:extLst>
          </p:cNvPr>
          <p:cNvGrpSpPr/>
          <p:nvPr/>
        </p:nvGrpSpPr>
        <p:grpSpPr>
          <a:xfrm>
            <a:off x="6373593" y="6036758"/>
            <a:ext cx="135897" cy="143945"/>
            <a:chOff x="575195" y="2488543"/>
            <a:chExt cx="135897" cy="143945"/>
          </a:xfrm>
        </p:grpSpPr>
        <p:sp>
          <p:nvSpPr>
            <p:cNvPr id="92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29"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32" name="Groupe 931">
            <a:extLst>
              <a:ext uri="{FF2B5EF4-FFF2-40B4-BE49-F238E27FC236}">
                <a16:creationId xmlns:a16="http://schemas.microsoft.com/office/drawing/2014/main" id="{C38457FD-42A5-144A-AD7F-80251EA96A34}"/>
              </a:ext>
            </a:extLst>
          </p:cNvPr>
          <p:cNvGrpSpPr/>
          <p:nvPr/>
        </p:nvGrpSpPr>
        <p:grpSpPr>
          <a:xfrm>
            <a:off x="6681401" y="4473917"/>
            <a:ext cx="135897" cy="143945"/>
            <a:chOff x="575195" y="2488543"/>
            <a:chExt cx="135897" cy="143945"/>
          </a:xfrm>
        </p:grpSpPr>
        <p:sp>
          <p:nvSpPr>
            <p:cNvPr id="937"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45"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50" name="TextBox 88">
            <a:extLst>
              <a:ext uri="{FF2B5EF4-FFF2-40B4-BE49-F238E27FC236}">
                <a16:creationId xmlns:a16="http://schemas.microsoft.com/office/drawing/2014/main" id="{4B7BB4B6-19B5-4C45-BB86-58F17A14A244}"/>
              </a:ext>
            </a:extLst>
          </p:cNvPr>
          <p:cNvSpPr txBox="1"/>
          <p:nvPr/>
        </p:nvSpPr>
        <p:spPr>
          <a:xfrm>
            <a:off x="6789525" y="5077364"/>
            <a:ext cx="448559" cy="103956"/>
          </a:xfrm>
          <a:prstGeom prst="rect">
            <a:avLst/>
          </a:prstGeom>
          <a:noFill/>
          <a:ln>
            <a:noFill/>
          </a:ln>
        </p:spPr>
        <p:txBody>
          <a:bodyPr wrap="square" lIns="0" tIns="0" rIns="0" bIns="0" anchor="t"/>
          <a:lstStyle/>
          <a:p>
            <a:pPr>
              <a:lnSpc>
                <a:spcPts val="1066"/>
              </a:lnSpc>
              <a:defRPr lang="en-US"/>
            </a:pPr>
            <a:endParaRPr sz="800" dirty="0">
              <a:solidFill>
                <a:srgbClr val="565655"/>
              </a:solidFill>
              <a:ea typeface="Wigrum" charset="77"/>
              <a:cs typeface="Arial" panose="020B0604020202020204" pitchFamily="34" charset="0"/>
            </a:endParaRPr>
          </a:p>
        </p:txBody>
      </p:sp>
      <p:sp>
        <p:nvSpPr>
          <p:cNvPr id="966" name="TextBox 88">
            <a:extLst>
              <a:ext uri="{FF2B5EF4-FFF2-40B4-BE49-F238E27FC236}">
                <a16:creationId xmlns:a16="http://schemas.microsoft.com/office/drawing/2014/main" id="{4B7BB4B6-19B5-4C45-BB86-58F17A14A244}"/>
              </a:ext>
            </a:extLst>
          </p:cNvPr>
          <p:cNvSpPr txBox="1"/>
          <p:nvPr/>
        </p:nvSpPr>
        <p:spPr>
          <a:xfrm>
            <a:off x="6958460" y="5200675"/>
            <a:ext cx="579126" cy="59139"/>
          </a:xfrm>
          <a:prstGeom prst="rect">
            <a:avLst/>
          </a:prstGeom>
          <a:noFill/>
          <a:ln>
            <a:noFill/>
          </a:ln>
        </p:spPr>
        <p:txBody>
          <a:bodyPr wrap="square" lIns="0" tIns="0" rIns="0" bIns="0" anchor="t"/>
          <a:lstStyle/>
          <a:p>
            <a:pPr algn="ctr">
              <a:lnSpc>
                <a:spcPts val="1066"/>
              </a:lnSpc>
              <a:defRPr lang="en-US"/>
            </a:pPr>
            <a:r>
              <a:rPr lang="en-US" sz="800" dirty="0" smtClean="0">
                <a:solidFill>
                  <a:srgbClr val="565655"/>
                </a:solidFill>
                <a:ea typeface="Wigrum" charset="77"/>
                <a:cs typeface="Arial" panose="020B0604020202020204" pitchFamily="34" charset="0"/>
              </a:rPr>
              <a:t>Les </a:t>
            </a:r>
            <a:r>
              <a:rPr lang="en-US" sz="800" dirty="0" err="1" smtClean="0">
                <a:solidFill>
                  <a:srgbClr val="565655"/>
                </a:solidFill>
                <a:ea typeface="Wigrum" charset="77"/>
                <a:cs typeface="Arial" panose="020B0604020202020204" pitchFamily="34" charset="0"/>
              </a:rPr>
              <a:t>Herbiers</a:t>
            </a:r>
            <a:endParaRPr sz="800" dirty="0">
              <a:solidFill>
                <a:srgbClr val="565655"/>
              </a:solidFill>
              <a:ea typeface="Wigrum" charset="77"/>
              <a:cs typeface="Arial" panose="020B0604020202020204" pitchFamily="34" charset="0"/>
            </a:endParaRPr>
          </a:p>
        </p:txBody>
      </p:sp>
      <p:sp>
        <p:nvSpPr>
          <p:cNvPr id="970"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19</a:t>
            </a:fld>
            <a:endParaRPr lang="fr-FR" sz="1050" dirty="0">
              <a:solidFill>
                <a:schemeClr val="bg1"/>
              </a:solidFill>
            </a:endParaRPr>
          </a:p>
        </p:txBody>
      </p:sp>
      <p:grpSp>
        <p:nvGrpSpPr>
          <p:cNvPr id="984" name="Groupe 983">
            <a:extLst>
              <a:ext uri="{FF2B5EF4-FFF2-40B4-BE49-F238E27FC236}">
                <a16:creationId xmlns:a16="http://schemas.microsoft.com/office/drawing/2014/main" id="{C38457FD-42A5-144A-AD7F-80251EA96A34}"/>
              </a:ext>
            </a:extLst>
          </p:cNvPr>
          <p:cNvGrpSpPr/>
          <p:nvPr/>
        </p:nvGrpSpPr>
        <p:grpSpPr>
          <a:xfrm>
            <a:off x="6400637" y="3016940"/>
            <a:ext cx="135897" cy="143945"/>
            <a:chOff x="575195" y="2488543"/>
            <a:chExt cx="135897" cy="143945"/>
          </a:xfrm>
        </p:grpSpPr>
        <p:sp>
          <p:nvSpPr>
            <p:cNvPr id="98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8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990" name="Groupe 989">
            <a:extLst>
              <a:ext uri="{FF2B5EF4-FFF2-40B4-BE49-F238E27FC236}">
                <a16:creationId xmlns:a16="http://schemas.microsoft.com/office/drawing/2014/main" id="{C38457FD-42A5-144A-AD7F-80251EA96A34}"/>
              </a:ext>
            </a:extLst>
          </p:cNvPr>
          <p:cNvGrpSpPr/>
          <p:nvPr/>
        </p:nvGrpSpPr>
        <p:grpSpPr>
          <a:xfrm>
            <a:off x="7218630" y="4240415"/>
            <a:ext cx="135897" cy="143945"/>
            <a:chOff x="575195" y="2488543"/>
            <a:chExt cx="135897" cy="143945"/>
          </a:xfrm>
        </p:grpSpPr>
        <p:sp>
          <p:nvSpPr>
            <p:cNvPr id="992"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93"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74" name="Free Form 8">
            <a:extLst>
              <a:ext uri="{FF2B5EF4-FFF2-40B4-BE49-F238E27FC236}">
                <a16:creationId xmlns:a16="http://schemas.microsoft.com/office/drawing/2014/main" id="{EA7BECAF-68B0-1C41-B87D-AB03A438D3AC}"/>
              </a:ext>
            </a:extLst>
          </p:cNvPr>
          <p:cNvSpPr/>
          <p:nvPr/>
        </p:nvSpPr>
        <p:spPr>
          <a:xfrm>
            <a:off x="6253262" y="6023496"/>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994" name="Groupe 993">
            <a:extLst>
              <a:ext uri="{FF2B5EF4-FFF2-40B4-BE49-F238E27FC236}">
                <a16:creationId xmlns:a16="http://schemas.microsoft.com/office/drawing/2014/main" id="{C38457FD-42A5-144A-AD7F-80251EA96A34}"/>
              </a:ext>
            </a:extLst>
          </p:cNvPr>
          <p:cNvGrpSpPr/>
          <p:nvPr/>
        </p:nvGrpSpPr>
        <p:grpSpPr>
          <a:xfrm>
            <a:off x="7544238" y="4796125"/>
            <a:ext cx="135897" cy="143945"/>
            <a:chOff x="575195" y="2488543"/>
            <a:chExt cx="135897" cy="143945"/>
          </a:xfrm>
        </p:grpSpPr>
        <p:sp>
          <p:nvSpPr>
            <p:cNvPr id="995"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996"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47" name="Groupe 1046">
            <a:extLst>
              <a:ext uri="{FF2B5EF4-FFF2-40B4-BE49-F238E27FC236}">
                <a16:creationId xmlns:a16="http://schemas.microsoft.com/office/drawing/2014/main" id="{C38457FD-42A5-144A-AD7F-80251EA96A34}"/>
              </a:ext>
            </a:extLst>
          </p:cNvPr>
          <p:cNvGrpSpPr/>
          <p:nvPr/>
        </p:nvGrpSpPr>
        <p:grpSpPr>
          <a:xfrm>
            <a:off x="9856268" y="4696613"/>
            <a:ext cx="135897" cy="143945"/>
            <a:chOff x="575195" y="2488543"/>
            <a:chExt cx="135897" cy="143945"/>
          </a:xfrm>
        </p:grpSpPr>
        <p:sp>
          <p:nvSpPr>
            <p:cNvPr id="1060"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B3D7A9"/>
            </a:solidFill>
            <a:ln w="12700" cap="flat" cmpd="sng">
              <a:noFill/>
              <a:prstDash val="solid"/>
              <a:miter lim="800000"/>
            </a:ln>
          </p:spPr>
          <p:txBody>
            <a:bodyPr anchor="ctr">
              <a:spAutoFit/>
            </a:bodyPr>
            <a:lstStyle/>
            <a:p>
              <a:pPr algn="ctr"/>
              <a:endParaRPr lang="en-US" dirty="0"/>
            </a:p>
          </p:txBody>
        </p:sp>
        <p:sp>
          <p:nvSpPr>
            <p:cNvPr id="106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3" name="Titre 2"/>
          <p:cNvSpPr>
            <a:spLocks noGrp="1"/>
          </p:cNvSpPr>
          <p:nvPr>
            <p:ph type="title"/>
          </p:nvPr>
        </p:nvSpPr>
        <p:spPr/>
        <p:txBody>
          <a:bodyPr/>
          <a:lstStyle/>
          <a:p>
            <a:r>
              <a:rPr lang="fr-FR" sz="4400" spc="20" dirty="0" smtClean="0">
                <a:solidFill>
                  <a:srgbClr val="472F92"/>
                </a:solidFill>
                <a:cs typeface="Arial" panose="020B0604020202020204" pitchFamily="34" charset="0"/>
              </a:rPr>
              <a:t>Les implantations</a:t>
            </a:r>
            <a:endParaRPr lang="fr-FR" dirty="0"/>
          </a:p>
        </p:txBody>
      </p:sp>
      <p:sp>
        <p:nvSpPr>
          <p:cNvPr id="4" name="Espace réservé du contenu 3"/>
          <p:cNvSpPr>
            <a:spLocks noGrp="1"/>
          </p:cNvSpPr>
          <p:nvPr>
            <p:ph idx="1"/>
          </p:nvPr>
        </p:nvSpPr>
        <p:spPr>
          <a:xfrm>
            <a:off x="542386" y="1950989"/>
            <a:ext cx="2904078" cy="4238400"/>
          </a:xfrm>
        </p:spPr>
        <p:txBody>
          <a:bodyPr/>
          <a:lstStyle/>
          <a:p>
            <a:r>
              <a:rPr lang="fr-FR" dirty="0" smtClean="0"/>
              <a:t>350 établissements</a:t>
            </a:r>
            <a:endParaRPr lang="fr-FR" dirty="0"/>
          </a:p>
        </p:txBody>
      </p:sp>
      <p:grpSp>
        <p:nvGrpSpPr>
          <p:cNvPr id="12" name="Groupe 11"/>
          <p:cNvGrpSpPr/>
          <p:nvPr/>
        </p:nvGrpSpPr>
        <p:grpSpPr>
          <a:xfrm>
            <a:off x="9706747" y="4689526"/>
            <a:ext cx="135909" cy="143955"/>
            <a:chOff x="9706747" y="4689526"/>
            <a:chExt cx="135909" cy="143955"/>
          </a:xfrm>
        </p:grpSpPr>
        <p:sp>
          <p:nvSpPr>
            <p:cNvPr id="947" name="Rectangle 38">
              <a:extLst>
                <a:ext uri="{FF2B5EF4-FFF2-40B4-BE49-F238E27FC236}">
                  <a16:creationId xmlns:a16="http://schemas.microsoft.com/office/drawing/2014/main" id="{18E69623-6365-9449-8728-818DD8454BE1}"/>
                </a:ext>
              </a:extLst>
            </p:cNvPr>
            <p:cNvSpPr/>
            <p:nvPr/>
          </p:nvSpPr>
          <p:spPr>
            <a:xfrm>
              <a:off x="9706747" y="4697572"/>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948" name="TextBox 84">
              <a:extLst>
                <a:ext uri="{FF2B5EF4-FFF2-40B4-BE49-F238E27FC236}">
                  <a16:creationId xmlns:a16="http://schemas.microsoft.com/office/drawing/2014/main" id="{136EB7B4-1DCA-AA4A-ACB7-1390B6D67CB6}"/>
                </a:ext>
              </a:extLst>
            </p:cNvPr>
            <p:cNvSpPr txBox="1"/>
            <p:nvPr/>
          </p:nvSpPr>
          <p:spPr>
            <a:xfrm>
              <a:off x="9745790" y="4689526"/>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949" name="Free Form 8">
            <a:extLst>
              <a:ext uri="{FF2B5EF4-FFF2-40B4-BE49-F238E27FC236}">
                <a16:creationId xmlns:a16="http://schemas.microsoft.com/office/drawing/2014/main" id="{6A4B341F-19F1-F347-9965-9398363CE3AF}"/>
              </a:ext>
            </a:extLst>
          </p:cNvPr>
          <p:cNvSpPr/>
          <p:nvPr/>
        </p:nvSpPr>
        <p:spPr>
          <a:xfrm>
            <a:off x="10887272" y="4967989"/>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sp>
        <p:nvSpPr>
          <p:cNvPr id="1040" name="TextBox 88">
            <a:extLst>
              <a:ext uri="{FF2B5EF4-FFF2-40B4-BE49-F238E27FC236}">
                <a16:creationId xmlns:a16="http://schemas.microsoft.com/office/drawing/2014/main" id="{FA52A2F4-321A-AB4D-952F-ABAAECAA18EB}"/>
              </a:ext>
            </a:extLst>
          </p:cNvPr>
          <p:cNvSpPr txBox="1"/>
          <p:nvPr/>
        </p:nvSpPr>
        <p:spPr>
          <a:xfrm>
            <a:off x="10979858" y="4888633"/>
            <a:ext cx="1106847" cy="106723"/>
          </a:xfrm>
          <a:prstGeom prst="rect">
            <a:avLst/>
          </a:prstGeom>
          <a:noFill/>
          <a:ln>
            <a:noFill/>
          </a:ln>
        </p:spPr>
        <p:txBody>
          <a:bodyPr wrap="square" lIns="0" tIns="0" rIns="0" bIns="0" anchor="t"/>
          <a:lstStyle/>
          <a:p>
            <a:pPr>
              <a:lnSpc>
                <a:spcPts val="1066"/>
              </a:lnSpc>
              <a:defRPr lang="en-US"/>
            </a:pPr>
            <a:r>
              <a:rPr lang="en-US" sz="800" dirty="0" smtClean="0">
                <a:solidFill>
                  <a:srgbClr val="565655"/>
                </a:solidFill>
                <a:ea typeface="Wigrum" charset="77"/>
                <a:cs typeface="Arial" panose="020B0604020202020204" pitchFamily="34" charset="0"/>
              </a:rPr>
              <a:t>Saint-</a:t>
            </a:r>
            <a:r>
              <a:rPr lang="en-US" sz="800" dirty="0" err="1" smtClean="0">
                <a:solidFill>
                  <a:srgbClr val="565655"/>
                </a:solidFill>
                <a:ea typeface="Wigrum" charset="77"/>
                <a:cs typeface="Arial" panose="020B0604020202020204" pitchFamily="34" charset="0"/>
              </a:rPr>
              <a:t>Barthélémy</a:t>
            </a:r>
            <a:r>
              <a:rPr lang="en-US" sz="800" dirty="0" smtClean="0">
                <a:solidFill>
                  <a:srgbClr val="565655"/>
                </a:solidFill>
                <a:ea typeface="Wigrum" charset="77"/>
                <a:cs typeface="Arial" panose="020B0604020202020204" pitchFamily="34" charset="0"/>
              </a:rPr>
              <a:t> </a:t>
            </a:r>
            <a:r>
              <a:rPr lang="en-US" sz="800" dirty="0" err="1" smtClean="0">
                <a:solidFill>
                  <a:srgbClr val="565655"/>
                </a:solidFill>
                <a:ea typeface="Wigrum" charset="77"/>
                <a:cs typeface="Arial" panose="020B0604020202020204" pitchFamily="34" charset="0"/>
              </a:rPr>
              <a:t>d’Anjou</a:t>
            </a:r>
            <a:endParaRPr sz="800" dirty="0">
              <a:solidFill>
                <a:srgbClr val="565655"/>
              </a:solidFill>
              <a:ea typeface="Wigrum" charset="77"/>
              <a:cs typeface="Arial" panose="020B0604020202020204" pitchFamily="34" charset="0"/>
            </a:endParaRPr>
          </a:p>
        </p:txBody>
      </p:sp>
      <p:grpSp>
        <p:nvGrpSpPr>
          <p:cNvPr id="1105" name="Groupe 1104"/>
          <p:cNvGrpSpPr/>
          <p:nvPr/>
        </p:nvGrpSpPr>
        <p:grpSpPr>
          <a:xfrm>
            <a:off x="12064995" y="4877810"/>
            <a:ext cx="135909" cy="143955"/>
            <a:chOff x="9706747" y="4689526"/>
            <a:chExt cx="135909" cy="143955"/>
          </a:xfrm>
        </p:grpSpPr>
        <p:sp>
          <p:nvSpPr>
            <p:cNvPr id="1109" name="Rectangle 38">
              <a:extLst>
                <a:ext uri="{FF2B5EF4-FFF2-40B4-BE49-F238E27FC236}">
                  <a16:creationId xmlns:a16="http://schemas.microsoft.com/office/drawing/2014/main" id="{18E69623-6365-9449-8728-818DD8454BE1}"/>
                </a:ext>
              </a:extLst>
            </p:cNvPr>
            <p:cNvSpPr/>
            <p:nvPr/>
          </p:nvSpPr>
          <p:spPr>
            <a:xfrm>
              <a:off x="9706747" y="4697572"/>
              <a:ext cx="135909" cy="135909"/>
            </a:xfrm>
            <a:prstGeom prst="rect">
              <a:avLst/>
            </a:prstGeom>
            <a:solidFill>
              <a:srgbClr val="482683"/>
            </a:solidFill>
            <a:ln w="12700" cap="flat" cmpd="sng">
              <a:noFill/>
              <a:prstDash val="solid"/>
              <a:miter lim="800000"/>
            </a:ln>
          </p:spPr>
          <p:txBody>
            <a:bodyPr anchor="ctr">
              <a:spAutoFit/>
            </a:bodyPr>
            <a:lstStyle/>
            <a:p>
              <a:pPr algn="ctr"/>
              <a:endParaRPr lang="en-US" dirty="0"/>
            </a:p>
          </p:txBody>
        </p:sp>
        <p:sp>
          <p:nvSpPr>
            <p:cNvPr id="1110" name="TextBox 84">
              <a:extLst>
                <a:ext uri="{FF2B5EF4-FFF2-40B4-BE49-F238E27FC236}">
                  <a16:creationId xmlns:a16="http://schemas.microsoft.com/office/drawing/2014/main" id="{136EB7B4-1DCA-AA4A-ACB7-1390B6D67CB6}"/>
                </a:ext>
              </a:extLst>
            </p:cNvPr>
            <p:cNvSpPr txBox="1"/>
            <p:nvPr/>
          </p:nvSpPr>
          <p:spPr>
            <a:xfrm>
              <a:off x="9745790" y="4689526"/>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r>
                <a:rPr sz="900" b="1" dirty="0" smtClean="0">
                  <a:solidFill>
                    <a:srgbClr val="FFFFFF"/>
                  </a:solidFill>
                  <a:latin typeface="Arial" panose="020B0604020202020204" pitchFamily="34" charset="0"/>
                  <a:ea typeface="Wigrum Medium" charset="77"/>
                  <a:cs typeface="Arial" panose="020B0604020202020204" pitchFamily="34" charset="0"/>
                </a:rPr>
                <a:t>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11" name="Groupe 1110"/>
          <p:cNvGrpSpPr/>
          <p:nvPr/>
        </p:nvGrpSpPr>
        <p:grpSpPr>
          <a:xfrm>
            <a:off x="3683709" y="1677048"/>
            <a:ext cx="135909" cy="143955"/>
            <a:chOff x="5486085" y="1690611"/>
            <a:chExt cx="135909" cy="143955"/>
          </a:xfrm>
        </p:grpSpPr>
        <p:sp>
          <p:nvSpPr>
            <p:cNvPr id="1130" name="Rectangle 38">
              <a:extLst>
                <a:ext uri="{FF2B5EF4-FFF2-40B4-BE49-F238E27FC236}">
                  <a16:creationId xmlns:a16="http://schemas.microsoft.com/office/drawing/2014/main" id="{A9BB20DA-A06E-2549-BA9E-5BDC2F53B645}"/>
                </a:ext>
              </a:extLst>
            </p:cNvPr>
            <p:cNvSpPr/>
            <p:nvPr/>
          </p:nvSpPr>
          <p:spPr>
            <a:xfrm>
              <a:off x="5486085" y="1698657"/>
              <a:ext cx="135909" cy="135909"/>
            </a:xfrm>
            <a:prstGeom prst="rect">
              <a:avLst/>
            </a:prstGeom>
            <a:solidFill>
              <a:srgbClr val="2BBCFD"/>
            </a:solidFill>
            <a:ln w="12700" cap="flat" cmpd="sng">
              <a:noFill/>
              <a:prstDash val="solid"/>
              <a:miter lim="800000"/>
            </a:ln>
          </p:spPr>
          <p:txBody>
            <a:bodyPr anchor="ctr">
              <a:spAutoFit/>
            </a:bodyPr>
            <a:lstStyle/>
            <a:p>
              <a:pPr algn="ctr"/>
              <a:endParaRPr lang="en-US" dirty="0"/>
            </a:p>
          </p:txBody>
        </p:sp>
        <p:sp>
          <p:nvSpPr>
            <p:cNvPr id="1131" name="TextBox 84">
              <a:extLst>
                <a:ext uri="{FF2B5EF4-FFF2-40B4-BE49-F238E27FC236}">
                  <a16:creationId xmlns:a16="http://schemas.microsoft.com/office/drawing/2014/main" id="{F9CB6B5E-E8D6-7A4C-AF7E-1AEE3BFEEA5D}"/>
                </a:ext>
              </a:extLst>
            </p:cNvPr>
            <p:cNvSpPr txBox="1"/>
            <p:nvPr/>
          </p:nvSpPr>
          <p:spPr>
            <a:xfrm>
              <a:off x="5525128" y="1690611"/>
              <a:ext cx="93419"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sp>
        <p:nvSpPr>
          <p:cNvPr id="1132" name="Free Form 8">
            <a:extLst>
              <a:ext uri="{FF2B5EF4-FFF2-40B4-BE49-F238E27FC236}">
                <a16:creationId xmlns:a16="http://schemas.microsoft.com/office/drawing/2014/main" id="{53344C87-E978-AA48-9821-673BF033325F}"/>
              </a:ext>
            </a:extLst>
          </p:cNvPr>
          <p:cNvSpPr/>
          <p:nvPr/>
        </p:nvSpPr>
        <p:spPr>
          <a:xfrm>
            <a:off x="7595255" y="3129365"/>
            <a:ext cx="67949" cy="67937"/>
          </a:xfrm>
          <a:custGeom>
            <a:avLst/>
            <a:gdLst/>
            <a:ahLst/>
            <a:cxnLst/>
            <a:rect l="0" t="0" r="0" b="0"/>
            <a:pathLst>
              <a:path w="95995" h="95978">
                <a:moveTo>
                  <a:pt x="95995" y="48006"/>
                </a:moveTo>
                <a:cubicBezTo>
                  <a:pt x="95995" y="74540"/>
                  <a:pt x="74506" y="95978"/>
                  <a:pt x="48006" y="95978"/>
                </a:cubicBezTo>
                <a:cubicBezTo>
                  <a:pt x="21505" y="95978"/>
                  <a:pt x="0" y="74540"/>
                  <a:pt x="0" y="48006"/>
                </a:cubicBezTo>
                <a:cubicBezTo>
                  <a:pt x="0" y="21471"/>
                  <a:pt x="21505" y="0"/>
                  <a:pt x="48006" y="0"/>
                </a:cubicBezTo>
                <a:cubicBezTo>
                  <a:pt x="74506" y="0"/>
                  <a:pt x="95995" y="21471"/>
                  <a:pt x="95995" y="48006"/>
                </a:cubicBezTo>
                <a:close/>
              </a:path>
            </a:pathLst>
          </a:custGeom>
          <a:solidFill>
            <a:srgbClr val="545353">
              <a:alpha val="100000"/>
            </a:srgbClr>
          </a:solidFill>
          <a:ln w="12700" cap="flat" cmpd="sng">
            <a:solidFill>
              <a:srgbClr val="FFFFFF">
                <a:alpha val="100000"/>
              </a:srgbClr>
            </a:solidFill>
            <a:prstDash val="solid"/>
            <a:miter lim="800000"/>
          </a:ln>
        </p:spPr>
        <p:txBody>
          <a:bodyPr anchor="ctr">
            <a:spAutoFit/>
          </a:bodyPr>
          <a:lstStyle/>
          <a:p>
            <a:pPr algn="ctr"/>
            <a:endParaRPr lang="en-US" dirty="0"/>
          </a:p>
        </p:txBody>
      </p:sp>
      <p:grpSp>
        <p:nvGrpSpPr>
          <p:cNvPr id="14" name="Groupe 13"/>
          <p:cNvGrpSpPr/>
          <p:nvPr/>
        </p:nvGrpSpPr>
        <p:grpSpPr>
          <a:xfrm>
            <a:off x="7681203" y="3073902"/>
            <a:ext cx="135909" cy="135909"/>
            <a:chOff x="7681203" y="3073902"/>
            <a:chExt cx="135909" cy="135909"/>
          </a:xfrm>
        </p:grpSpPr>
        <p:sp>
          <p:nvSpPr>
            <p:cNvPr id="1135" name="Rectangle 80">
              <a:extLst>
                <a:ext uri="{FF2B5EF4-FFF2-40B4-BE49-F238E27FC236}">
                  <a16:creationId xmlns:a16="http://schemas.microsoft.com/office/drawing/2014/main" id="{8A6EF743-7052-AB4C-B0D0-EA84E11F665E}"/>
                </a:ext>
              </a:extLst>
            </p:cNvPr>
            <p:cNvSpPr/>
            <p:nvPr/>
          </p:nvSpPr>
          <p:spPr>
            <a:xfrm>
              <a:off x="7681203" y="3073902"/>
              <a:ext cx="135909" cy="135909"/>
            </a:xfrm>
            <a:prstGeom prst="rect">
              <a:avLst/>
            </a:prstGeom>
            <a:solidFill>
              <a:srgbClr val="8778B6"/>
            </a:solidFill>
            <a:ln w="12700" cap="flat" cmpd="sng">
              <a:noFill/>
              <a:prstDash val="solid"/>
              <a:miter lim="800000"/>
            </a:ln>
          </p:spPr>
          <p:txBody>
            <a:bodyPr anchor="ctr">
              <a:spAutoFit/>
            </a:bodyPr>
            <a:lstStyle/>
            <a:p>
              <a:pPr algn="ctr"/>
              <a:endParaRPr lang="en-US" dirty="0"/>
            </a:p>
          </p:txBody>
        </p:sp>
        <p:sp>
          <p:nvSpPr>
            <p:cNvPr id="1136" name="TextBox 129">
              <a:extLst>
                <a:ext uri="{FF2B5EF4-FFF2-40B4-BE49-F238E27FC236}">
                  <a16:creationId xmlns:a16="http://schemas.microsoft.com/office/drawing/2014/main" id="{3CFF9393-D598-9142-8129-AEE08AD49C85}"/>
                </a:ext>
              </a:extLst>
            </p:cNvPr>
            <p:cNvSpPr txBox="1"/>
            <p:nvPr/>
          </p:nvSpPr>
          <p:spPr>
            <a:xfrm>
              <a:off x="7710110" y="3076186"/>
              <a:ext cx="93418" cy="107874"/>
            </a:xfrm>
            <a:prstGeom prst="rect">
              <a:avLst/>
            </a:prstGeom>
            <a:noFill/>
            <a:ln>
              <a:noFill/>
            </a:ln>
          </p:spPr>
          <p:txBody>
            <a:bodyPr wrap="square" lIns="0" tIns="0" rIns="0" bIns="0" anchor="t"/>
            <a:lstStyle/>
            <a:p>
              <a:pPr>
                <a:lnSpc>
                  <a:spcPts val="1200"/>
                </a:lnSpc>
                <a:defRPr lang="en-US"/>
              </a:pPr>
              <a:r>
                <a:rPr lang="en-US" sz="900" b="1" dirty="0" smtClean="0">
                  <a:solidFill>
                    <a:srgbClr val="FFFFFF"/>
                  </a:solidFill>
                  <a:latin typeface="Arial" panose="020B0604020202020204" pitchFamily="34" charset="0"/>
                  <a:ea typeface="Wigrum Medium" charset="77"/>
                  <a:cs typeface="Arial" panose="020B0604020202020204" pitchFamily="34" charset="0"/>
                </a:rPr>
                <a:t>1</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137" name="Groupe 1136">
            <a:extLst>
              <a:ext uri="{FF2B5EF4-FFF2-40B4-BE49-F238E27FC236}">
                <a16:creationId xmlns:a16="http://schemas.microsoft.com/office/drawing/2014/main" id="{C38457FD-42A5-144A-AD7F-80251EA96A34}"/>
              </a:ext>
            </a:extLst>
          </p:cNvPr>
          <p:cNvGrpSpPr/>
          <p:nvPr/>
        </p:nvGrpSpPr>
        <p:grpSpPr>
          <a:xfrm>
            <a:off x="6562208" y="5860836"/>
            <a:ext cx="135897" cy="143945"/>
            <a:chOff x="575195" y="2488543"/>
            <a:chExt cx="135897" cy="143945"/>
          </a:xfrm>
        </p:grpSpPr>
        <p:sp>
          <p:nvSpPr>
            <p:cNvPr id="1138" name="Rectangle 50">
              <a:extLst>
                <a:ext uri="{FF2B5EF4-FFF2-40B4-BE49-F238E27FC236}">
                  <a16:creationId xmlns:a16="http://schemas.microsoft.com/office/drawing/2014/main" id="{0659E22C-D27F-B542-92F4-180C05A116BF}"/>
                </a:ext>
              </a:extLst>
            </p:cNvPr>
            <p:cNvSpPr/>
            <p:nvPr/>
          </p:nvSpPr>
          <p:spPr>
            <a:xfrm>
              <a:off x="575195" y="2496591"/>
              <a:ext cx="135897" cy="135897"/>
            </a:xfrm>
            <a:prstGeom prst="rect">
              <a:avLst/>
            </a:prstGeom>
            <a:solidFill>
              <a:srgbClr val="E681BB"/>
            </a:solidFill>
            <a:ln w="12700" cap="flat" cmpd="sng">
              <a:noFill/>
              <a:prstDash val="solid"/>
              <a:miter lim="800000"/>
            </a:ln>
          </p:spPr>
          <p:txBody>
            <a:bodyPr anchor="ctr">
              <a:spAutoFit/>
            </a:bodyPr>
            <a:lstStyle/>
            <a:p>
              <a:pPr algn="ctr"/>
              <a:endParaRPr lang="en-US" dirty="0"/>
            </a:p>
          </p:txBody>
        </p:sp>
        <p:sp>
          <p:nvSpPr>
            <p:cNvPr id="1152" name="TextBox 103">
              <a:extLst>
                <a:ext uri="{FF2B5EF4-FFF2-40B4-BE49-F238E27FC236}">
                  <a16:creationId xmlns:a16="http://schemas.microsoft.com/office/drawing/2014/main" id="{8107E18B-7849-C94B-8BB1-7219D78859BA}"/>
                </a:ext>
              </a:extLst>
            </p:cNvPr>
            <p:cNvSpPr txBox="1"/>
            <p:nvPr/>
          </p:nvSpPr>
          <p:spPr>
            <a:xfrm>
              <a:off x="614239" y="2488543"/>
              <a:ext cx="93418" cy="107874"/>
            </a:xfrm>
            <a:prstGeom prst="rect">
              <a:avLst/>
            </a:prstGeom>
            <a:noFill/>
            <a:ln>
              <a:noFill/>
            </a:ln>
          </p:spPr>
          <p:txBody>
            <a:bodyPr wrap="square" lIns="0" tIns="0" rIns="0" bIns="0" anchor="t"/>
            <a:lstStyle/>
            <a:p>
              <a:pPr>
                <a:lnSpc>
                  <a:spcPts val="1200"/>
                </a:lnSpc>
                <a:defRPr lang="en-US"/>
              </a:pPr>
              <a:r>
                <a:rPr sz="900" b="1" dirty="0" smtClean="0">
                  <a:solidFill>
                    <a:srgbClr val="FFFFFF"/>
                  </a:solidFill>
                  <a:latin typeface="Arial" panose="020B0604020202020204" pitchFamily="34" charset="0"/>
                  <a:ea typeface="Wigrum Medium" charset="77"/>
                  <a:cs typeface="Arial" panose="020B0604020202020204" pitchFamily="34" charset="0"/>
                </a:rPr>
                <a:t>1 </a:t>
              </a:r>
              <a:endParaRPr sz="900" b="1" dirty="0">
                <a:solidFill>
                  <a:srgbClr val="FFFFFF"/>
                </a:solidFill>
                <a:latin typeface="Arial" panose="020B0604020202020204" pitchFamily="34" charset="0"/>
                <a:ea typeface="Wigrum Medium" charset="77"/>
                <a:cs typeface="Arial" panose="020B0604020202020204" pitchFamily="34" charset="0"/>
              </a:endParaRPr>
            </a:p>
          </p:txBody>
        </p:sp>
      </p:grpSp>
      <p:grpSp>
        <p:nvGrpSpPr>
          <p:cNvPr id="1013" name="Groupe 1012"/>
          <p:cNvGrpSpPr/>
          <p:nvPr/>
        </p:nvGrpSpPr>
        <p:grpSpPr>
          <a:xfrm>
            <a:off x="523870" y="2894815"/>
            <a:ext cx="4797558" cy="3090436"/>
            <a:chOff x="629479" y="2432633"/>
            <a:chExt cx="4797558" cy="3090436"/>
          </a:xfrm>
        </p:grpSpPr>
        <p:grpSp>
          <p:nvGrpSpPr>
            <p:cNvPr id="1014" name="Groupe 1013">
              <a:extLst>
                <a:ext uri="{FF2B5EF4-FFF2-40B4-BE49-F238E27FC236}">
                  <a16:creationId xmlns:a16="http://schemas.microsoft.com/office/drawing/2014/main" id="{215CF0DD-48CD-DE07-CB5C-E71B50CF714B}"/>
                </a:ext>
              </a:extLst>
            </p:cNvPr>
            <p:cNvGrpSpPr/>
            <p:nvPr/>
          </p:nvGrpSpPr>
          <p:grpSpPr>
            <a:xfrm>
              <a:off x="629479" y="2454178"/>
              <a:ext cx="4797558" cy="3068891"/>
              <a:chOff x="568720" y="1832687"/>
              <a:chExt cx="6044702" cy="3866662"/>
            </a:xfrm>
          </p:grpSpPr>
          <p:sp>
            <p:nvSpPr>
              <p:cNvPr id="1052" name="object 57">
                <a:extLst>
                  <a:ext uri="{FF2B5EF4-FFF2-40B4-BE49-F238E27FC236}">
                    <a16:creationId xmlns:a16="http://schemas.microsoft.com/office/drawing/2014/main" id="{1FD424E4-573E-CD9A-A9E0-4878F69EA434}"/>
                  </a:ext>
                </a:extLst>
              </p:cNvPr>
              <p:cNvSpPr/>
              <p:nvPr/>
            </p:nvSpPr>
            <p:spPr>
              <a:xfrm>
                <a:off x="726066" y="1832687"/>
                <a:ext cx="363003" cy="157480"/>
              </a:xfrm>
              <a:custGeom>
                <a:avLst/>
                <a:gdLst/>
                <a:ahLst/>
                <a:cxnLst/>
                <a:rect l="l" t="t" r="r" b="b"/>
                <a:pathLst>
                  <a:path w="403859" h="157480">
                    <a:moveTo>
                      <a:pt x="403136" y="0"/>
                    </a:moveTo>
                    <a:lnTo>
                      <a:pt x="0" y="1206"/>
                    </a:lnTo>
                    <a:lnTo>
                      <a:pt x="457" y="157175"/>
                    </a:lnTo>
                    <a:lnTo>
                      <a:pt x="403593" y="155968"/>
                    </a:lnTo>
                    <a:lnTo>
                      <a:pt x="403136" y="0"/>
                    </a:lnTo>
                    <a:close/>
                  </a:path>
                </a:pathLst>
              </a:custGeom>
              <a:solidFill>
                <a:srgbClr val="E681BB"/>
              </a:solidFill>
            </p:spPr>
            <p:txBody>
              <a:bodyPr wrap="square" lIns="0" tIns="0" rIns="0" bIns="0" rtlCol="0"/>
              <a:lstStyle/>
              <a:p>
                <a:endParaRPr sz="1429"/>
              </a:p>
            </p:txBody>
          </p:sp>
          <p:sp>
            <p:nvSpPr>
              <p:cNvPr id="1103" name="object 56">
                <a:extLst>
                  <a:ext uri="{FF2B5EF4-FFF2-40B4-BE49-F238E27FC236}">
                    <a16:creationId xmlns:a16="http://schemas.microsoft.com/office/drawing/2014/main" id="{F7296A33-BD00-CE96-4FF6-BA9F2D1761EB}"/>
                  </a:ext>
                </a:extLst>
              </p:cNvPr>
              <p:cNvSpPr txBox="1"/>
              <p:nvPr/>
            </p:nvSpPr>
            <p:spPr>
              <a:xfrm>
                <a:off x="1183735" y="2363218"/>
                <a:ext cx="2562322" cy="167938"/>
              </a:xfrm>
              <a:prstGeom prst="rect">
                <a:avLst/>
              </a:prstGeom>
            </p:spPr>
            <p:txBody>
              <a:bodyPr vert="horz" wrap="square" lIns="0" tIns="10080" rIns="0" bIns="0" rtlCol="0">
                <a:spAutoFit/>
              </a:bodyPr>
              <a:lstStyle/>
              <a:p>
                <a:pPr marL="10080">
                  <a:spcBef>
                    <a:spcPts val="79"/>
                  </a:spcBef>
                </a:pPr>
                <a:r>
                  <a:rPr sz="800" spc="-16" dirty="0">
                    <a:solidFill>
                      <a:srgbClr val="575756"/>
                    </a:solidFill>
                    <a:latin typeface="Arial" panose="020B0604020202020204" pitchFamily="34" charset="0"/>
                    <a:cs typeface="Arial" panose="020B0604020202020204" pitchFamily="34" charset="0"/>
                  </a:rPr>
                  <a:t>Centre</a:t>
                </a:r>
                <a:r>
                  <a:rPr lang="fr-FR" sz="800" spc="-16" dirty="0">
                    <a:solidFill>
                      <a:srgbClr val="575756"/>
                    </a:solidFill>
                    <a:latin typeface="Arial" panose="020B0604020202020204" pitchFamily="34" charset="0"/>
                    <a:cs typeface="Arial" panose="020B0604020202020204" pitchFamily="34" charset="0"/>
                  </a:rPr>
                  <a:t>s</a:t>
                </a:r>
                <a:r>
                  <a:rPr sz="800" spc="-16" dirty="0">
                    <a:solidFill>
                      <a:srgbClr val="575756"/>
                    </a:solidFill>
                    <a:latin typeface="Arial" panose="020B0604020202020204" pitchFamily="34" charset="0"/>
                    <a:cs typeface="Arial" panose="020B0604020202020204" pitchFamily="34" charset="0"/>
                  </a:rPr>
                  <a:t> </a:t>
                </a:r>
                <a:r>
                  <a:rPr sz="800" spc="-8" dirty="0">
                    <a:solidFill>
                      <a:srgbClr val="575756"/>
                    </a:solidFill>
                    <a:latin typeface="Arial" panose="020B0604020202020204" pitchFamily="34" charset="0"/>
                    <a:cs typeface="Arial" panose="020B0604020202020204" pitchFamily="34" charset="0"/>
                  </a:rPr>
                  <a:t>de </a:t>
                </a:r>
                <a:r>
                  <a:rPr sz="800" spc="-16" dirty="0">
                    <a:solidFill>
                      <a:srgbClr val="575756"/>
                    </a:solidFill>
                    <a:latin typeface="Arial" panose="020B0604020202020204" pitchFamily="34" charset="0"/>
                    <a:cs typeface="Arial" panose="020B0604020202020204" pitchFamily="34" charset="0"/>
                  </a:rPr>
                  <a:t>santé</a:t>
                </a:r>
                <a:r>
                  <a:rPr sz="800" spc="-95" dirty="0">
                    <a:solidFill>
                      <a:srgbClr val="575756"/>
                    </a:solidFill>
                    <a:latin typeface="Arial" panose="020B0604020202020204" pitchFamily="34" charset="0"/>
                    <a:cs typeface="Arial" panose="020B0604020202020204" pitchFamily="34" charset="0"/>
                  </a:rPr>
                  <a:t> </a:t>
                </a:r>
                <a:r>
                  <a:rPr sz="800" spc="-16" dirty="0">
                    <a:solidFill>
                      <a:srgbClr val="575756"/>
                    </a:solidFill>
                    <a:latin typeface="Arial" panose="020B0604020202020204" pitchFamily="34" charset="0"/>
                    <a:cs typeface="Arial" panose="020B0604020202020204" pitchFamily="34" charset="0"/>
                  </a:rPr>
                  <a:t>dentaire</a:t>
                </a:r>
                <a:endParaRPr sz="800" dirty="0">
                  <a:latin typeface="Arial" panose="020B0604020202020204" pitchFamily="34" charset="0"/>
                  <a:cs typeface="Arial" panose="020B0604020202020204" pitchFamily="34" charset="0"/>
                </a:endParaRPr>
              </a:p>
            </p:txBody>
          </p:sp>
          <p:sp>
            <p:nvSpPr>
              <p:cNvPr id="1104" name="object 51">
                <a:extLst>
                  <a:ext uri="{FF2B5EF4-FFF2-40B4-BE49-F238E27FC236}">
                    <a16:creationId xmlns:a16="http://schemas.microsoft.com/office/drawing/2014/main" id="{C1500952-A891-3669-C5FF-D2258C3229D2}"/>
                  </a:ext>
                </a:extLst>
              </p:cNvPr>
              <p:cNvSpPr/>
              <p:nvPr/>
            </p:nvSpPr>
            <p:spPr>
              <a:xfrm>
                <a:off x="655750" y="2363516"/>
                <a:ext cx="440363" cy="156210"/>
              </a:xfrm>
              <a:custGeom>
                <a:avLst/>
                <a:gdLst/>
                <a:ahLst/>
                <a:cxnLst/>
                <a:rect l="l" t="t" r="r" b="b"/>
                <a:pathLst>
                  <a:path w="419734" h="156210">
                    <a:moveTo>
                      <a:pt x="419353" y="155956"/>
                    </a:moveTo>
                    <a:lnTo>
                      <a:pt x="0" y="155956"/>
                    </a:lnTo>
                    <a:lnTo>
                      <a:pt x="0" y="0"/>
                    </a:lnTo>
                    <a:lnTo>
                      <a:pt x="419353" y="0"/>
                    </a:lnTo>
                    <a:lnTo>
                      <a:pt x="419353" y="155956"/>
                    </a:lnTo>
                    <a:close/>
                  </a:path>
                </a:pathLst>
              </a:custGeom>
              <a:solidFill>
                <a:srgbClr val="93CDDD"/>
              </a:solidFill>
            </p:spPr>
            <p:txBody>
              <a:bodyPr wrap="square" lIns="0" tIns="0" rIns="0" bIns="0" rtlCol="0"/>
              <a:lstStyle/>
              <a:p>
                <a:endParaRPr sz="1429"/>
              </a:p>
            </p:txBody>
          </p:sp>
          <p:sp>
            <p:nvSpPr>
              <p:cNvPr id="1133" name="object 53">
                <a:extLst>
                  <a:ext uri="{FF2B5EF4-FFF2-40B4-BE49-F238E27FC236}">
                    <a16:creationId xmlns:a16="http://schemas.microsoft.com/office/drawing/2014/main" id="{9BD3A33C-C97C-F1CA-9C44-D3D7838401CF}"/>
                  </a:ext>
                </a:extLst>
              </p:cNvPr>
              <p:cNvSpPr txBox="1"/>
              <p:nvPr/>
            </p:nvSpPr>
            <p:spPr>
              <a:xfrm>
                <a:off x="921728" y="2361904"/>
                <a:ext cx="178224" cy="151295"/>
              </a:xfrm>
              <a:prstGeom prst="rect">
                <a:avLst/>
              </a:prstGeom>
            </p:spPr>
            <p:txBody>
              <a:bodyPr vert="horz" wrap="square" lIns="0" tIns="10080" rIns="0" bIns="0" rtlCol="0">
                <a:spAutoFit/>
              </a:bodyPr>
              <a:lstStyle/>
              <a:p>
                <a:pPr marR="23688" algn="r">
                  <a:spcBef>
                    <a:spcPts val="79"/>
                  </a:spcBef>
                </a:pPr>
                <a:r>
                  <a:rPr lang="fr-FR" sz="714" b="1" dirty="0" smtClean="0">
                    <a:solidFill>
                      <a:srgbClr val="FFFFFF"/>
                    </a:solidFill>
                    <a:latin typeface="Arial" panose="020B0604020202020204" pitchFamily="34" charset="0"/>
                    <a:cs typeface="Arial" panose="020B0604020202020204" pitchFamily="34" charset="0"/>
                  </a:rPr>
                  <a:t>18</a:t>
                </a:r>
                <a:endParaRPr sz="714" b="1" dirty="0">
                  <a:latin typeface="Arial" panose="020B0604020202020204" pitchFamily="34" charset="0"/>
                  <a:cs typeface="Arial" panose="020B0604020202020204" pitchFamily="34" charset="0"/>
                </a:endParaRPr>
              </a:p>
            </p:txBody>
          </p:sp>
          <p:sp>
            <p:nvSpPr>
              <p:cNvPr id="1134" name="object 48">
                <a:extLst>
                  <a:ext uri="{FF2B5EF4-FFF2-40B4-BE49-F238E27FC236}">
                    <a16:creationId xmlns:a16="http://schemas.microsoft.com/office/drawing/2014/main" id="{76E89085-E772-6B54-8FBD-915A6A24ADBE}"/>
                  </a:ext>
                </a:extLst>
              </p:cNvPr>
              <p:cNvSpPr txBox="1"/>
              <p:nvPr/>
            </p:nvSpPr>
            <p:spPr>
              <a:xfrm>
                <a:off x="1193359" y="1836083"/>
                <a:ext cx="1762366" cy="167938"/>
              </a:xfrm>
              <a:prstGeom prst="rect">
                <a:avLst/>
              </a:prstGeom>
            </p:spPr>
            <p:txBody>
              <a:bodyPr vert="horz" wrap="square" lIns="0" tIns="10080" rIns="0" bIns="0" rtlCol="0">
                <a:spAutoFit/>
              </a:bodyPr>
              <a:lstStyle/>
              <a:p>
                <a:pPr marL="10080">
                  <a:spcBef>
                    <a:spcPts val="79"/>
                  </a:spcBef>
                </a:pPr>
                <a:r>
                  <a:rPr sz="800" spc="-16" dirty="0">
                    <a:solidFill>
                      <a:srgbClr val="575756"/>
                    </a:solidFill>
                    <a:latin typeface="Arial" panose="020B0604020202020204" pitchFamily="34" charset="0"/>
                    <a:cs typeface="Arial" panose="020B0604020202020204" pitchFamily="34" charset="0"/>
                  </a:rPr>
                  <a:t>Centre</a:t>
                </a:r>
                <a:r>
                  <a:rPr lang="fr-FR" sz="800" spc="-16" dirty="0">
                    <a:solidFill>
                      <a:srgbClr val="575756"/>
                    </a:solidFill>
                    <a:latin typeface="Arial" panose="020B0604020202020204" pitchFamily="34" charset="0"/>
                    <a:cs typeface="Arial" panose="020B0604020202020204" pitchFamily="34" charset="0"/>
                  </a:rPr>
                  <a:t>s</a:t>
                </a:r>
                <a:r>
                  <a:rPr sz="800" spc="-60" dirty="0">
                    <a:solidFill>
                      <a:srgbClr val="575756"/>
                    </a:solidFill>
                    <a:latin typeface="Arial" panose="020B0604020202020204" pitchFamily="34" charset="0"/>
                    <a:cs typeface="Arial" panose="020B0604020202020204" pitchFamily="34" charset="0"/>
                  </a:rPr>
                  <a:t> </a:t>
                </a:r>
                <a:r>
                  <a:rPr sz="800" spc="-16" dirty="0" err="1" smtClean="0">
                    <a:solidFill>
                      <a:srgbClr val="575756"/>
                    </a:solidFill>
                    <a:latin typeface="Arial" panose="020B0604020202020204" pitchFamily="34" charset="0"/>
                    <a:cs typeface="Arial" panose="020B0604020202020204" pitchFamily="34" charset="0"/>
                  </a:rPr>
                  <a:t>d'optique</a:t>
                </a:r>
                <a:endParaRPr sz="800" baseline="30000" dirty="0">
                  <a:latin typeface="Arial" panose="020B0604020202020204" pitchFamily="34" charset="0"/>
                  <a:cs typeface="Arial" panose="020B0604020202020204" pitchFamily="34" charset="0"/>
                </a:endParaRPr>
              </a:p>
            </p:txBody>
          </p:sp>
          <p:sp>
            <p:nvSpPr>
              <p:cNvPr id="1153" name="object 61">
                <a:extLst>
                  <a:ext uri="{FF2B5EF4-FFF2-40B4-BE49-F238E27FC236}">
                    <a16:creationId xmlns:a16="http://schemas.microsoft.com/office/drawing/2014/main" id="{07FCED85-4E77-BD8F-42C0-E511240CC504}"/>
                  </a:ext>
                </a:extLst>
              </p:cNvPr>
              <p:cNvSpPr txBox="1"/>
              <p:nvPr/>
            </p:nvSpPr>
            <p:spPr>
              <a:xfrm>
                <a:off x="1190365" y="2100778"/>
                <a:ext cx="2017009" cy="167938"/>
              </a:xfrm>
              <a:prstGeom prst="rect">
                <a:avLst/>
              </a:prstGeom>
            </p:spPr>
            <p:txBody>
              <a:bodyPr vert="horz" wrap="square" lIns="0" tIns="10080" rIns="0" bIns="0" rtlCol="0">
                <a:spAutoFit/>
              </a:bodyPr>
              <a:lstStyle/>
              <a:p>
                <a:pPr marL="10080">
                  <a:spcBef>
                    <a:spcPts val="79"/>
                  </a:spcBef>
                </a:pPr>
                <a:r>
                  <a:rPr sz="800" spc="-16" dirty="0">
                    <a:solidFill>
                      <a:srgbClr val="575756"/>
                    </a:solidFill>
                    <a:latin typeface="Arial" panose="020B0604020202020204" pitchFamily="34" charset="0"/>
                    <a:cs typeface="Arial" panose="020B0604020202020204" pitchFamily="34" charset="0"/>
                  </a:rPr>
                  <a:t>Centre</a:t>
                </a:r>
                <a:r>
                  <a:rPr lang="fr-FR" sz="800" spc="-16" dirty="0">
                    <a:solidFill>
                      <a:srgbClr val="575756"/>
                    </a:solidFill>
                    <a:latin typeface="Arial" panose="020B0604020202020204" pitchFamily="34" charset="0"/>
                    <a:cs typeface="Arial" panose="020B0604020202020204" pitchFamily="34" charset="0"/>
                  </a:rPr>
                  <a:t>s</a:t>
                </a:r>
                <a:r>
                  <a:rPr sz="800" spc="-60" dirty="0">
                    <a:solidFill>
                      <a:srgbClr val="575756"/>
                    </a:solidFill>
                    <a:latin typeface="Arial" panose="020B0604020202020204" pitchFamily="34" charset="0"/>
                    <a:cs typeface="Arial" panose="020B0604020202020204" pitchFamily="34" charset="0"/>
                  </a:rPr>
                  <a:t> </a:t>
                </a:r>
                <a:r>
                  <a:rPr sz="800" spc="-16" dirty="0" smtClean="0">
                    <a:solidFill>
                      <a:srgbClr val="575756"/>
                    </a:solidFill>
                    <a:latin typeface="Arial" panose="020B0604020202020204" pitchFamily="34" charset="0"/>
                    <a:cs typeface="Arial" panose="020B0604020202020204" pitchFamily="34" charset="0"/>
                  </a:rPr>
                  <a:t>audition</a:t>
                </a:r>
                <a:endParaRPr sz="800" dirty="0">
                  <a:latin typeface="Arial" panose="020B0604020202020204" pitchFamily="34" charset="0"/>
                  <a:cs typeface="Arial" panose="020B0604020202020204" pitchFamily="34" charset="0"/>
                </a:endParaRPr>
              </a:p>
            </p:txBody>
          </p:sp>
          <p:sp>
            <p:nvSpPr>
              <p:cNvPr id="1154" name="object 58">
                <a:extLst>
                  <a:ext uri="{FF2B5EF4-FFF2-40B4-BE49-F238E27FC236}">
                    <a16:creationId xmlns:a16="http://schemas.microsoft.com/office/drawing/2014/main" id="{ACA8A822-280E-C1B7-9AA9-C5BD55B15BA0}"/>
                  </a:ext>
                </a:extLst>
              </p:cNvPr>
              <p:cNvSpPr txBox="1"/>
              <p:nvPr/>
            </p:nvSpPr>
            <p:spPr>
              <a:xfrm rot="60000">
                <a:off x="897283" y="1865949"/>
                <a:ext cx="168048" cy="113104"/>
              </a:xfrm>
              <a:prstGeom prst="rect">
                <a:avLst/>
              </a:prstGeom>
            </p:spPr>
            <p:txBody>
              <a:bodyPr vert="horz" wrap="square" lIns="0" tIns="0" rIns="0" bIns="0" rtlCol="0">
                <a:spAutoFit/>
              </a:bodyPr>
              <a:lstStyle/>
              <a:p>
                <a:pPr algn="r">
                  <a:lnSpc>
                    <a:spcPts val="714"/>
                  </a:lnSpc>
                </a:pPr>
                <a:r>
                  <a:rPr lang="fr-FR" sz="714" b="1" spc="-16" dirty="0" smtClean="0">
                    <a:solidFill>
                      <a:srgbClr val="FFFFFF"/>
                    </a:solidFill>
                    <a:latin typeface="Arial" panose="020B0604020202020204" pitchFamily="34" charset="0"/>
                    <a:cs typeface="Arial" panose="020B0604020202020204" pitchFamily="34" charset="0"/>
                  </a:rPr>
                  <a:t>70</a:t>
                </a:r>
                <a:endParaRPr sz="714" b="1" dirty="0">
                  <a:latin typeface="Arial" panose="020B0604020202020204" pitchFamily="34" charset="0"/>
                  <a:cs typeface="Arial" panose="020B0604020202020204" pitchFamily="34" charset="0"/>
                </a:endParaRPr>
              </a:p>
            </p:txBody>
          </p:sp>
          <p:sp>
            <p:nvSpPr>
              <p:cNvPr id="1155" name="object 66">
                <a:extLst>
                  <a:ext uri="{FF2B5EF4-FFF2-40B4-BE49-F238E27FC236}">
                    <a16:creationId xmlns:a16="http://schemas.microsoft.com/office/drawing/2014/main" id="{E99CE697-A6C8-BC43-AAB3-1EABCAC6F59A}"/>
                  </a:ext>
                </a:extLst>
              </p:cNvPr>
              <p:cNvSpPr/>
              <p:nvPr/>
            </p:nvSpPr>
            <p:spPr>
              <a:xfrm>
                <a:off x="665370" y="2098626"/>
                <a:ext cx="430743" cy="156210"/>
              </a:xfrm>
              <a:custGeom>
                <a:avLst/>
                <a:gdLst/>
                <a:ahLst/>
                <a:cxnLst/>
                <a:rect l="l" t="t" r="r" b="b"/>
                <a:pathLst>
                  <a:path w="419734" h="156210">
                    <a:moveTo>
                      <a:pt x="419353" y="155955"/>
                    </a:moveTo>
                    <a:lnTo>
                      <a:pt x="0" y="155955"/>
                    </a:lnTo>
                    <a:lnTo>
                      <a:pt x="0" y="0"/>
                    </a:lnTo>
                    <a:lnTo>
                      <a:pt x="419353" y="0"/>
                    </a:lnTo>
                    <a:lnTo>
                      <a:pt x="419353" y="155955"/>
                    </a:lnTo>
                    <a:close/>
                  </a:path>
                </a:pathLst>
              </a:custGeom>
              <a:solidFill>
                <a:srgbClr val="B3D7A9"/>
              </a:solidFill>
            </p:spPr>
            <p:txBody>
              <a:bodyPr wrap="square" lIns="0" tIns="0" rIns="0" bIns="0" rtlCol="0"/>
              <a:lstStyle/>
              <a:p>
                <a:endParaRPr sz="1429"/>
              </a:p>
            </p:txBody>
          </p:sp>
          <p:sp>
            <p:nvSpPr>
              <p:cNvPr id="1156" name="object 67">
                <a:extLst>
                  <a:ext uri="{FF2B5EF4-FFF2-40B4-BE49-F238E27FC236}">
                    <a16:creationId xmlns:a16="http://schemas.microsoft.com/office/drawing/2014/main" id="{A736F267-089B-8A7D-7338-AE7E9D4E107C}"/>
                  </a:ext>
                </a:extLst>
              </p:cNvPr>
              <p:cNvSpPr txBox="1"/>
              <p:nvPr/>
            </p:nvSpPr>
            <p:spPr>
              <a:xfrm>
                <a:off x="889454" y="2091442"/>
                <a:ext cx="162503" cy="151295"/>
              </a:xfrm>
              <a:prstGeom prst="rect">
                <a:avLst/>
              </a:prstGeom>
            </p:spPr>
            <p:txBody>
              <a:bodyPr vert="horz" wrap="square" lIns="0" tIns="10080" rIns="0" bIns="0" rtlCol="0">
                <a:spAutoFit/>
              </a:bodyPr>
              <a:lstStyle/>
              <a:p>
                <a:pPr marL="10080" algn="r">
                  <a:spcBef>
                    <a:spcPts val="79"/>
                  </a:spcBef>
                </a:pPr>
                <a:r>
                  <a:rPr lang="fr-FR" sz="714" b="1" dirty="0">
                    <a:solidFill>
                      <a:srgbClr val="FFFFFF"/>
                    </a:solidFill>
                    <a:latin typeface="Arial" panose="020B0604020202020204" pitchFamily="34" charset="0"/>
                    <a:cs typeface="Arial" panose="020B0604020202020204" pitchFamily="34" charset="0"/>
                  </a:rPr>
                  <a:t>53</a:t>
                </a:r>
                <a:endParaRPr sz="714" b="1" dirty="0">
                  <a:latin typeface="Arial" panose="020B0604020202020204" pitchFamily="34" charset="0"/>
                  <a:cs typeface="Arial" panose="020B0604020202020204" pitchFamily="34" charset="0"/>
                </a:endParaRPr>
              </a:p>
            </p:txBody>
          </p:sp>
          <p:sp>
            <p:nvSpPr>
              <p:cNvPr id="1169" name="object 20">
                <a:extLst>
                  <a:ext uri="{FF2B5EF4-FFF2-40B4-BE49-F238E27FC236}">
                    <a16:creationId xmlns:a16="http://schemas.microsoft.com/office/drawing/2014/main" id="{D0C7A399-C1BC-80FD-9FCE-866DB56CE4E6}"/>
                  </a:ext>
                </a:extLst>
              </p:cNvPr>
              <p:cNvSpPr txBox="1"/>
              <p:nvPr/>
            </p:nvSpPr>
            <p:spPr>
              <a:xfrm>
                <a:off x="1208799" y="2661568"/>
                <a:ext cx="2529317" cy="168579"/>
              </a:xfrm>
              <a:prstGeom prst="rect">
                <a:avLst/>
              </a:prstGeom>
            </p:spPr>
            <p:txBody>
              <a:bodyPr vert="horz" wrap="square" lIns="0" tIns="10584" rIns="0" bIns="0" rtlCol="0">
                <a:spAutoFit/>
              </a:bodyPr>
              <a:lstStyle/>
              <a:p>
                <a:pPr marL="10080">
                  <a:spcBef>
                    <a:spcPts val="83"/>
                  </a:spcBef>
                </a:pPr>
                <a:r>
                  <a:rPr lang="fr-FR" sz="800" spc="-8" dirty="0">
                    <a:solidFill>
                      <a:srgbClr val="57585B"/>
                    </a:solidFill>
                    <a:latin typeface="Arial"/>
                    <a:cs typeface="Arial"/>
                  </a:rPr>
                  <a:t>Petite enfance</a:t>
                </a:r>
                <a:endParaRPr sz="800" dirty="0">
                  <a:latin typeface="Arial"/>
                  <a:cs typeface="Arial"/>
                </a:endParaRPr>
              </a:p>
            </p:txBody>
          </p:sp>
          <p:sp>
            <p:nvSpPr>
              <p:cNvPr id="1170" name="object 22">
                <a:extLst>
                  <a:ext uri="{FF2B5EF4-FFF2-40B4-BE49-F238E27FC236}">
                    <a16:creationId xmlns:a16="http://schemas.microsoft.com/office/drawing/2014/main" id="{CC8F0970-EEB3-2064-BB7E-A1019F9CF0C3}"/>
                  </a:ext>
                </a:extLst>
              </p:cNvPr>
              <p:cNvSpPr txBox="1"/>
              <p:nvPr/>
            </p:nvSpPr>
            <p:spPr>
              <a:xfrm>
                <a:off x="1188072" y="2901889"/>
                <a:ext cx="2739693" cy="323694"/>
              </a:xfrm>
              <a:prstGeom prst="rect">
                <a:avLst/>
              </a:prstGeom>
            </p:spPr>
            <p:txBody>
              <a:bodyPr vert="horz" wrap="square" lIns="0" tIns="10584" rIns="0" bIns="0" rtlCol="0">
                <a:spAutoFit/>
              </a:bodyPr>
              <a:lstStyle/>
              <a:p>
                <a:pPr marL="10080">
                  <a:spcBef>
                    <a:spcPts val="83"/>
                  </a:spcBef>
                </a:pPr>
                <a:r>
                  <a:rPr lang="fr-FR" sz="800" dirty="0" smtClean="0">
                    <a:solidFill>
                      <a:srgbClr val="57585B"/>
                    </a:solidFill>
                    <a:latin typeface="Arial"/>
                    <a:cs typeface="Arial"/>
                  </a:rPr>
                  <a:t>Service Médical de proximité et </a:t>
                </a:r>
                <a:r>
                  <a:rPr sz="800" dirty="0" smtClean="0">
                    <a:solidFill>
                      <a:srgbClr val="57585B"/>
                    </a:solidFill>
                    <a:latin typeface="Arial"/>
                    <a:cs typeface="Arial"/>
                  </a:rPr>
                  <a:t>Centre</a:t>
                </a:r>
                <a:r>
                  <a:rPr sz="800" spc="-28" dirty="0" smtClean="0">
                    <a:solidFill>
                      <a:srgbClr val="57585B"/>
                    </a:solidFill>
                    <a:latin typeface="Arial"/>
                    <a:cs typeface="Arial"/>
                  </a:rPr>
                  <a:t> </a:t>
                </a:r>
                <a:r>
                  <a:rPr sz="800" dirty="0" smtClean="0">
                    <a:solidFill>
                      <a:srgbClr val="57585B"/>
                    </a:solidFill>
                    <a:latin typeface="Arial"/>
                    <a:cs typeface="Arial"/>
                  </a:rPr>
                  <a:t>de</a:t>
                </a:r>
                <a:r>
                  <a:rPr sz="800" spc="-4" dirty="0" smtClean="0">
                    <a:solidFill>
                      <a:srgbClr val="57585B"/>
                    </a:solidFill>
                    <a:latin typeface="Arial"/>
                    <a:cs typeface="Arial"/>
                  </a:rPr>
                  <a:t> </a:t>
                </a:r>
                <a:r>
                  <a:rPr sz="800" dirty="0" err="1" smtClean="0">
                    <a:solidFill>
                      <a:srgbClr val="57585B"/>
                    </a:solidFill>
                    <a:latin typeface="Arial"/>
                    <a:cs typeface="Arial"/>
                  </a:rPr>
                  <a:t>Soins</a:t>
                </a:r>
                <a:r>
                  <a:rPr sz="800" spc="-24" dirty="0" smtClean="0">
                    <a:solidFill>
                      <a:srgbClr val="57585B"/>
                    </a:solidFill>
                    <a:latin typeface="Arial"/>
                    <a:cs typeface="Arial"/>
                  </a:rPr>
                  <a:t> </a:t>
                </a:r>
                <a:r>
                  <a:rPr lang="fr-FR" sz="800" dirty="0" smtClean="0">
                    <a:solidFill>
                      <a:srgbClr val="57585B"/>
                    </a:solidFill>
                    <a:latin typeface="Arial"/>
                    <a:cs typeface="Arial"/>
                  </a:rPr>
                  <a:t>Médicaux </a:t>
                </a:r>
                <a:r>
                  <a:rPr sz="800" dirty="0" smtClean="0">
                    <a:solidFill>
                      <a:srgbClr val="57585B"/>
                    </a:solidFill>
                    <a:latin typeface="Arial"/>
                    <a:cs typeface="Arial"/>
                  </a:rPr>
                  <a:t>et</a:t>
                </a:r>
                <a:r>
                  <a:rPr sz="800" spc="-8" dirty="0" smtClean="0">
                    <a:solidFill>
                      <a:srgbClr val="57585B"/>
                    </a:solidFill>
                    <a:latin typeface="Arial"/>
                    <a:cs typeface="Arial"/>
                  </a:rPr>
                  <a:t> </a:t>
                </a:r>
                <a:r>
                  <a:rPr sz="800" dirty="0">
                    <a:solidFill>
                      <a:srgbClr val="57585B"/>
                    </a:solidFill>
                    <a:latin typeface="Arial"/>
                    <a:cs typeface="Arial"/>
                  </a:rPr>
                  <a:t>de</a:t>
                </a:r>
                <a:r>
                  <a:rPr sz="800" spc="-16" dirty="0">
                    <a:solidFill>
                      <a:srgbClr val="57585B"/>
                    </a:solidFill>
                    <a:latin typeface="Arial"/>
                    <a:cs typeface="Arial"/>
                  </a:rPr>
                  <a:t> </a:t>
                </a:r>
                <a:r>
                  <a:rPr sz="800" spc="-8" dirty="0">
                    <a:solidFill>
                      <a:srgbClr val="57585B"/>
                    </a:solidFill>
                    <a:latin typeface="Arial"/>
                    <a:cs typeface="Arial"/>
                  </a:rPr>
                  <a:t>Réadaptation</a:t>
                </a:r>
                <a:endParaRPr sz="800" dirty="0">
                  <a:latin typeface="Arial"/>
                  <a:cs typeface="Arial"/>
                </a:endParaRPr>
              </a:p>
            </p:txBody>
          </p:sp>
          <p:sp>
            <p:nvSpPr>
              <p:cNvPr id="1171" name="object 23">
                <a:extLst>
                  <a:ext uri="{FF2B5EF4-FFF2-40B4-BE49-F238E27FC236}">
                    <a16:creationId xmlns:a16="http://schemas.microsoft.com/office/drawing/2014/main" id="{E7990410-AC88-5DD0-C1E8-5B2E068A1E76}"/>
                  </a:ext>
                </a:extLst>
              </p:cNvPr>
              <p:cNvSpPr txBox="1"/>
              <p:nvPr/>
            </p:nvSpPr>
            <p:spPr>
              <a:xfrm>
                <a:off x="647560" y="2969110"/>
                <a:ext cx="446404" cy="147449"/>
              </a:xfrm>
              <a:prstGeom prst="rect">
                <a:avLst/>
              </a:prstGeom>
              <a:solidFill>
                <a:srgbClr val="007A3D"/>
              </a:solidFill>
            </p:spPr>
            <p:txBody>
              <a:bodyPr vert="horz" wrap="square" lIns="0" tIns="7056" rIns="0" bIns="0" rtlCol="0">
                <a:spAutoFit/>
              </a:bodyPr>
              <a:lstStyle/>
              <a:p>
                <a:pPr marR="19152" algn="r">
                  <a:spcBef>
                    <a:spcPts val="56"/>
                  </a:spcBef>
                </a:pPr>
                <a:r>
                  <a:rPr lang="fr-FR" sz="714" b="1" spc="-4" dirty="0" smtClean="0">
                    <a:solidFill>
                      <a:srgbClr val="FFFFFF"/>
                    </a:solidFill>
                    <a:latin typeface="Arial"/>
                    <a:cs typeface="Arial"/>
                  </a:rPr>
                  <a:t>5</a:t>
                </a:r>
                <a:endParaRPr sz="714" dirty="0">
                  <a:latin typeface="Arial"/>
                  <a:cs typeface="Arial"/>
                </a:endParaRPr>
              </a:p>
            </p:txBody>
          </p:sp>
          <p:sp>
            <p:nvSpPr>
              <p:cNvPr id="1188" name="object 25">
                <a:extLst>
                  <a:ext uri="{FF2B5EF4-FFF2-40B4-BE49-F238E27FC236}">
                    <a16:creationId xmlns:a16="http://schemas.microsoft.com/office/drawing/2014/main" id="{B21BC0A5-BCC2-BEF1-6433-826AABAD7D84}"/>
                  </a:ext>
                </a:extLst>
              </p:cNvPr>
              <p:cNvSpPr txBox="1"/>
              <p:nvPr/>
            </p:nvSpPr>
            <p:spPr>
              <a:xfrm>
                <a:off x="647560" y="4388904"/>
                <a:ext cx="450851" cy="144242"/>
              </a:xfrm>
              <a:prstGeom prst="rect">
                <a:avLst/>
              </a:prstGeom>
              <a:solidFill>
                <a:srgbClr val="FF2C5E"/>
              </a:solidFill>
            </p:spPr>
            <p:txBody>
              <a:bodyPr vert="horz" wrap="square" lIns="0" tIns="4536" rIns="0" bIns="0" rtlCol="0">
                <a:spAutoFit/>
              </a:bodyPr>
              <a:lstStyle/>
              <a:p>
                <a:pPr marR="22176" algn="r">
                  <a:spcBef>
                    <a:spcPts val="36"/>
                  </a:spcBef>
                </a:pPr>
                <a:r>
                  <a:rPr lang="fr-FR" sz="714" b="1" spc="-4" dirty="0">
                    <a:solidFill>
                      <a:srgbClr val="FFFFFF"/>
                    </a:solidFill>
                    <a:latin typeface="Arial"/>
                    <a:cs typeface="Arial"/>
                  </a:rPr>
                  <a:t>1</a:t>
                </a:r>
                <a:r>
                  <a:rPr sz="714" b="1" spc="-4" dirty="0">
                    <a:solidFill>
                      <a:srgbClr val="FFFFFF"/>
                    </a:solidFill>
                    <a:latin typeface="Arial"/>
                    <a:cs typeface="Arial"/>
                  </a:rPr>
                  <a:t>3</a:t>
                </a:r>
                <a:endParaRPr sz="714">
                  <a:latin typeface="Arial"/>
                  <a:cs typeface="Arial"/>
                </a:endParaRPr>
              </a:p>
            </p:txBody>
          </p:sp>
          <p:sp>
            <p:nvSpPr>
              <p:cNvPr id="1189" name="object 26">
                <a:extLst>
                  <a:ext uri="{FF2B5EF4-FFF2-40B4-BE49-F238E27FC236}">
                    <a16:creationId xmlns:a16="http://schemas.microsoft.com/office/drawing/2014/main" id="{9C64F2E2-4234-5D05-F59D-8CDBCEBC9ADE}"/>
                  </a:ext>
                </a:extLst>
              </p:cNvPr>
              <p:cNvSpPr txBox="1"/>
              <p:nvPr/>
            </p:nvSpPr>
            <p:spPr>
              <a:xfrm>
                <a:off x="650609" y="4103240"/>
                <a:ext cx="447676" cy="146807"/>
              </a:xfrm>
              <a:prstGeom prst="rect">
                <a:avLst/>
              </a:prstGeom>
              <a:solidFill>
                <a:srgbClr val="3CBCD7"/>
              </a:solidFill>
            </p:spPr>
            <p:txBody>
              <a:bodyPr vert="horz" wrap="square" lIns="0" tIns="6552" rIns="0" bIns="0" rtlCol="0">
                <a:spAutoFit/>
              </a:bodyPr>
              <a:lstStyle/>
              <a:p>
                <a:pPr marL="225288">
                  <a:spcBef>
                    <a:spcPts val="52"/>
                  </a:spcBef>
                </a:pPr>
                <a:r>
                  <a:rPr lang="fr-FR" sz="714" b="1" spc="-20" dirty="0" smtClean="0">
                    <a:solidFill>
                      <a:srgbClr val="FFFFFF"/>
                    </a:solidFill>
                    <a:latin typeface="Arial"/>
                    <a:cs typeface="Arial"/>
                  </a:rPr>
                  <a:t>44</a:t>
                </a:r>
                <a:endParaRPr sz="714" dirty="0">
                  <a:latin typeface="Arial"/>
                  <a:cs typeface="Arial"/>
                </a:endParaRPr>
              </a:p>
            </p:txBody>
          </p:sp>
          <p:sp>
            <p:nvSpPr>
              <p:cNvPr id="1190" name="object 27">
                <a:extLst>
                  <a:ext uri="{FF2B5EF4-FFF2-40B4-BE49-F238E27FC236}">
                    <a16:creationId xmlns:a16="http://schemas.microsoft.com/office/drawing/2014/main" id="{974A37F2-C6A8-63D5-1B68-10CA35A3B64B}"/>
                  </a:ext>
                </a:extLst>
              </p:cNvPr>
              <p:cNvSpPr txBox="1"/>
              <p:nvPr/>
            </p:nvSpPr>
            <p:spPr>
              <a:xfrm>
                <a:off x="1168791" y="4359204"/>
                <a:ext cx="5444631" cy="339851"/>
              </a:xfrm>
              <a:prstGeom prst="rect">
                <a:avLst/>
              </a:prstGeom>
            </p:spPr>
            <p:txBody>
              <a:bodyPr vert="horz" wrap="square" lIns="0" tIns="10584" rIns="0" bIns="0" rtlCol="0">
                <a:spAutoFit/>
              </a:bodyPr>
              <a:lstStyle/>
              <a:p>
                <a:pPr marL="10080">
                  <a:spcBef>
                    <a:spcPts val="83"/>
                  </a:spcBef>
                </a:pPr>
                <a:r>
                  <a:rPr lang="fr-FR" sz="800" spc="-8" dirty="0">
                    <a:solidFill>
                      <a:srgbClr val="57585B"/>
                    </a:solidFill>
                    <a:latin typeface="Arial"/>
                    <a:cs typeface="Arial"/>
                  </a:rPr>
                  <a:t>Emploi, formation et dispositifs d’accompagnement </a:t>
                </a:r>
                <a:endParaRPr lang="fr-FR" sz="800" spc="-8" dirty="0" smtClean="0">
                  <a:solidFill>
                    <a:srgbClr val="57585B"/>
                  </a:solidFill>
                  <a:latin typeface="Arial"/>
                  <a:cs typeface="Arial"/>
                </a:endParaRPr>
              </a:p>
              <a:p>
                <a:pPr marL="10080">
                  <a:spcBef>
                    <a:spcPts val="83"/>
                  </a:spcBef>
                </a:pPr>
                <a:r>
                  <a:rPr lang="fr-FR" sz="800" spc="-8" dirty="0" smtClean="0">
                    <a:solidFill>
                      <a:srgbClr val="57585B"/>
                    </a:solidFill>
                    <a:latin typeface="Arial"/>
                    <a:cs typeface="Arial"/>
                  </a:rPr>
                  <a:t>à </a:t>
                </a:r>
                <a:r>
                  <a:rPr lang="fr-FR" sz="800" spc="-8" dirty="0">
                    <a:solidFill>
                      <a:srgbClr val="57585B"/>
                    </a:solidFill>
                    <a:latin typeface="Arial"/>
                    <a:cs typeface="Arial"/>
                  </a:rPr>
                  <a:t>la perte d’autonomie *</a:t>
                </a:r>
              </a:p>
            </p:txBody>
          </p:sp>
          <p:sp>
            <p:nvSpPr>
              <p:cNvPr id="1202" name="object 30">
                <a:extLst>
                  <a:ext uri="{FF2B5EF4-FFF2-40B4-BE49-F238E27FC236}">
                    <a16:creationId xmlns:a16="http://schemas.microsoft.com/office/drawing/2014/main" id="{A8E9389A-0DE5-5D78-AF12-EB0CC6D5E11C}"/>
                  </a:ext>
                </a:extLst>
              </p:cNvPr>
              <p:cNvSpPr txBox="1"/>
              <p:nvPr/>
            </p:nvSpPr>
            <p:spPr>
              <a:xfrm>
                <a:off x="656366" y="3835349"/>
                <a:ext cx="446405" cy="145525"/>
              </a:xfrm>
              <a:prstGeom prst="rect">
                <a:avLst/>
              </a:prstGeom>
              <a:solidFill>
                <a:srgbClr val="FF6600"/>
              </a:solidFill>
            </p:spPr>
            <p:txBody>
              <a:bodyPr vert="horz" wrap="square" lIns="0" tIns="5544" rIns="0" bIns="0" rtlCol="0">
                <a:spAutoFit/>
              </a:bodyPr>
              <a:lstStyle/>
              <a:p>
                <a:pPr marR="17640" algn="r">
                  <a:spcBef>
                    <a:spcPts val="44"/>
                  </a:spcBef>
                </a:pPr>
                <a:r>
                  <a:rPr lang="fr-FR" sz="714" b="1" spc="-4" dirty="0">
                    <a:solidFill>
                      <a:srgbClr val="FFFFFF"/>
                    </a:solidFill>
                    <a:latin typeface="Arial"/>
                    <a:cs typeface="Arial"/>
                  </a:rPr>
                  <a:t>9</a:t>
                </a:r>
                <a:endParaRPr sz="714">
                  <a:latin typeface="Arial"/>
                  <a:cs typeface="Arial"/>
                </a:endParaRPr>
              </a:p>
            </p:txBody>
          </p:sp>
          <p:sp>
            <p:nvSpPr>
              <p:cNvPr id="1203" name="object 33">
                <a:extLst>
                  <a:ext uri="{FF2B5EF4-FFF2-40B4-BE49-F238E27FC236}">
                    <a16:creationId xmlns:a16="http://schemas.microsoft.com/office/drawing/2014/main" id="{F6932D16-89E9-D165-72F7-FCEB1882AA39}"/>
                  </a:ext>
                </a:extLst>
              </p:cNvPr>
              <p:cNvSpPr txBox="1"/>
              <p:nvPr/>
            </p:nvSpPr>
            <p:spPr>
              <a:xfrm>
                <a:off x="650609" y="2665225"/>
                <a:ext cx="449581" cy="145525"/>
              </a:xfrm>
              <a:prstGeom prst="rect">
                <a:avLst/>
              </a:prstGeom>
              <a:solidFill>
                <a:srgbClr val="482683"/>
              </a:solidFill>
            </p:spPr>
            <p:txBody>
              <a:bodyPr vert="horz" wrap="square" lIns="0" tIns="5544" rIns="0" bIns="0" rtlCol="0">
                <a:spAutoFit/>
              </a:bodyPr>
              <a:lstStyle/>
              <a:p>
                <a:pPr marL="231336">
                  <a:spcBef>
                    <a:spcPts val="44"/>
                  </a:spcBef>
                </a:pPr>
                <a:r>
                  <a:rPr lang="fr-FR" sz="714" b="1" spc="-20" dirty="0" smtClean="0">
                    <a:solidFill>
                      <a:srgbClr val="FFFFFF"/>
                    </a:solidFill>
                    <a:latin typeface="Arial"/>
                    <a:cs typeface="Arial"/>
                  </a:rPr>
                  <a:t>67</a:t>
                </a:r>
                <a:endParaRPr sz="714" dirty="0">
                  <a:latin typeface="Arial"/>
                  <a:cs typeface="Arial"/>
                </a:endParaRPr>
              </a:p>
            </p:txBody>
          </p:sp>
          <p:sp>
            <p:nvSpPr>
              <p:cNvPr id="1204" name="object 34">
                <a:extLst>
                  <a:ext uri="{FF2B5EF4-FFF2-40B4-BE49-F238E27FC236}">
                    <a16:creationId xmlns:a16="http://schemas.microsoft.com/office/drawing/2014/main" id="{7499D75B-51C3-9AFA-A098-5B2487223415}"/>
                  </a:ext>
                </a:extLst>
              </p:cNvPr>
              <p:cNvSpPr txBox="1"/>
              <p:nvPr/>
            </p:nvSpPr>
            <p:spPr>
              <a:xfrm>
                <a:off x="1208798" y="3802381"/>
                <a:ext cx="2508438" cy="168579"/>
              </a:xfrm>
              <a:prstGeom prst="rect">
                <a:avLst/>
              </a:prstGeom>
            </p:spPr>
            <p:txBody>
              <a:bodyPr vert="horz" wrap="square" lIns="0" tIns="10584" rIns="0" bIns="0" rtlCol="0">
                <a:spAutoFit/>
              </a:bodyPr>
              <a:lstStyle/>
              <a:p>
                <a:pPr marL="10080">
                  <a:spcBef>
                    <a:spcPts val="83"/>
                  </a:spcBef>
                </a:pPr>
                <a:r>
                  <a:rPr lang="fr-FR" sz="800" spc="-8" dirty="0">
                    <a:solidFill>
                      <a:srgbClr val="57585B"/>
                    </a:solidFill>
                    <a:latin typeface="Arial"/>
                    <a:cs typeface="Arial"/>
                  </a:rPr>
                  <a:t>Handicap enfants / </a:t>
                </a:r>
                <a:r>
                  <a:rPr sz="800" spc="-8" dirty="0">
                    <a:solidFill>
                      <a:srgbClr val="57585B"/>
                    </a:solidFill>
                    <a:latin typeface="Arial"/>
                    <a:cs typeface="Arial"/>
                  </a:rPr>
                  <a:t>Protection</a:t>
                </a:r>
                <a:r>
                  <a:rPr sz="800" spc="-36" dirty="0">
                    <a:solidFill>
                      <a:srgbClr val="57585B"/>
                    </a:solidFill>
                    <a:latin typeface="Arial"/>
                    <a:cs typeface="Arial"/>
                  </a:rPr>
                  <a:t> </a:t>
                </a:r>
                <a:r>
                  <a:rPr sz="800" dirty="0">
                    <a:solidFill>
                      <a:srgbClr val="57585B"/>
                    </a:solidFill>
                    <a:latin typeface="Arial"/>
                    <a:cs typeface="Arial"/>
                  </a:rPr>
                  <a:t>de </a:t>
                </a:r>
                <a:r>
                  <a:rPr sz="800" spc="-8" dirty="0">
                    <a:solidFill>
                      <a:srgbClr val="57585B"/>
                    </a:solidFill>
                    <a:latin typeface="Arial"/>
                    <a:cs typeface="Arial"/>
                  </a:rPr>
                  <a:t>l’Enfance</a:t>
                </a:r>
                <a:endParaRPr sz="800">
                  <a:latin typeface="Arial"/>
                  <a:cs typeface="Arial"/>
                </a:endParaRPr>
              </a:p>
            </p:txBody>
          </p:sp>
          <p:sp>
            <p:nvSpPr>
              <p:cNvPr id="1250" name="object 200">
                <a:extLst>
                  <a:ext uri="{FF2B5EF4-FFF2-40B4-BE49-F238E27FC236}">
                    <a16:creationId xmlns:a16="http://schemas.microsoft.com/office/drawing/2014/main" id="{A04B711A-350D-E19F-431A-EC767F1ABFE9}"/>
                  </a:ext>
                </a:extLst>
              </p:cNvPr>
              <p:cNvSpPr txBox="1"/>
              <p:nvPr/>
            </p:nvSpPr>
            <p:spPr>
              <a:xfrm>
                <a:off x="1209005" y="3581563"/>
                <a:ext cx="3992686" cy="168579"/>
              </a:xfrm>
              <a:prstGeom prst="rect">
                <a:avLst/>
              </a:prstGeom>
            </p:spPr>
            <p:txBody>
              <a:bodyPr vert="horz" wrap="square" lIns="0" tIns="10584" rIns="0" bIns="0" rtlCol="0">
                <a:spAutoFit/>
              </a:bodyPr>
              <a:lstStyle/>
              <a:p>
                <a:pPr marL="10080">
                  <a:spcBef>
                    <a:spcPts val="83"/>
                  </a:spcBef>
                </a:pPr>
                <a:r>
                  <a:rPr lang="fr-FR" sz="800" spc="-8" dirty="0">
                    <a:solidFill>
                      <a:srgbClr val="57585B"/>
                    </a:solidFill>
                    <a:latin typeface="Arial"/>
                    <a:cs typeface="Arial"/>
                  </a:rPr>
                  <a:t>Services de Soins Infirmiers à Domicile</a:t>
                </a:r>
              </a:p>
            </p:txBody>
          </p:sp>
          <p:sp>
            <p:nvSpPr>
              <p:cNvPr id="1267" name="object 201">
                <a:extLst>
                  <a:ext uri="{FF2B5EF4-FFF2-40B4-BE49-F238E27FC236}">
                    <a16:creationId xmlns:a16="http://schemas.microsoft.com/office/drawing/2014/main" id="{CE986BE5-4F93-FFEA-2951-BFDB4369584F}"/>
                  </a:ext>
                </a:extLst>
              </p:cNvPr>
              <p:cNvSpPr txBox="1"/>
              <p:nvPr/>
            </p:nvSpPr>
            <p:spPr>
              <a:xfrm>
                <a:off x="649082" y="3563307"/>
                <a:ext cx="444881" cy="140395"/>
              </a:xfrm>
              <a:prstGeom prst="rect">
                <a:avLst/>
              </a:prstGeom>
              <a:solidFill>
                <a:srgbClr val="FFC000"/>
              </a:solidFill>
            </p:spPr>
            <p:txBody>
              <a:bodyPr vert="horz" wrap="square" lIns="0" tIns="1512" rIns="28572" bIns="0" rtlCol="0">
                <a:spAutoFit/>
              </a:bodyPr>
              <a:lstStyle/>
              <a:p>
                <a:pPr marL="196056" algn="r">
                  <a:spcBef>
                    <a:spcPts val="12"/>
                  </a:spcBef>
                </a:pPr>
                <a:r>
                  <a:rPr lang="fr-FR" sz="714" b="1" spc="-20" dirty="0">
                    <a:solidFill>
                      <a:srgbClr val="FFFFFF"/>
                    </a:solidFill>
                    <a:latin typeface="Arial"/>
                    <a:cs typeface="Arial"/>
                  </a:rPr>
                  <a:t>7</a:t>
                </a:r>
                <a:endParaRPr sz="714" dirty="0">
                  <a:latin typeface="Arial"/>
                  <a:cs typeface="Arial"/>
                </a:endParaRPr>
              </a:p>
            </p:txBody>
          </p:sp>
          <p:sp>
            <p:nvSpPr>
              <p:cNvPr id="1278" name="object 209">
                <a:extLst>
                  <a:ext uri="{FF2B5EF4-FFF2-40B4-BE49-F238E27FC236}">
                    <a16:creationId xmlns:a16="http://schemas.microsoft.com/office/drawing/2014/main" id="{50F627A0-46D2-755B-FF4C-1698223BE719}"/>
                  </a:ext>
                </a:extLst>
              </p:cNvPr>
              <p:cNvSpPr txBox="1"/>
              <p:nvPr/>
            </p:nvSpPr>
            <p:spPr>
              <a:xfrm>
                <a:off x="1182890" y="4105651"/>
                <a:ext cx="2142760" cy="168579"/>
              </a:xfrm>
              <a:prstGeom prst="rect">
                <a:avLst/>
              </a:prstGeom>
            </p:spPr>
            <p:txBody>
              <a:bodyPr vert="horz" wrap="square" lIns="0" tIns="10584" rIns="0" bIns="0" rtlCol="0">
                <a:spAutoFit/>
              </a:bodyPr>
              <a:lstStyle/>
              <a:p>
                <a:pPr marL="10080" marR="4032">
                  <a:spcBef>
                    <a:spcPts val="83"/>
                  </a:spcBef>
                </a:pPr>
                <a:r>
                  <a:rPr lang="fr-FR" sz="800" spc="-8" dirty="0">
                    <a:solidFill>
                      <a:srgbClr val="57585B"/>
                    </a:solidFill>
                    <a:latin typeface="Arial"/>
                    <a:cs typeface="Arial"/>
                  </a:rPr>
                  <a:t>Handicap adultes</a:t>
                </a:r>
                <a:endParaRPr sz="800" dirty="0">
                  <a:latin typeface="Arial"/>
                  <a:cs typeface="Arial"/>
                </a:endParaRPr>
              </a:p>
            </p:txBody>
          </p:sp>
          <p:sp>
            <p:nvSpPr>
              <p:cNvPr id="1279" name="object 56">
                <a:extLst>
                  <a:ext uri="{FF2B5EF4-FFF2-40B4-BE49-F238E27FC236}">
                    <a16:creationId xmlns:a16="http://schemas.microsoft.com/office/drawing/2014/main" id="{22454885-8541-BBEA-3925-6657B01ED982}"/>
                  </a:ext>
                </a:extLst>
              </p:cNvPr>
              <p:cNvSpPr txBox="1"/>
              <p:nvPr/>
            </p:nvSpPr>
            <p:spPr>
              <a:xfrm>
                <a:off x="592172" y="4775459"/>
                <a:ext cx="3269514" cy="566328"/>
              </a:xfrm>
              <a:prstGeom prst="rect">
                <a:avLst/>
              </a:prstGeom>
            </p:spPr>
            <p:txBody>
              <a:bodyPr vert="horz" wrap="square" lIns="0" tIns="7560" rIns="0" bIns="0" rtlCol="0">
                <a:noAutofit/>
              </a:bodyPr>
              <a:lstStyle/>
              <a:p>
                <a:pPr marL="7560">
                  <a:spcBef>
                    <a:spcPts val="60"/>
                  </a:spcBef>
                </a:pPr>
                <a:r>
                  <a:rPr lang="fr-FR" sz="800" spc="-12" baseline="30000" dirty="0" smtClean="0">
                    <a:solidFill>
                      <a:srgbClr val="575756"/>
                    </a:solidFill>
                    <a:latin typeface="Arial" panose="020B0604020202020204" pitchFamily="34" charset="0"/>
                    <a:cs typeface="Arial" panose="020B0604020202020204" pitchFamily="34" charset="0"/>
                  </a:rPr>
                  <a:t>*</a:t>
                </a:r>
                <a:r>
                  <a:rPr lang="fr-FR" sz="800" spc="-3" dirty="0" smtClean="0">
                    <a:solidFill>
                      <a:srgbClr val="58595B"/>
                    </a:solidFill>
                    <a:latin typeface="Arial" panose="020B0604020202020204" pitchFamily="34" charset="0"/>
                    <a:cs typeface="Arial" panose="020B0604020202020204" pitchFamily="34" charset="0"/>
                  </a:rPr>
                  <a:t>dont </a:t>
                </a:r>
                <a:r>
                  <a:rPr lang="fr-FR" sz="800" spc="-3" dirty="0">
                    <a:solidFill>
                      <a:srgbClr val="58595B"/>
                    </a:solidFill>
                    <a:latin typeface="Arial" panose="020B0604020202020204" pitchFamily="34" charset="0"/>
                    <a:cs typeface="Arial" panose="020B0604020202020204" pitchFamily="34" charset="0"/>
                  </a:rPr>
                  <a:t>deux services en région Centre</a:t>
                </a:r>
              </a:p>
              <a:p>
                <a:pPr marL="7560">
                  <a:spcBef>
                    <a:spcPts val="60"/>
                  </a:spcBef>
                </a:pPr>
                <a:endParaRPr lang="fr-FR" sz="800" spc="-12" dirty="0">
                  <a:solidFill>
                    <a:srgbClr val="575756"/>
                  </a:solidFill>
                  <a:latin typeface="Arial" panose="020B0604020202020204" pitchFamily="34" charset="0"/>
                  <a:cs typeface="Arial" panose="020B0604020202020204" pitchFamily="34" charset="0"/>
                </a:endParaRPr>
              </a:p>
            </p:txBody>
          </p:sp>
          <p:sp>
            <p:nvSpPr>
              <p:cNvPr id="1280" name="object 60">
                <a:extLst>
                  <a:ext uri="{FF2B5EF4-FFF2-40B4-BE49-F238E27FC236}">
                    <a16:creationId xmlns:a16="http://schemas.microsoft.com/office/drawing/2014/main" id="{3FED3131-7581-9520-80EB-4ECB55FDDFDF}"/>
                  </a:ext>
                </a:extLst>
              </p:cNvPr>
              <p:cNvSpPr txBox="1"/>
              <p:nvPr/>
            </p:nvSpPr>
            <p:spPr>
              <a:xfrm>
                <a:off x="966807" y="5548054"/>
                <a:ext cx="88900" cy="151295"/>
              </a:xfrm>
              <a:prstGeom prst="rect">
                <a:avLst/>
              </a:prstGeom>
            </p:spPr>
            <p:txBody>
              <a:bodyPr vert="horz" wrap="square" lIns="0" tIns="10080" rIns="0" bIns="0" rtlCol="0">
                <a:spAutoFit/>
              </a:bodyPr>
              <a:lstStyle/>
              <a:p>
                <a:pPr marL="10080" algn="r">
                  <a:spcBef>
                    <a:spcPts val="79"/>
                  </a:spcBef>
                </a:pPr>
                <a:r>
                  <a:rPr lang="fr-FR" sz="714" b="1" dirty="0">
                    <a:solidFill>
                      <a:srgbClr val="FFFFFF"/>
                    </a:solidFill>
                    <a:latin typeface="Arial" panose="020B0604020202020204" pitchFamily="34" charset="0"/>
                    <a:cs typeface="Arial" panose="020B0604020202020204" pitchFamily="34" charset="0"/>
                  </a:rPr>
                  <a:t>1</a:t>
                </a:r>
                <a:endParaRPr sz="714" b="1">
                  <a:latin typeface="Arial" panose="020B0604020202020204" pitchFamily="34" charset="0"/>
                  <a:cs typeface="Arial" panose="020B0604020202020204" pitchFamily="34" charset="0"/>
                </a:endParaRPr>
              </a:p>
            </p:txBody>
          </p:sp>
          <p:grpSp>
            <p:nvGrpSpPr>
              <p:cNvPr id="1281" name="Groupe 1280">
                <a:extLst>
                  <a:ext uri="{FF2B5EF4-FFF2-40B4-BE49-F238E27FC236}">
                    <a16:creationId xmlns:a16="http://schemas.microsoft.com/office/drawing/2014/main" id="{C00EA8CC-03D7-8333-1D56-4366993F2643}"/>
                  </a:ext>
                </a:extLst>
              </p:cNvPr>
              <p:cNvGrpSpPr/>
              <p:nvPr/>
            </p:nvGrpSpPr>
            <p:grpSpPr>
              <a:xfrm>
                <a:off x="574535" y="2337552"/>
                <a:ext cx="208406" cy="208406"/>
                <a:chOff x="573930" y="4638506"/>
                <a:chExt cx="208406" cy="208406"/>
              </a:xfrm>
            </p:grpSpPr>
            <p:sp>
              <p:nvSpPr>
                <p:cNvPr id="1379" name="Free Form 174">
                  <a:extLst>
                    <a:ext uri="{FF2B5EF4-FFF2-40B4-BE49-F238E27FC236}">
                      <a16:creationId xmlns:a16="http://schemas.microsoft.com/office/drawing/2014/main" id="{2355B579-8E2A-829C-CC6F-CE954B45745D}"/>
                    </a:ext>
                  </a:extLst>
                </p:cNvPr>
                <p:cNvSpPr/>
                <p:nvPr/>
              </p:nvSpPr>
              <p:spPr>
                <a:xfrm>
                  <a:off x="576332" y="4640923"/>
                  <a:ext cx="203576" cy="203563"/>
                </a:xfrm>
                <a:custGeom>
                  <a:avLst/>
                  <a:gdLst/>
                  <a:ahLst/>
                  <a:cxnLst/>
                  <a:rect l="0" t="0" r="0" b="0"/>
                  <a:pathLst>
                    <a:path w="203576" h="203563">
                      <a:moveTo>
                        <a:pt x="101794" y="203563"/>
                      </a:moveTo>
                      <a:cubicBezTo>
                        <a:pt x="45667" y="203563"/>
                        <a:pt x="0" y="157909"/>
                        <a:pt x="0" y="101781"/>
                      </a:cubicBezTo>
                      <a:cubicBezTo>
                        <a:pt x="0" y="45654"/>
                        <a:pt x="45667" y="0"/>
                        <a:pt x="101794" y="0"/>
                      </a:cubicBezTo>
                      <a:cubicBezTo>
                        <a:pt x="157921" y="0"/>
                        <a:pt x="203576" y="45654"/>
                        <a:pt x="203576" y="101781"/>
                      </a:cubicBezTo>
                      <a:cubicBezTo>
                        <a:pt x="203576" y="157909"/>
                        <a:pt x="157921" y="203563"/>
                        <a:pt x="101794" y="203563"/>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sz="1429"/>
                </a:p>
              </p:txBody>
            </p:sp>
            <p:sp>
              <p:nvSpPr>
                <p:cNvPr id="1380" name="Free Form 175">
                  <a:extLst>
                    <a:ext uri="{FF2B5EF4-FFF2-40B4-BE49-F238E27FC236}">
                      <a16:creationId xmlns:a16="http://schemas.microsoft.com/office/drawing/2014/main" id="{6E87F64C-2A17-FD42-FADC-FC1978F0E50A}"/>
                    </a:ext>
                  </a:extLst>
                </p:cNvPr>
                <p:cNvSpPr/>
                <p:nvPr/>
              </p:nvSpPr>
              <p:spPr>
                <a:xfrm>
                  <a:off x="573930" y="4638506"/>
                  <a:ext cx="208406" cy="208406"/>
                </a:xfrm>
                <a:custGeom>
                  <a:avLst/>
                  <a:gdLst/>
                  <a:ahLst/>
                  <a:cxnLst/>
                  <a:rect l="0" t="0" r="0" b="0"/>
                  <a:pathLst>
                    <a:path w="208405" h="208405">
                      <a:moveTo>
                        <a:pt x="104196" y="0"/>
                      </a:moveTo>
                      <a:cubicBezTo>
                        <a:pt x="46645" y="0"/>
                        <a:pt x="0" y="46658"/>
                        <a:pt x="0" y="104196"/>
                      </a:cubicBezTo>
                      <a:cubicBezTo>
                        <a:pt x="0" y="161760"/>
                        <a:pt x="46645" y="208405"/>
                        <a:pt x="104196" y="208405"/>
                      </a:cubicBezTo>
                      <a:cubicBezTo>
                        <a:pt x="161747" y="208405"/>
                        <a:pt x="208405" y="161760"/>
                        <a:pt x="208405" y="104196"/>
                      </a:cubicBezTo>
                      <a:cubicBezTo>
                        <a:pt x="208405" y="46658"/>
                        <a:pt x="161747" y="0"/>
                        <a:pt x="104196" y="0"/>
                      </a:cubicBezTo>
                      <a:close/>
                      <a:moveTo>
                        <a:pt x="104196" y="4829"/>
                      </a:moveTo>
                      <a:cubicBezTo>
                        <a:pt x="159002" y="4829"/>
                        <a:pt x="203576" y="49416"/>
                        <a:pt x="203576" y="104196"/>
                      </a:cubicBezTo>
                      <a:cubicBezTo>
                        <a:pt x="203576" y="159002"/>
                        <a:pt x="159002" y="203588"/>
                        <a:pt x="104196" y="203588"/>
                      </a:cubicBezTo>
                      <a:cubicBezTo>
                        <a:pt x="49403" y="203588"/>
                        <a:pt x="4829" y="159002"/>
                        <a:pt x="4829" y="104196"/>
                      </a:cubicBezTo>
                      <a:cubicBezTo>
                        <a:pt x="4829" y="49416"/>
                        <a:pt x="49403" y="4829"/>
                        <a:pt x="104196" y="4829"/>
                      </a:cubicBezTo>
                      <a:close/>
                    </a:path>
                  </a:pathLst>
                </a:custGeom>
                <a:solidFill>
                  <a:srgbClr val="93CDDD"/>
                </a:solidFill>
                <a:ln w="12700" cap="flat" cmpd="sng">
                  <a:noFill/>
                  <a:prstDash val="solid"/>
                  <a:miter lim="800000"/>
                </a:ln>
              </p:spPr>
              <p:txBody>
                <a:bodyPr anchor="ctr">
                  <a:spAutoFit/>
                </a:bodyPr>
                <a:lstStyle/>
                <a:p>
                  <a:pPr algn="ctr"/>
                  <a:endParaRPr lang="en-US" sz="1429"/>
                </a:p>
              </p:txBody>
            </p:sp>
            <p:sp>
              <p:nvSpPr>
                <p:cNvPr id="1381" name="Free Form 176">
                  <a:extLst>
                    <a:ext uri="{FF2B5EF4-FFF2-40B4-BE49-F238E27FC236}">
                      <a16:creationId xmlns:a16="http://schemas.microsoft.com/office/drawing/2014/main" id="{D6794721-56FD-50B8-83F1-A8768B8AF5E6}"/>
                    </a:ext>
                  </a:extLst>
                </p:cNvPr>
                <p:cNvSpPr/>
                <p:nvPr/>
              </p:nvSpPr>
              <p:spPr>
                <a:xfrm>
                  <a:off x="627625" y="4686961"/>
                  <a:ext cx="101019" cy="110704"/>
                </a:xfrm>
                <a:custGeom>
                  <a:avLst/>
                  <a:gdLst/>
                  <a:ahLst/>
                  <a:cxnLst/>
                  <a:rect l="0" t="0" r="0" b="0"/>
                  <a:pathLst>
                    <a:path w="101019" h="110704">
                      <a:moveTo>
                        <a:pt x="100002" y="24987"/>
                      </a:moveTo>
                      <a:cubicBezTo>
                        <a:pt x="100002" y="10053"/>
                        <a:pt x="88970" y="0"/>
                        <a:pt x="72421" y="0"/>
                      </a:cubicBezTo>
                      <a:cubicBezTo>
                        <a:pt x="66473" y="0"/>
                        <a:pt x="62444" y="889"/>
                        <a:pt x="58389" y="2758"/>
                      </a:cubicBezTo>
                      <a:lnTo>
                        <a:pt x="57500" y="3266"/>
                      </a:lnTo>
                      <a:lnTo>
                        <a:pt x="73870" y="13485"/>
                      </a:lnTo>
                      <a:cubicBezTo>
                        <a:pt x="74556" y="14158"/>
                        <a:pt x="64058" y="17374"/>
                        <a:pt x="61808" y="16078"/>
                      </a:cubicBezTo>
                      <a:lnTo>
                        <a:pt x="35816" y="876"/>
                      </a:lnTo>
                      <a:cubicBezTo>
                        <a:pt x="33617" y="355"/>
                        <a:pt x="31266" y="0"/>
                        <a:pt x="28584" y="0"/>
                      </a:cubicBezTo>
                      <a:cubicBezTo>
                        <a:pt x="12036" y="0"/>
                        <a:pt x="1004" y="10053"/>
                        <a:pt x="1004" y="24987"/>
                      </a:cubicBezTo>
                      <a:cubicBezTo>
                        <a:pt x="1004" y="26309"/>
                        <a:pt x="0" y="38130"/>
                        <a:pt x="5084" y="58351"/>
                      </a:cubicBezTo>
                      <a:cubicBezTo>
                        <a:pt x="12239" y="83136"/>
                        <a:pt x="24644" y="110704"/>
                        <a:pt x="30694" y="108683"/>
                      </a:cubicBezTo>
                      <a:cubicBezTo>
                        <a:pt x="36757" y="106662"/>
                        <a:pt x="39909" y="81712"/>
                        <a:pt x="41167" y="75891"/>
                      </a:cubicBezTo>
                      <a:cubicBezTo>
                        <a:pt x="42413" y="70171"/>
                        <a:pt x="45984" y="66765"/>
                        <a:pt x="50496" y="66765"/>
                      </a:cubicBezTo>
                      <a:cubicBezTo>
                        <a:pt x="55021" y="66765"/>
                        <a:pt x="58987" y="70273"/>
                        <a:pt x="59838" y="75891"/>
                      </a:cubicBezTo>
                      <a:cubicBezTo>
                        <a:pt x="60728" y="81788"/>
                        <a:pt x="64249" y="106662"/>
                        <a:pt x="70311" y="108683"/>
                      </a:cubicBezTo>
                      <a:cubicBezTo>
                        <a:pt x="76374" y="110704"/>
                        <a:pt x="88766" y="83136"/>
                        <a:pt x="95935" y="58351"/>
                      </a:cubicBezTo>
                      <a:cubicBezTo>
                        <a:pt x="101019" y="38130"/>
                        <a:pt x="100002" y="26309"/>
                        <a:pt x="100002" y="24987"/>
                      </a:cubicBezTo>
                      <a:close/>
                    </a:path>
                  </a:pathLst>
                </a:custGeom>
                <a:solidFill>
                  <a:srgbClr val="93CDDD"/>
                </a:solidFill>
                <a:ln w="12700" cap="flat" cmpd="sng">
                  <a:noFill/>
                  <a:prstDash val="solid"/>
                  <a:miter lim="800000"/>
                </a:ln>
              </p:spPr>
              <p:txBody>
                <a:bodyPr anchor="ctr">
                  <a:spAutoFit/>
                </a:bodyPr>
                <a:lstStyle/>
                <a:p>
                  <a:pPr algn="ctr"/>
                  <a:endParaRPr lang="en-US" sz="1429"/>
                </a:p>
              </p:txBody>
            </p:sp>
          </p:grpSp>
          <p:grpSp>
            <p:nvGrpSpPr>
              <p:cNvPr id="1282" name="Graphique 759">
                <a:extLst>
                  <a:ext uri="{FF2B5EF4-FFF2-40B4-BE49-F238E27FC236}">
                    <a16:creationId xmlns:a16="http://schemas.microsoft.com/office/drawing/2014/main" id="{F189DF44-1893-958D-F9C8-6A66321D5A70}"/>
                  </a:ext>
                </a:extLst>
              </p:cNvPr>
              <p:cNvGrpSpPr/>
              <p:nvPr/>
            </p:nvGrpSpPr>
            <p:grpSpPr>
              <a:xfrm>
                <a:off x="568720" y="2061973"/>
                <a:ext cx="220101" cy="220101"/>
                <a:chOff x="-649989" y="5689855"/>
                <a:chExt cx="220101" cy="220101"/>
              </a:xfrm>
              <a:solidFill>
                <a:srgbClr val="000000"/>
              </a:solidFill>
            </p:grpSpPr>
            <p:sp>
              <p:nvSpPr>
                <p:cNvPr id="1375" name="Forme libre 1374">
                  <a:extLst>
                    <a:ext uri="{FF2B5EF4-FFF2-40B4-BE49-F238E27FC236}">
                      <a16:creationId xmlns:a16="http://schemas.microsoft.com/office/drawing/2014/main" id="{F2FD6867-4671-B10C-F637-FCF9EE3A0B2B}"/>
                    </a:ext>
                  </a:extLst>
                </p:cNvPr>
                <p:cNvSpPr/>
                <p:nvPr/>
              </p:nvSpPr>
              <p:spPr>
                <a:xfrm>
                  <a:off x="-646570" y="5693143"/>
                  <a:ext cx="213527" cy="213527"/>
                </a:xfrm>
                <a:custGeom>
                  <a:avLst/>
                  <a:gdLst>
                    <a:gd name="connsiteX0" fmla="*/ 213527 w 213527"/>
                    <a:gd name="connsiteY0" fmla="*/ 106764 h 213527"/>
                    <a:gd name="connsiteX1" fmla="*/ 106764 w 213527"/>
                    <a:gd name="connsiteY1" fmla="*/ 213527 h 213527"/>
                    <a:gd name="connsiteX2" fmla="*/ 0 w 213527"/>
                    <a:gd name="connsiteY2" fmla="*/ 106764 h 213527"/>
                    <a:gd name="connsiteX3" fmla="*/ 106764 w 213527"/>
                    <a:gd name="connsiteY3" fmla="*/ 0 h 213527"/>
                    <a:gd name="connsiteX4" fmla="*/ 213527 w 213527"/>
                    <a:gd name="connsiteY4" fmla="*/ 106764 h 213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27" h="213527">
                      <a:moveTo>
                        <a:pt x="213527" y="106764"/>
                      </a:moveTo>
                      <a:cubicBezTo>
                        <a:pt x="213527" y="165728"/>
                        <a:pt x="165728" y="213527"/>
                        <a:pt x="106764" y="213527"/>
                      </a:cubicBezTo>
                      <a:cubicBezTo>
                        <a:pt x="47800" y="213527"/>
                        <a:pt x="0" y="165728"/>
                        <a:pt x="0" y="106764"/>
                      </a:cubicBezTo>
                      <a:cubicBezTo>
                        <a:pt x="0" y="47800"/>
                        <a:pt x="47800" y="0"/>
                        <a:pt x="106764" y="0"/>
                      </a:cubicBezTo>
                      <a:cubicBezTo>
                        <a:pt x="165728" y="0"/>
                        <a:pt x="213527" y="47800"/>
                        <a:pt x="213527" y="106764"/>
                      </a:cubicBezTo>
                      <a:close/>
                    </a:path>
                  </a:pathLst>
                </a:custGeom>
                <a:solidFill>
                  <a:srgbClr val="FFFFFF"/>
                </a:solidFill>
                <a:ln w="12887" cap="flat">
                  <a:noFill/>
                  <a:prstDash val="solid"/>
                  <a:miter/>
                </a:ln>
              </p:spPr>
              <p:txBody>
                <a:bodyPr rtlCol="0" anchor="ctr"/>
                <a:lstStyle/>
                <a:p>
                  <a:endParaRPr lang="fr-FR" sz="1429"/>
                </a:p>
              </p:txBody>
            </p:sp>
            <p:sp>
              <p:nvSpPr>
                <p:cNvPr id="1376" name="Forme libre 1375">
                  <a:extLst>
                    <a:ext uri="{FF2B5EF4-FFF2-40B4-BE49-F238E27FC236}">
                      <a16:creationId xmlns:a16="http://schemas.microsoft.com/office/drawing/2014/main" id="{2A91DC51-D90F-6057-9411-50AE0AB523B1}"/>
                    </a:ext>
                  </a:extLst>
                </p:cNvPr>
                <p:cNvSpPr/>
                <p:nvPr/>
              </p:nvSpPr>
              <p:spPr>
                <a:xfrm>
                  <a:off x="-649989" y="5689855"/>
                  <a:ext cx="220101" cy="220101"/>
                </a:xfrm>
                <a:custGeom>
                  <a:avLst/>
                  <a:gdLst>
                    <a:gd name="connsiteX0" fmla="*/ 110182 w 220101"/>
                    <a:gd name="connsiteY0" fmla="*/ 6574 h 220101"/>
                    <a:gd name="connsiteX1" fmla="*/ 213659 w 220101"/>
                    <a:gd name="connsiteY1" fmla="*/ 110051 h 220101"/>
                    <a:gd name="connsiteX2" fmla="*/ 110182 w 220101"/>
                    <a:gd name="connsiteY2" fmla="*/ 213527 h 220101"/>
                    <a:gd name="connsiteX3" fmla="*/ 6706 w 220101"/>
                    <a:gd name="connsiteY3" fmla="*/ 110051 h 220101"/>
                    <a:gd name="connsiteX4" fmla="*/ 110182 w 220101"/>
                    <a:gd name="connsiteY4" fmla="*/ 6574 h 220101"/>
                    <a:gd name="connsiteX5" fmla="*/ 110182 w 220101"/>
                    <a:gd name="connsiteY5" fmla="*/ 0 h 220101"/>
                    <a:gd name="connsiteX6" fmla="*/ 0 w 220101"/>
                    <a:gd name="connsiteY6" fmla="*/ 109919 h 220101"/>
                    <a:gd name="connsiteX7" fmla="*/ 109919 w 220101"/>
                    <a:gd name="connsiteY7" fmla="*/ 220102 h 220101"/>
                    <a:gd name="connsiteX8" fmla="*/ 220101 w 220101"/>
                    <a:gd name="connsiteY8" fmla="*/ 110182 h 220101"/>
                    <a:gd name="connsiteX9" fmla="*/ 220101 w 220101"/>
                    <a:gd name="connsiteY9" fmla="*/ 110051 h 220101"/>
                    <a:gd name="connsiteX10" fmla="*/ 110182 w 220101"/>
                    <a:gd name="connsiteY10" fmla="*/ 0 h 22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101" h="220101">
                      <a:moveTo>
                        <a:pt x="110182" y="6574"/>
                      </a:moveTo>
                      <a:cubicBezTo>
                        <a:pt x="167331" y="6574"/>
                        <a:pt x="213659" y="52902"/>
                        <a:pt x="213659" y="110051"/>
                      </a:cubicBezTo>
                      <a:cubicBezTo>
                        <a:pt x="213659" y="167200"/>
                        <a:pt x="167331" y="213527"/>
                        <a:pt x="110182" y="213527"/>
                      </a:cubicBezTo>
                      <a:cubicBezTo>
                        <a:pt x="53034" y="213527"/>
                        <a:pt x="6706" y="167200"/>
                        <a:pt x="6706" y="110051"/>
                      </a:cubicBezTo>
                      <a:cubicBezTo>
                        <a:pt x="6706" y="52902"/>
                        <a:pt x="53034" y="6574"/>
                        <a:pt x="110182" y="6574"/>
                      </a:cubicBezTo>
                      <a:moveTo>
                        <a:pt x="110182" y="0"/>
                      </a:moveTo>
                      <a:cubicBezTo>
                        <a:pt x="49403" y="-73"/>
                        <a:pt x="73" y="49140"/>
                        <a:pt x="0" y="109919"/>
                      </a:cubicBezTo>
                      <a:cubicBezTo>
                        <a:pt x="-73" y="170698"/>
                        <a:pt x="49140" y="220029"/>
                        <a:pt x="109919" y="220102"/>
                      </a:cubicBezTo>
                      <a:cubicBezTo>
                        <a:pt x="170698" y="220174"/>
                        <a:pt x="220029" y="170961"/>
                        <a:pt x="220101" y="110182"/>
                      </a:cubicBezTo>
                      <a:cubicBezTo>
                        <a:pt x="220101" y="110138"/>
                        <a:pt x="220101" y="110095"/>
                        <a:pt x="220101" y="110051"/>
                      </a:cubicBezTo>
                      <a:cubicBezTo>
                        <a:pt x="220101" y="49323"/>
                        <a:pt x="170910" y="73"/>
                        <a:pt x="110182" y="0"/>
                      </a:cubicBezTo>
                      <a:close/>
                    </a:path>
                  </a:pathLst>
                </a:custGeom>
                <a:solidFill>
                  <a:srgbClr val="B3D7A9"/>
                </a:solidFill>
                <a:ln w="12887" cap="flat">
                  <a:noFill/>
                  <a:prstDash val="solid"/>
                  <a:miter/>
                </a:ln>
              </p:spPr>
              <p:txBody>
                <a:bodyPr rtlCol="0" anchor="ctr"/>
                <a:lstStyle/>
                <a:p>
                  <a:endParaRPr lang="fr-FR" sz="1429" dirty="0"/>
                </a:p>
              </p:txBody>
            </p:sp>
            <p:sp>
              <p:nvSpPr>
                <p:cNvPr id="1377" name="Forme libre 1376">
                  <a:extLst>
                    <a:ext uri="{FF2B5EF4-FFF2-40B4-BE49-F238E27FC236}">
                      <a16:creationId xmlns:a16="http://schemas.microsoft.com/office/drawing/2014/main" id="{6C221766-082C-32AD-F2AE-7F2FC28E85E5}"/>
                    </a:ext>
                  </a:extLst>
                </p:cNvPr>
                <p:cNvSpPr/>
                <p:nvPr/>
              </p:nvSpPr>
              <p:spPr>
                <a:xfrm>
                  <a:off x="-564343" y="5759128"/>
                  <a:ext cx="49316" cy="65605"/>
                </a:xfrm>
                <a:custGeom>
                  <a:avLst/>
                  <a:gdLst>
                    <a:gd name="connsiteX0" fmla="*/ 28481 w 49316"/>
                    <a:gd name="connsiteY0" fmla="*/ 59580 h 65605"/>
                    <a:gd name="connsiteX1" fmla="*/ 29401 w 49316"/>
                    <a:gd name="connsiteY1" fmla="*/ 60895 h 65605"/>
                    <a:gd name="connsiteX2" fmla="*/ 40577 w 49316"/>
                    <a:gd name="connsiteY2" fmla="*/ 65234 h 65605"/>
                    <a:gd name="connsiteX3" fmla="*/ 49252 w 49316"/>
                    <a:gd name="connsiteY3" fmla="*/ 54315 h 65605"/>
                    <a:gd name="connsiteX4" fmla="*/ 48729 w 49316"/>
                    <a:gd name="connsiteY4" fmla="*/ 52086 h 65605"/>
                    <a:gd name="connsiteX5" fmla="*/ 37947 w 49316"/>
                    <a:gd name="connsiteY5" fmla="*/ 43540 h 65605"/>
                    <a:gd name="connsiteX6" fmla="*/ 37947 w 49316"/>
                    <a:gd name="connsiteY6" fmla="*/ 42093 h 65605"/>
                    <a:gd name="connsiteX7" fmla="*/ 39394 w 49316"/>
                    <a:gd name="connsiteY7" fmla="*/ 33284 h 65605"/>
                    <a:gd name="connsiteX8" fmla="*/ 38605 w 49316"/>
                    <a:gd name="connsiteY8" fmla="*/ 13562 h 65605"/>
                    <a:gd name="connsiteX9" fmla="*/ 14844 w 49316"/>
                    <a:gd name="connsiteY9" fmla="*/ 818 h 65605"/>
                    <a:gd name="connsiteX10" fmla="*/ 13360 w 49316"/>
                    <a:gd name="connsiteY10" fmla="*/ 1334 h 65605"/>
                    <a:gd name="connsiteX11" fmla="*/ 212 w 49316"/>
                    <a:gd name="connsiteY11" fmla="*/ 16191 h 65605"/>
                    <a:gd name="connsiteX12" fmla="*/ 212 w 49316"/>
                    <a:gd name="connsiteY12" fmla="*/ 16191 h 65605"/>
                    <a:gd name="connsiteX13" fmla="*/ 1264 w 49316"/>
                    <a:gd name="connsiteY13" fmla="*/ 26447 h 65605"/>
                    <a:gd name="connsiteX14" fmla="*/ 7443 w 49316"/>
                    <a:gd name="connsiteY14" fmla="*/ 29471 h 65605"/>
                    <a:gd name="connsiteX15" fmla="*/ 10341 w 49316"/>
                    <a:gd name="connsiteY15" fmla="*/ 23437 h 65605"/>
                    <a:gd name="connsiteX16" fmla="*/ 10336 w 49316"/>
                    <a:gd name="connsiteY16" fmla="*/ 23423 h 65605"/>
                    <a:gd name="connsiteX17" fmla="*/ 10336 w 49316"/>
                    <a:gd name="connsiteY17" fmla="*/ 17638 h 65605"/>
                    <a:gd name="connsiteX18" fmla="*/ 10336 w 49316"/>
                    <a:gd name="connsiteY18" fmla="*/ 17638 h 65605"/>
                    <a:gd name="connsiteX19" fmla="*/ 17173 w 49316"/>
                    <a:gd name="connsiteY19" fmla="*/ 10275 h 65605"/>
                    <a:gd name="connsiteX20" fmla="*/ 29621 w 49316"/>
                    <a:gd name="connsiteY20" fmla="*/ 14672 h 65605"/>
                    <a:gd name="connsiteX21" fmla="*/ 30321 w 49316"/>
                    <a:gd name="connsiteY21" fmla="*/ 16717 h 65605"/>
                    <a:gd name="connsiteX22" fmla="*/ 30321 w 49316"/>
                    <a:gd name="connsiteY22" fmla="*/ 16717 h 65605"/>
                    <a:gd name="connsiteX23" fmla="*/ 30321 w 49316"/>
                    <a:gd name="connsiteY23" fmla="*/ 32232 h 65605"/>
                    <a:gd name="connsiteX24" fmla="*/ 29006 w 49316"/>
                    <a:gd name="connsiteY24" fmla="*/ 39727 h 65605"/>
                    <a:gd name="connsiteX25" fmla="*/ 28481 w 49316"/>
                    <a:gd name="connsiteY25" fmla="*/ 59580 h 6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316" h="65605">
                      <a:moveTo>
                        <a:pt x="28481" y="59580"/>
                      </a:moveTo>
                      <a:cubicBezTo>
                        <a:pt x="28743" y="60048"/>
                        <a:pt x="29051" y="60489"/>
                        <a:pt x="29401" y="60895"/>
                      </a:cubicBezTo>
                      <a:cubicBezTo>
                        <a:pt x="31748" y="64664"/>
                        <a:pt x="36301" y="66432"/>
                        <a:pt x="40577" y="65234"/>
                      </a:cubicBezTo>
                      <a:cubicBezTo>
                        <a:pt x="45987" y="64615"/>
                        <a:pt x="49871" y="59725"/>
                        <a:pt x="49252" y="54315"/>
                      </a:cubicBezTo>
                      <a:cubicBezTo>
                        <a:pt x="49164" y="53554"/>
                        <a:pt x="48989" y="52806"/>
                        <a:pt x="48729" y="52086"/>
                      </a:cubicBezTo>
                      <a:cubicBezTo>
                        <a:pt x="47981" y="46823"/>
                        <a:pt x="43242" y="43067"/>
                        <a:pt x="37947" y="43540"/>
                      </a:cubicBezTo>
                      <a:lnTo>
                        <a:pt x="37947" y="42093"/>
                      </a:lnTo>
                      <a:cubicBezTo>
                        <a:pt x="37947" y="39332"/>
                        <a:pt x="38999" y="36308"/>
                        <a:pt x="39394" y="33284"/>
                      </a:cubicBezTo>
                      <a:cubicBezTo>
                        <a:pt x="40734" y="26743"/>
                        <a:pt x="40464" y="19974"/>
                        <a:pt x="38605" y="13562"/>
                      </a:cubicBezTo>
                      <a:cubicBezTo>
                        <a:pt x="35562" y="3481"/>
                        <a:pt x="24925" y="-2224"/>
                        <a:pt x="14844" y="818"/>
                      </a:cubicBezTo>
                      <a:cubicBezTo>
                        <a:pt x="14343" y="970"/>
                        <a:pt x="13848" y="1142"/>
                        <a:pt x="13360" y="1334"/>
                      </a:cubicBezTo>
                      <a:cubicBezTo>
                        <a:pt x="6491" y="3355"/>
                        <a:pt x="1383" y="9127"/>
                        <a:pt x="212" y="16191"/>
                      </a:cubicBezTo>
                      <a:lnTo>
                        <a:pt x="212" y="16191"/>
                      </a:lnTo>
                      <a:cubicBezTo>
                        <a:pt x="-277" y="19645"/>
                        <a:pt x="84" y="23165"/>
                        <a:pt x="1264" y="26447"/>
                      </a:cubicBezTo>
                      <a:cubicBezTo>
                        <a:pt x="2191" y="28938"/>
                        <a:pt x="4907" y="30268"/>
                        <a:pt x="7443" y="29471"/>
                      </a:cubicBezTo>
                      <a:cubicBezTo>
                        <a:pt x="9910" y="28605"/>
                        <a:pt x="11207" y="25903"/>
                        <a:pt x="10341" y="23437"/>
                      </a:cubicBezTo>
                      <a:cubicBezTo>
                        <a:pt x="10339" y="23432"/>
                        <a:pt x="10338" y="23427"/>
                        <a:pt x="10336" y="23423"/>
                      </a:cubicBezTo>
                      <a:cubicBezTo>
                        <a:pt x="9906" y="21518"/>
                        <a:pt x="9906" y="19542"/>
                        <a:pt x="10336" y="17638"/>
                      </a:cubicBezTo>
                      <a:lnTo>
                        <a:pt x="10336" y="17638"/>
                      </a:lnTo>
                      <a:cubicBezTo>
                        <a:pt x="11073" y="14105"/>
                        <a:pt x="13705" y="11271"/>
                        <a:pt x="17173" y="10275"/>
                      </a:cubicBezTo>
                      <a:cubicBezTo>
                        <a:pt x="21825" y="8051"/>
                        <a:pt x="27398" y="10020"/>
                        <a:pt x="29621" y="14672"/>
                      </a:cubicBezTo>
                      <a:cubicBezTo>
                        <a:pt x="29933" y="15324"/>
                        <a:pt x="30168" y="16011"/>
                        <a:pt x="30321" y="16717"/>
                      </a:cubicBezTo>
                      <a:cubicBezTo>
                        <a:pt x="30321" y="16717"/>
                        <a:pt x="30321" y="16717"/>
                        <a:pt x="30321" y="16717"/>
                      </a:cubicBezTo>
                      <a:cubicBezTo>
                        <a:pt x="31487" y="21823"/>
                        <a:pt x="31487" y="27126"/>
                        <a:pt x="30321" y="32232"/>
                      </a:cubicBezTo>
                      <a:cubicBezTo>
                        <a:pt x="30321" y="34730"/>
                        <a:pt x="29401" y="37228"/>
                        <a:pt x="29006" y="39727"/>
                      </a:cubicBezTo>
                      <a:cubicBezTo>
                        <a:pt x="26762" y="46127"/>
                        <a:pt x="26578" y="53070"/>
                        <a:pt x="28481" y="59580"/>
                      </a:cubicBezTo>
                      <a:close/>
                    </a:path>
                  </a:pathLst>
                </a:custGeom>
                <a:solidFill>
                  <a:srgbClr val="B3D7A9"/>
                </a:solidFill>
                <a:ln w="12887" cap="flat">
                  <a:noFill/>
                  <a:prstDash val="solid"/>
                  <a:miter/>
                </a:ln>
              </p:spPr>
              <p:txBody>
                <a:bodyPr rtlCol="0" anchor="ctr"/>
                <a:lstStyle/>
                <a:p>
                  <a:endParaRPr lang="fr-FR" sz="1429"/>
                </a:p>
              </p:txBody>
            </p:sp>
            <p:sp>
              <p:nvSpPr>
                <p:cNvPr id="1378" name="Forme libre 1377">
                  <a:extLst>
                    <a:ext uri="{FF2B5EF4-FFF2-40B4-BE49-F238E27FC236}">
                      <a16:creationId xmlns:a16="http://schemas.microsoft.com/office/drawing/2014/main" id="{2F496FB4-2570-D15B-7B43-C370FC9FF6E9}"/>
                    </a:ext>
                  </a:extLst>
                </p:cNvPr>
                <p:cNvSpPr/>
                <p:nvPr/>
              </p:nvSpPr>
              <p:spPr>
                <a:xfrm>
                  <a:off x="-596317" y="5730387"/>
                  <a:ext cx="103322" cy="136671"/>
                </a:xfrm>
                <a:custGeom>
                  <a:avLst/>
                  <a:gdLst>
                    <a:gd name="connsiteX0" fmla="*/ 103318 w 103322"/>
                    <a:gd name="connsiteY0" fmla="*/ 52689 h 136671"/>
                    <a:gd name="connsiteX1" fmla="*/ 103318 w 103322"/>
                    <a:gd name="connsiteY1" fmla="*/ 50586 h 136671"/>
                    <a:gd name="connsiteX2" fmla="*/ 102661 w 103322"/>
                    <a:gd name="connsiteY2" fmla="*/ 44012 h 136671"/>
                    <a:gd name="connsiteX3" fmla="*/ 82413 w 103322"/>
                    <a:gd name="connsiteY3" fmla="*/ 9300 h 136671"/>
                    <a:gd name="connsiteX4" fmla="*/ 42968 w 103322"/>
                    <a:gd name="connsiteY4" fmla="*/ 1017 h 136671"/>
                    <a:gd name="connsiteX5" fmla="*/ 9045 w 103322"/>
                    <a:gd name="connsiteY5" fmla="*/ 21265 h 136671"/>
                    <a:gd name="connsiteX6" fmla="*/ 1025 w 103322"/>
                    <a:gd name="connsiteY6" fmla="*/ 60710 h 136671"/>
                    <a:gd name="connsiteX7" fmla="*/ 24166 w 103322"/>
                    <a:gd name="connsiteY7" fmla="*/ 96473 h 136671"/>
                    <a:gd name="connsiteX8" fmla="*/ 37314 w 103322"/>
                    <a:gd name="connsiteY8" fmla="*/ 113171 h 136671"/>
                    <a:gd name="connsiteX9" fmla="*/ 37314 w 103322"/>
                    <a:gd name="connsiteY9" fmla="*/ 113171 h 136671"/>
                    <a:gd name="connsiteX10" fmla="*/ 64794 w 103322"/>
                    <a:gd name="connsiteY10" fmla="*/ 136575 h 136671"/>
                    <a:gd name="connsiteX11" fmla="*/ 70316 w 103322"/>
                    <a:gd name="connsiteY11" fmla="*/ 136575 h 136671"/>
                    <a:gd name="connsiteX12" fmla="*/ 87672 w 103322"/>
                    <a:gd name="connsiteY12" fmla="*/ 127897 h 136671"/>
                    <a:gd name="connsiteX13" fmla="*/ 92931 w 103322"/>
                    <a:gd name="connsiteY13" fmla="*/ 120008 h 136671"/>
                    <a:gd name="connsiteX14" fmla="*/ 94114 w 103322"/>
                    <a:gd name="connsiteY14" fmla="*/ 116853 h 136671"/>
                    <a:gd name="connsiteX15" fmla="*/ 94114 w 103322"/>
                    <a:gd name="connsiteY15" fmla="*/ 114881 h 136671"/>
                    <a:gd name="connsiteX16" fmla="*/ 94114 w 103322"/>
                    <a:gd name="connsiteY16" fmla="*/ 114092 h 136671"/>
                    <a:gd name="connsiteX17" fmla="*/ 85831 w 103322"/>
                    <a:gd name="connsiteY17" fmla="*/ 102653 h 136671"/>
                    <a:gd name="connsiteX18" fmla="*/ 81624 w 103322"/>
                    <a:gd name="connsiteY18" fmla="*/ 101864 h 136671"/>
                    <a:gd name="connsiteX19" fmla="*/ 79783 w 103322"/>
                    <a:gd name="connsiteY19" fmla="*/ 110147 h 136671"/>
                    <a:gd name="connsiteX20" fmla="*/ 76233 w 103322"/>
                    <a:gd name="connsiteY20" fmla="*/ 117379 h 136671"/>
                    <a:gd name="connsiteX21" fmla="*/ 67424 w 103322"/>
                    <a:gd name="connsiteY21" fmla="*/ 121586 h 136671"/>
                    <a:gd name="connsiteX22" fmla="*/ 51782 w 103322"/>
                    <a:gd name="connsiteY22" fmla="*/ 111532 h 136671"/>
                    <a:gd name="connsiteX23" fmla="*/ 51646 w 103322"/>
                    <a:gd name="connsiteY23" fmla="*/ 110805 h 136671"/>
                    <a:gd name="connsiteX24" fmla="*/ 51646 w 103322"/>
                    <a:gd name="connsiteY24" fmla="*/ 110805 h 136671"/>
                    <a:gd name="connsiteX25" fmla="*/ 32318 w 103322"/>
                    <a:gd name="connsiteY25" fmla="*/ 84508 h 136671"/>
                    <a:gd name="connsiteX26" fmla="*/ 15357 w 103322"/>
                    <a:gd name="connsiteY26" fmla="*/ 58212 h 136671"/>
                    <a:gd name="connsiteX27" fmla="*/ 21405 w 103322"/>
                    <a:gd name="connsiteY27" fmla="*/ 30074 h 136671"/>
                    <a:gd name="connsiteX28" fmla="*/ 45729 w 103322"/>
                    <a:gd name="connsiteY28" fmla="*/ 16006 h 136671"/>
                    <a:gd name="connsiteX29" fmla="*/ 73340 w 103322"/>
                    <a:gd name="connsiteY29" fmla="*/ 21528 h 136671"/>
                    <a:gd name="connsiteX30" fmla="*/ 87540 w 103322"/>
                    <a:gd name="connsiteY30" fmla="*/ 46510 h 136671"/>
                    <a:gd name="connsiteX31" fmla="*/ 87540 w 103322"/>
                    <a:gd name="connsiteY31" fmla="*/ 53084 h 136671"/>
                    <a:gd name="connsiteX32" fmla="*/ 87540 w 103322"/>
                    <a:gd name="connsiteY32" fmla="*/ 53084 h 136671"/>
                    <a:gd name="connsiteX33" fmla="*/ 88198 w 103322"/>
                    <a:gd name="connsiteY33" fmla="*/ 59263 h 136671"/>
                    <a:gd name="connsiteX34" fmla="*/ 98453 w 103322"/>
                    <a:gd name="connsiteY34" fmla="*/ 64786 h 136671"/>
                    <a:gd name="connsiteX35" fmla="*/ 102661 w 103322"/>
                    <a:gd name="connsiteY35" fmla="*/ 64786 h 136671"/>
                    <a:gd name="connsiteX36" fmla="*/ 103318 w 103322"/>
                    <a:gd name="connsiteY36" fmla="*/ 52689 h 13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322" h="136671">
                      <a:moveTo>
                        <a:pt x="103318" y="52689"/>
                      </a:moveTo>
                      <a:cubicBezTo>
                        <a:pt x="103318" y="52689"/>
                        <a:pt x="103318" y="51243"/>
                        <a:pt x="103318" y="50586"/>
                      </a:cubicBezTo>
                      <a:cubicBezTo>
                        <a:pt x="103224" y="48384"/>
                        <a:pt x="103004" y="46189"/>
                        <a:pt x="102661" y="44012"/>
                      </a:cubicBezTo>
                      <a:cubicBezTo>
                        <a:pt x="100773" y="30217"/>
                        <a:pt x="93490" y="17734"/>
                        <a:pt x="82413" y="9300"/>
                      </a:cubicBezTo>
                      <a:cubicBezTo>
                        <a:pt x="70965" y="1227"/>
                        <a:pt x="56696" y="-1769"/>
                        <a:pt x="42968" y="1017"/>
                      </a:cubicBezTo>
                      <a:cubicBezTo>
                        <a:pt x="29395" y="2922"/>
                        <a:pt x="17164" y="10222"/>
                        <a:pt x="9045" y="21265"/>
                      </a:cubicBezTo>
                      <a:cubicBezTo>
                        <a:pt x="1150" y="32789"/>
                        <a:pt x="-1743" y="47018"/>
                        <a:pt x="1025" y="60710"/>
                      </a:cubicBezTo>
                      <a:cubicBezTo>
                        <a:pt x="3221" y="75410"/>
                        <a:pt x="11656" y="88446"/>
                        <a:pt x="24166" y="96473"/>
                      </a:cubicBezTo>
                      <a:cubicBezTo>
                        <a:pt x="30563" y="100106"/>
                        <a:pt x="35283" y="106100"/>
                        <a:pt x="37314" y="113171"/>
                      </a:cubicBezTo>
                      <a:lnTo>
                        <a:pt x="37314" y="113171"/>
                      </a:lnTo>
                      <a:cubicBezTo>
                        <a:pt x="39453" y="126680"/>
                        <a:pt x="51117" y="136613"/>
                        <a:pt x="64794" y="136575"/>
                      </a:cubicBezTo>
                      <a:cubicBezTo>
                        <a:pt x="66632" y="136704"/>
                        <a:pt x="68478" y="136704"/>
                        <a:pt x="70316" y="136575"/>
                      </a:cubicBezTo>
                      <a:cubicBezTo>
                        <a:pt x="76895" y="135659"/>
                        <a:pt x="82991" y="132610"/>
                        <a:pt x="87672" y="127897"/>
                      </a:cubicBezTo>
                      <a:cubicBezTo>
                        <a:pt x="89889" y="125608"/>
                        <a:pt x="91670" y="122935"/>
                        <a:pt x="92931" y="120008"/>
                      </a:cubicBezTo>
                      <a:cubicBezTo>
                        <a:pt x="92931" y="119045"/>
                        <a:pt x="93326" y="117993"/>
                        <a:pt x="94114" y="116853"/>
                      </a:cubicBezTo>
                      <a:cubicBezTo>
                        <a:pt x="94114" y="116853"/>
                        <a:pt x="94114" y="115538"/>
                        <a:pt x="94114" y="114881"/>
                      </a:cubicBezTo>
                      <a:lnTo>
                        <a:pt x="94114" y="114092"/>
                      </a:lnTo>
                      <a:cubicBezTo>
                        <a:pt x="95298" y="107386"/>
                        <a:pt x="93194" y="104888"/>
                        <a:pt x="85831" y="102653"/>
                      </a:cubicBezTo>
                      <a:lnTo>
                        <a:pt x="81624" y="101864"/>
                      </a:lnTo>
                      <a:cubicBezTo>
                        <a:pt x="81170" y="104658"/>
                        <a:pt x="80555" y="107424"/>
                        <a:pt x="79783" y="110147"/>
                      </a:cubicBezTo>
                      <a:cubicBezTo>
                        <a:pt x="79212" y="112814"/>
                        <a:pt x="77993" y="115297"/>
                        <a:pt x="76233" y="117379"/>
                      </a:cubicBezTo>
                      <a:cubicBezTo>
                        <a:pt x="73860" y="119741"/>
                        <a:pt x="70753" y="121226"/>
                        <a:pt x="67424" y="121586"/>
                      </a:cubicBezTo>
                      <a:cubicBezTo>
                        <a:pt x="60328" y="123128"/>
                        <a:pt x="53325" y="118626"/>
                        <a:pt x="51782" y="111532"/>
                      </a:cubicBezTo>
                      <a:cubicBezTo>
                        <a:pt x="51730" y="111290"/>
                        <a:pt x="51684" y="111048"/>
                        <a:pt x="51646" y="110805"/>
                      </a:cubicBezTo>
                      <a:lnTo>
                        <a:pt x="51646" y="110805"/>
                      </a:lnTo>
                      <a:cubicBezTo>
                        <a:pt x="48896" y="99846"/>
                        <a:pt x="41956" y="90403"/>
                        <a:pt x="32318" y="84508"/>
                      </a:cubicBezTo>
                      <a:cubicBezTo>
                        <a:pt x="23035" y="78701"/>
                        <a:pt x="16818" y="69063"/>
                        <a:pt x="15357" y="58212"/>
                      </a:cubicBezTo>
                      <a:cubicBezTo>
                        <a:pt x="13532" y="48401"/>
                        <a:pt x="15710" y="38269"/>
                        <a:pt x="21405" y="30074"/>
                      </a:cubicBezTo>
                      <a:cubicBezTo>
                        <a:pt x="27233" y="22239"/>
                        <a:pt x="36031" y="17150"/>
                        <a:pt x="45729" y="16006"/>
                      </a:cubicBezTo>
                      <a:cubicBezTo>
                        <a:pt x="55300" y="13962"/>
                        <a:pt x="65291" y="15960"/>
                        <a:pt x="73340" y="21528"/>
                      </a:cubicBezTo>
                      <a:cubicBezTo>
                        <a:pt x="81262" y="27588"/>
                        <a:pt x="86386" y="36603"/>
                        <a:pt x="87540" y="46510"/>
                      </a:cubicBezTo>
                      <a:cubicBezTo>
                        <a:pt x="87815" y="48692"/>
                        <a:pt x="87815" y="50901"/>
                        <a:pt x="87540" y="53084"/>
                      </a:cubicBezTo>
                      <a:lnTo>
                        <a:pt x="87540" y="53084"/>
                      </a:lnTo>
                      <a:cubicBezTo>
                        <a:pt x="87447" y="55165"/>
                        <a:pt x="87668" y="57249"/>
                        <a:pt x="88198" y="59263"/>
                      </a:cubicBezTo>
                      <a:cubicBezTo>
                        <a:pt x="89381" y="63208"/>
                        <a:pt x="92274" y="64523"/>
                        <a:pt x="98453" y="64786"/>
                      </a:cubicBezTo>
                      <a:cubicBezTo>
                        <a:pt x="99854" y="64910"/>
                        <a:pt x="101261" y="64910"/>
                        <a:pt x="102661" y="64786"/>
                      </a:cubicBezTo>
                      <a:cubicBezTo>
                        <a:pt x="103135" y="60772"/>
                        <a:pt x="103355" y="56731"/>
                        <a:pt x="103318" y="52689"/>
                      </a:cubicBezTo>
                      <a:close/>
                    </a:path>
                  </a:pathLst>
                </a:custGeom>
                <a:solidFill>
                  <a:srgbClr val="B3D7A9"/>
                </a:solidFill>
                <a:ln w="12887" cap="flat">
                  <a:noFill/>
                  <a:prstDash val="solid"/>
                  <a:miter/>
                </a:ln>
              </p:spPr>
              <p:txBody>
                <a:bodyPr rtlCol="0" anchor="ctr"/>
                <a:lstStyle/>
                <a:p>
                  <a:endParaRPr lang="fr-FR" sz="1429" dirty="0"/>
                </a:p>
              </p:txBody>
            </p:sp>
          </p:grpSp>
          <p:grpSp>
            <p:nvGrpSpPr>
              <p:cNvPr id="1283" name="Groupe 1282">
                <a:extLst>
                  <a:ext uri="{FF2B5EF4-FFF2-40B4-BE49-F238E27FC236}">
                    <a16:creationId xmlns:a16="http://schemas.microsoft.com/office/drawing/2014/main" id="{9E2EFFBC-8951-782A-DAA6-C30CAFE0B448}"/>
                  </a:ext>
                </a:extLst>
              </p:cNvPr>
              <p:cNvGrpSpPr/>
              <p:nvPr/>
            </p:nvGrpSpPr>
            <p:grpSpPr>
              <a:xfrm>
                <a:off x="573605" y="2627400"/>
                <a:ext cx="212522" cy="212522"/>
                <a:chOff x="3373523" y="1739248"/>
                <a:chExt cx="212521" cy="212521"/>
              </a:xfrm>
            </p:grpSpPr>
            <p:sp>
              <p:nvSpPr>
                <p:cNvPr id="1371" name="Ellipse 1370">
                  <a:extLst>
                    <a:ext uri="{FF2B5EF4-FFF2-40B4-BE49-F238E27FC236}">
                      <a16:creationId xmlns:a16="http://schemas.microsoft.com/office/drawing/2014/main" id="{0505868A-98DC-5F68-78B6-AD115FFD5619}"/>
                    </a:ext>
                  </a:extLst>
                </p:cNvPr>
                <p:cNvSpPr/>
                <p:nvPr/>
              </p:nvSpPr>
              <p:spPr>
                <a:xfrm>
                  <a:off x="3373523" y="1739248"/>
                  <a:ext cx="212521" cy="212521"/>
                </a:xfrm>
                <a:prstGeom prst="ellipse">
                  <a:avLst/>
                </a:prstGeom>
                <a:solidFill>
                  <a:schemeClr val="bg1"/>
                </a:solidFill>
                <a:ln w="6350">
                  <a:solidFill>
                    <a:srgbClr val="4826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9"/>
                </a:p>
              </p:txBody>
            </p:sp>
            <p:grpSp>
              <p:nvGrpSpPr>
                <p:cNvPr id="1372" name="Graphique 1078">
                  <a:extLst>
                    <a:ext uri="{FF2B5EF4-FFF2-40B4-BE49-F238E27FC236}">
                      <a16:creationId xmlns:a16="http://schemas.microsoft.com/office/drawing/2014/main" id="{8A0FEFE9-4E5B-05A0-5572-ECED171245E0}"/>
                    </a:ext>
                  </a:extLst>
                </p:cNvPr>
                <p:cNvGrpSpPr/>
                <p:nvPr/>
              </p:nvGrpSpPr>
              <p:grpSpPr>
                <a:xfrm>
                  <a:off x="3435875" y="1759726"/>
                  <a:ext cx="84983" cy="166812"/>
                  <a:chOff x="3435875" y="1759726"/>
                  <a:chExt cx="84983" cy="166812"/>
                </a:xfrm>
                <a:solidFill>
                  <a:srgbClr val="EE7402"/>
                </a:solidFill>
              </p:grpSpPr>
              <p:sp>
                <p:nvSpPr>
                  <p:cNvPr id="1373" name="Forme libre 1372">
                    <a:extLst>
                      <a:ext uri="{FF2B5EF4-FFF2-40B4-BE49-F238E27FC236}">
                        <a16:creationId xmlns:a16="http://schemas.microsoft.com/office/drawing/2014/main" id="{61AC8069-AC76-BAB3-55E1-746187F5EF5F}"/>
                      </a:ext>
                    </a:extLst>
                  </p:cNvPr>
                  <p:cNvSpPr/>
                  <p:nvPr/>
                </p:nvSpPr>
                <p:spPr>
                  <a:xfrm>
                    <a:off x="3435875" y="1830572"/>
                    <a:ext cx="84983" cy="95966"/>
                  </a:xfrm>
                  <a:custGeom>
                    <a:avLst/>
                    <a:gdLst>
                      <a:gd name="connsiteX0" fmla="*/ 74896 w 84983"/>
                      <a:gd name="connsiteY0" fmla="*/ 26747 h 95966"/>
                      <a:gd name="connsiteX1" fmla="*/ 58132 w 84983"/>
                      <a:gd name="connsiteY1" fmla="*/ 5792 h 95966"/>
                      <a:gd name="connsiteX2" fmla="*/ 30954 w 84983"/>
                      <a:gd name="connsiteY2" fmla="*/ 2871 h 95966"/>
                      <a:gd name="connsiteX3" fmla="*/ 16095 w 84983"/>
                      <a:gd name="connsiteY3" fmla="*/ 15571 h 95966"/>
                      <a:gd name="connsiteX4" fmla="*/ 220 w 84983"/>
                      <a:gd name="connsiteY4" fmla="*/ 47956 h 95966"/>
                      <a:gd name="connsiteX5" fmla="*/ 1490 w 84983"/>
                      <a:gd name="connsiteY5" fmla="*/ 51512 h 95966"/>
                      <a:gd name="connsiteX6" fmla="*/ 6570 w 84983"/>
                      <a:gd name="connsiteY6" fmla="*/ 53290 h 95966"/>
                      <a:gd name="connsiteX7" fmla="*/ 8729 w 84983"/>
                      <a:gd name="connsiteY7" fmla="*/ 55195 h 95966"/>
                      <a:gd name="connsiteX8" fmla="*/ 18127 w 84983"/>
                      <a:gd name="connsiteY8" fmla="*/ 79071 h 95966"/>
                      <a:gd name="connsiteX9" fmla="*/ 23842 w 84983"/>
                      <a:gd name="connsiteY9" fmla="*/ 87072 h 95966"/>
                      <a:gd name="connsiteX10" fmla="*/ 41876 w 84983"/>
                      <a:gd name="connsiteY10" fmla="*/ 95962 h 95966"/>
                      <a:gd name="connsiteX11" fmla="*/ 57116 w 84983"/>
                      <a:gd name="connsiteY11" fmla="*/ 90501 h 95966"/>
                      <a:gd name="connsiteX12" fmla="*/ 69816 w 84983"/>
                      <a:gd name="connsiteY12" fmla="*/ 74499 h 95966"/>
                      <a:gd name="connsiteX13" fmla="*/ 76293 w 84983"/>
                      <a:gd name="connsiteY13" fmla="*/ 55449 h 95966"/>
                      <a:gd name="connsiteX14" fmla="*/ 78579 w 84983"/>
                      <a:gd name="connsiteY14" fmla="*/ 53290 h 95966"/>
                      <a:gd name="connsiteX15" fmla="*/ 82896 w 84983"/>
                      <a:gd name="connsiteY15" fmla="*/ 52020 h 95966"/>
                      <a:gd name="connsiteX16" fmla="*/ 84709 w 84983"/>
                      <a:gd name="connsiteY16" fmla="*/ 47522 h 95966"/>
                      <a:gd name="connsiteX17" fmla="*/ 84547 w 84983"/>
                      <a:gd name="connsiteY17" fmla="*/ 47194 h 95966"/>
                      <a:gd name="connsiteX18" fmla="*/ 74896 w 84983"/>
                      <a:gd name="connsiteY18" fmla="*/ 26747 h 9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983" h="95966">
                        <a:moveTo>
                          <a:pt x="74896" y="26747"/>
                        </a:moveTo>
                        <a:cubicBezTo>
                          <a:pt x="71050" y="18531"/>
                          <a:pt x="65303" y="11348"/>
                          <a:pt x="58132" y="5792"/>
                        </a:cubicBezTo>
                        <a:cubicBezTo>
                          <a:pt x="50536" y="-679"/>
                          <a:pt x="39751" y="-1838"/>
                          <a:pt x="30954" y="2871"/>
                        </a:cubicBezTo>
                        <a:cubicBezTo>
                          <a:pt x="25136" y="5974"/>
                          <a:pt x="20065" y="10308"/>
                          <a:pt x="16095" y="15571"/>
                        </a:cubicBezTo>
                        <a:cubicBezTo>
                          <a:pt x="9123" y="25458"/>
                          <a:pt x="3764" y="36389"/>
                          <a:pt x="220" y="47956"/>
                        </a:cubicBezTo>
                        <a:cubicBezTo>
                          <a:pt x="-343" y="49291"/>
                          <a:pt x="208" y="50835"/>
                          <a:pt x="1490" y="51512"/>
                        </a:cubicBezTo>
                        <a:cubicBezTo>
                          <a:pt x="3103" y="52312"/>
                          <a:pt x="4810" y="52909"/>
                          <a:pt x="6570" y="53290"/>
                        </a:cubicBezTo>
                        <a:cubicBezTo>
                          <a:pt x="7840" y="53290"/>
                          <a:pt x="8348" y="54052"/>
                          <a:pt x="8729" y="55195"/>
                        </a:cubicBezTo>
                        <a:cubicBezTo>
                          <a:pt x="10433" y="63644"/>
                          <a:pt x="13614" y="71727"/>
                          <a:pt x="18127" y="79071"/>
                        </a:cubicBezTo>
                        <a:cubicBezTo>
                          <a:pt x="19843" y="81868"/>
                          <a:pt x="21753" y="84541"/>
                          <a:pt x="23842" y="87072"/>
                        </a:cubicBezTo>
                        <a:cubicBezTo>
                          <a:pt x="28182" y="92632"/>
                          <a:pt x="34823" y="95905"/>
                          <a:pt x="41876" y="95962"/>
                        </a:cubicBezTo>
                        <a:cubicBezTo>
                          <a:pt x="47454" y="96074"/>
                          <a:pt x="52878" y="94129"/>
                          <a:pt x="57116" y="90501"/>
                        </a:cubicBezTo>
                        <a:cubicBezTo>
                          <a:pt x="62477" y="86169"/>
                          <a:pt x="66815" y="80704"/>
                          <a:pt x="69816" y="74499"/>
                        </a:cubicBezTo>
                        <a:cubicBezTo>
                          <a:pt x="72599" y="68379"/>
                          <a:pt x="74769" y="61997"/>
                          <a:pt x="76293" y="55449"/>
                        </a:cubicBezTo>
                        <a:cubicBezTo>
                          <a:pt x="76293" y="53925"/>
                          <a:pt x="77309" y="53544"/>
                          <a:pt x="78579" y="53290"/>
                        </a:cubicBezTo>
                        <a:cubicBezTo>
                          <a:pt x="80068" y="53062"/>
                          <a:pt x="81520" y="52635"/>
                          <a:pt x="82896" y="52020"/>
                        </a:cubicBezTo>
                        <a:cubicBezTo>
                          <a:pt x="84639" y="51278"/>
                          <a:pt x="85450" y="49264"/>
                          <a:pt x="84709" y="47522"/>
                        </a:cubicBezTo>
                        <a:cubicBezTo>
                          <a:pt x="84661" y="47410"/>
                          <a:pt x="84607" y="47301"/>
                          <a:pt x="84547" y="47194"/>
                        </a:cubicBezTo>
                        <a:cubicBezTo>
                          <a:pt x="80992" y="40844"/>
                          <a:pt x="78198" y="33986"/>
                          <a:pt x="74896" y="26747"/>
                        </a:cubicBezTo>
                        <a:close/>
                      </a:path>
                    </a:pathLst>
                  </a:custGeom>
                  <a:solidFill>
                    <a:srgbClr val="482683"/>
                  </a:solidFill>
                  <a:ln w="12326" cap="flat">
                    <a:noFill/>
                    <a:prstDash val="solid"/>
                    <a:miter/>
                  </a:ln>
                </p:spPr>
                <p:txBody>
                  <a:bodyPr rtlCol="0" anchor="ctr"/>
                  <a:lstStyle/>
                  <a:p>
                    <a:endParaRPr lang="fr-FR" sz="1429"/>
                  </a:p>
                </p:txBody>
              </p:sp>
              <p:sp>
                <p:nvSpPr>
                  <p:cNvPr id="1374" name="Forme libre 1373">
                    <a:extLst>
                      <a:ext uri="{FF2B5EF4-FFF2-40B4-BE49-F238E27FC236}">
                        <a16:creationId xmlns:a16="http://schemas.microsoft.com/office/drawing/2014/main" id="{7E6F8CF8-5AF0-6CAA-B804-972A51CE53F8}"/>
                      </a:ext>
                    </a:extLst>
                  </p:cNvPr>
                  <p:cNvSpPr/>
                  <p:nvPr/>
                </p:nvSpPr>
                <p:spPr>
                  <a:xfrm>
                    <a:off x="3447849" y="1759726"/>
                    <a:ext cx="61117" cy="66180"/>
                  </a:xfrm>
                  <a:custGeom>
                    <a:avLst/>
                    <a:gdLst>
                      <a:gd name="connsiteX0" fmla="*/ 12884 w 61117"/>
                      <a:gd name="connsiteY0" fmla="*/ 61652 h 66180"/>
                      <a:gd name="connsiteX1" fmla="*/ 41713 w 61117"/>
                      <a:gd name="connsiteY1" fmla="*/ 64319 h 66180"/>
                      <a:gd name="connsiteX2" fmla="*/ 57842 w 61117"/>
                      <a:gd name="connsiteY2" fmla="*/ 51619 h 66180"/>
                      <a:gd name="connsiteX3" fmla="*/ 60889 w 61117"/>
                      <a:gd name="connsiteY3" fmla="*/ 41332 h 66180"/>
                      <a:gd name="connsiteX4" fmla="*/ 54413 w 61117"/>
                      <a:gd name="connsiteY4" fmla="*/ 19996 h 66180"/>
                      <a:gd name="connsiteX5" fmla="*/ 38284 w 61117"/>
                      <a:gd name="connsiteY5" fmla="*/ 11487 h 66180"/>
                      <a:gd name="connsiteX6" fmla="*/ 35841 w 61117"/>
                      <a:gd name="connsiteY6" fmla="*/ 9104 h 66180"/>
                      <a:gd name="connsiteX7" fmla="*/ 35871 w 61117"/>
                      <a:gd name="connsiteY7" fmla="*/ 8693 h 66180"/>
                      <a:gd name="connsiteX8" fmla="*/ 35871 w 61117"/>
                      <a:gd name="connsiteY8" fmla="*/ 7169 h 66180"/>
                      <a:gd name="connsiteX9" fmla="*/ 40189 w 61117"/>
                      <a:gd name="connsiteY9" fmla="*/ 565 h 66180"/>
                      <a:gd name="connsiteX10" fmla="*/ 22536 w 61117"/>
                      <a:gd name="connsiteY10" fmla="*/ 4248 h 66180"/>
                      <a:gd name="connsiteX11" fmla="*/ 19996 w 61117"/>
                      <a:gd name="connsiteY11" fmla="*/ 10344 h 66180"/>
                      <a:gd name="connsiteX12" fmla="*/ 18345 w 61117"/>
                      <a:gd name="connsiteY12" fmla="*/ 12503 h 66180"/>
                      <a:gd name="connsiteX13" fmla="*/ 2851 w 61117"/>
                      <a:gd name="connsiteY13" fmla="*/ 25203 h 66180"/>
                      <a:gd name="connsiteX14" fmla="*/ 184 w 61117"/>
                      <a:gd name="connsiteY14" fmla="*/ 36506 h 66180"/>
                      <a:gd name="connsiteX15" fmla="*/ 12884 w 61117"/>
                      <a:gd name="connsiteY15" fmla="*/ 61652 h 6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117" h="66180">
                        <a:moveTo>
                          <a:pt x="12884" y="61652"/>
                        </a:moveTo>
                        <a:cubicBezTo>
                          <a:pt x="21690" y="66559"/>
                          <a:pt x="32156" y="67527"/>
                          <a:pt x="41713" y="64319"/>
                        </a:cubicBezTo>
                        <a:cubicBezTo>
                          <a:pt x="48636" y="62543"/>
                          <a:pt x="54491" y="57933"/>
                          <a:pt x="57842" y="51619"/>
                        </a:cubicBezTo>
                        <a:cubicBezTo>
                          <a:pt x="59613" y="48460"/>
                          <a:pt x="60655" y="44945"/>
                          <a:pt x="60889" y="41332"/>
                        </a:cubicBezTo>
                        <a:cubicBezTo>
                          <a:pt x="61898" y="33619"/>
                          <a:pt x="59538" y="25846"/>
                          <a:pt x="54413" y="19996"/>
                        </a:cubicBezTo>
                        <a:cubicBezTo>
                          <a:pt x="50139" y="15436"/>
                          <a:pt x="44460" y="12440"/>
                          <a:pt x="38284" y="11487"/>
                        </a:cubicBezTo>
                        <a:cubicBezTo>
                          <a:pt x="36951" y="11504"/>
                          <a:pt x="35857" y="10437"/>
                          <a:pt x="35841" y="9104"/>
                        </a:cubicBezTo>
                        <a:cubicBezTo>
                          <a:pt x="35839" y="8967"/>
                          <a:pt x="35849" y="8829"/>
                          <a:pt x="35871" y="8693"/>
                        </a:cubicBezTo>
                        <a:cubicBezTo>
                          <a:pt x="35808" y="8187"/>
                          <a:pt x="35808" y="7675"/>
                          <a:pt x="35871" y="7169"/>
                        </a:cubicBezTo>
                        <a:cubicBezTo>
                          <a:pt x="36255" y="4434"/>
                          <a:pt x="37838" y="2013"/>
                          <a:pt x="40189" y="565"/>
                        </a:cubicBezTo>
                        <a:cubicBezTo>
                          <a:pt x="34049" y="-877"/>
                          <a:pt x="27587" y="472"/>
                          <a:pt x="22536" y="4248"/>
                        </a:cubicBezTo>
                        <a:cubicBezTo>
                          <a:pt x="20864" y="5829"/>
                          <a:pt x="19941" y="8044"/>
                          <a:pt x="19996" y="10344"/>
                        </a:cubicBezTo>
                        <a:cubicBezTo>
                          <a:pt x="19996" y="11614"/>
                          <a:pt x="19996" y="12122"/>
                          <a:pt x="18345" y="12503"/>
                        </a:cubicBezTo>
                        <a:cubicBezTo>
                          <a:pt x="11739" y="14586"/>
                          <a:pt x="6190" y="19134"/>
                          <a:pt x="2851" y="25203"/>
                        </a:cubicBezTo>
                        <a:cubicBezTo>
                          <a:pt x="1045" y="28694"/>
                          <a:pt x="129" y="32576"/>
                          <a:pt x="184" y="36506"/>
                        </a:cubicBezTo>
                        <a:cubicBezTo>
                          <a:pt x="-1045" y="46683"/>
                          <a:pt x="3964" y="56600"/>
                          <a:pt x="12884" y="61652"/>
                        </a:cubicBezTo>
                        <a:close/>
                      </a:path>
                    </a:pathLst>
                  </a:custGeom>
                  <a:solidFill>
                    <a:srgbClr val="482683"/>
                  </a:solidFill>
                  <a:ln w="12326" cap="flat">
                    <a:noFill/>
                    <a:prstDash val="solid"/>
                    <a:miter/>
                  </a:ln>
                </p:spPr>
                <p:txBody>
                  <a:bodyPr rtlCol="0" anchor="ctr"/>
                  <a:lstStyle/>
                  <a:p>
                    <a:endParaRPr lang="fr-FR" sz="1429"/>
                  </a:p>
                </p:txBody>
              </p:sp>
            </p:grpSp>
          </p:grpSp>
          <p:grpSp>
            <p:nvGrpSpPr>
              <p:cNvPr id="1327" name="Groupe 1326">
                <a:extLst>
                  <a:ext uri="{FF2B5EF4-FFF2-40B4-BE49-F238E27FC236}">
                    <a16:creationId xmlns:a16="http://schemas.microsoft.com/office/drawing/2014/main" id="{589AF582-8174-5657-6CE4-C4A0BA472A06}"/>
                  </a:ext>
                </a:extLst>
              </p:cNvPr>
              <p:cNvGrpSpPr/>
              <p:nvPr/>
            </p:nvGrpSpPr>
            <p:grpSpPr>
              <a:xfrm>
                <a:off x="576511" y="2943199"/>
                <a:ext cx="206188" cy="206188"/>
                <a:chOff x="741014" y="3268539"/>
                <a:chExt cx="283568" cy="283568"/>
              </a:xfrm>
            </p:grpSpPr>
            <p:sp>
              <p:nvSpPr>
                <p:cNvPr id="1369" name="Ellipse 1368">
                  <a:extLst>
                    <a:ext uri="{FF2B5EF4-FFF2-40B4-BE49-F238E27FC236}">
                      <a16:creationId xmlns:a16="http://schemas.microsoft.com/office/drawing/2014/main" id="{86543401-1DE3-31F7-113E-DFC6BDF52D46}"/>
                    </a:ext>
                  </a:extLst>
                </p:cNvPr>
                <p:cNvSpPr/>
                <p:nvPr/>
              </p:nvSpPr>
              <p:spPr>
                <a:xfrm>
                  <a:off x="741014" y="3268539"/>
                  <a:ext cx="283568" cy="283568"/>
                </a:xfrm>
                <a:prstGeom prst="ellipse">
                  <a:avLst/>
                </a:prstGeom>
                <a:solidFill>
                  <a:schemeClr val="bg1"/>
                </a:solidFill>
                <a:ln w="6350">
                  <a:solidFill>
                    <a:srgbClr val="007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9"/>
                </a:p>
              </p:txBody>
            </p:sp>
            <p:sp>
              <p:nvSpPr>
                <p:cNvPr id="1370" name="Forme libre 1369">
                  <a:extLst>
                    <a:ext uri="{FF2B5EF4-FFF2-40B4-BE49-F238E27FC236}">
                      <a16:creationId xmlns:a16="http://schemas.microsoft.com/office/drawing/2014/main" id="{22DC5EBD-FA44-E462-B331-571E077F06AD}"/>
                    </a:ext>
                  </a:extLst>
                </p:cNvPr>
                <p:cNvSpPr/>
                <p:nvPr/>
              </p:nvSpPr>
              <p:spPr>
                <a:xfrm>
                  <a:off x="784916" y="3308869"/>
                  <a:ext cx="190574" cy="191195"/>
                </a:xfrm>
                <a:custGeom>
                  <a:avLst/>
                  <a:gdLst>
                    <a:gd name="connsiteX0" fmla="*/ 188383 w 190574"/>
                    <a:gd name="connsiteY0" fmla="*/ 61346 h 191196"/>
                    <a:gd name="connsiteX1" fmla="*/ 126026 w 190574"/>
                    <a:gd name="connsiteY1" fmla="*/ 21909 h 191196"/>
                    <a:gd name="connsiteX2" fmla="*/ 95185 w 190574"/>
                    <a:gd name="connsiteY2" fmla="*/ 0 h 191196"/>
                    <a:gd name="connsiteX3" fmla="*/ 75129 w 190574"/>
                    <a:gd name="connsiteY3" fmla="*/ 14494 h 191196"/>
                    <a:gd name="connsiteX4" fmla="*/ 5188 w 190574"/>
                    <a:gd name="connsiteY4" fmla="*/ 59324 h 191196"/>
                    <a:gd name="connsiteX5" fmla="*/ 301 w 190574"/>
                    <a:gd name="connsiteY5" fmla="*/ 68930 h 191196"/>
                    <a:gd name="connsiteX6" fmla="*/ 14795 w 190574"/>
                    <a:gd name="connsiteY6" fmla="*/ 83592 h 191196"/>
                    <a:gd name="connsiteX7" fmla="*/ 26760 w 190574"/>
                    <a:gd name="connsiteY7" fmla="*/ 80559 h 191196"/>
                    <a:gd name="connsiteX8" fmla="*/ 30131 w 190574"/>
                    <a:gd name="connsiteY8" fmla="*/ 78368 h 191196"/>
                    <a:gd name="connsiteX9" fmla="*/ 30131 w 190574"/>
                    <a:gd name="connsiteY9" fmla="*/ 191116 h 191196"/>
                    <a:gd name="connsiteX10" fmla="*/ 68557 w 190574"/>
                    <a:gd name="connsiteY10" fmla="*/ 191116 h 191196"/>
                    <a:gd name="connsiteX11" fmla="*/ 78777 w 190574"/>
                    <a:gd name="connsiteY11" fmla="*/ 183295 h 191196"/>
                    <a:gd name="connsiteX12" fmla="*/ 78837 w 190574"/>
                    <a:gd name="connsiteY12" fmla="*/ 182690 h 191196"/>
                    <a:gd name="connsiteX13" fmla="*/ 78837 w 190574"/>
                    <a:gd name="connsiteY13" fmla="*/ 169713 h 191196"/>
                    <a:gd name="connsiteX14" fmla="*/ 78837 w 190574"/>
                    <a:gd name="connsiteY14" fmla="*/ 145612 h 191196"/>
                    <a:gd name="connsiteX15" fmla="*/ 85366 w 190574"/>
                    <a:gd name="connsiteY15" fmla="*/ 138342 h 191196"/>
                    <a:gd name="connsiteX16" fmla="*/ 86421 w 190574"/>
                    <a:gd name="connsiteY16" fmla="*/ 138366 h 191196"/>
                    <a:gd name="connsiteX17" fmla="*/ 107488 w 190574"/>
                    <a:gd name="connsiteY17" fmla="*/ 138366 h 191196"/>
                    <a:gd name="connsiteX18" fmla="*/ 108836 w 190574"/>
                    <a:gd name="connsiteY18" fmla="*/ 139882 h 191196"/>
                    <a:gd name="connsiteX19" fmla="*/ 108836 w 190574"/>
                    <a:gd name="connsiteY19" fmla="*/ 145275 h 191196"/>
                    <a:gd name="connsiteX20" fmla="*/ 108836 w 190574"/>
                    <a:gd name="connsiteY20" fmla="*/ 189263 h 191196"/>
                    <a:gd name="connsiteX21" fmla="*/ 108836 w 190574"/>
                    <a:gd name="connsiteY21" fmla="*/ 191116 h 191196"/>
                    <a:gd name="connsiteX22" fmla="*/ 108836 w 190574"/>
                    <a:gd name="connsiteY22" fmla="*/ 191116 h 191196"/>
                    <a:gd name="connsiteX23" fmla="*/ 138161 w 190574"/>
                    <a:gd name="connsiteY23" fmla="*/ 191116 h 191196"/>
                    <a:gd name="connsiteX24" fmla="*/ 155995 w 190574"/>
                    <a:gd name="connsiteY24" fmla="*/ 175305 h 191196"/>
                    <a:gd name="connsiteX25" fmla="*/ 156025 w 190574"/>
                    <a:gd name="connsiteY25" fmla="*/ 174263 h 191196"/>
                    <a:gd name="connsiteX26" fmla="*/ 157373 w 190574"/>
                    <a:gd name="connsiteY26" fmla="*/ 161117 h 191196"/>
                    <a:gd name="connsiteX27" fmla="*/ 157373 w 190574"/>
                    <a:gd name="connsiteY27" fmla="*/ 101120 h 191196"/>
                    <a:gd name="connsiteX28" fmla="*/ 157373 w 190574"/>
                    <a:gd name="connsiteY28" fmla="*/ 78368 h 191196"/>
                    <a:gd name="connsiteX29" fmla="*/ 159564 w 190574"/>
                    <a:gd name="connsiteY29" fmla="*/ 79885 h 191196"/>
                    <a:gd name="connsiteX30" fmla="*/ 169845 w 190574"/>
                    <a:gd name="connsiteY30" fmla="*/ 83424 h 191196"/>
                    <a:gd name="connsiteX31" fmla="*/ 185013 w 190574"/>
                    <a:gd name="connsiteY31" fmla="*/ 75334 h 191196"/>
                    <a:gd name="connsiteX32" fmla="*/ 190574 w 190574"/>
                    <a:gd name="connsiteY32" fmla="*/ 63200 h 191196"/>
                    <a:gd name="connsiteX33" fmla="*/ 188383 w 190574"/>
                    <a:gd name="connsiteY33" fmla="*/ 61346 h 191196"/>
                    <a:gd name="connsiteX34" fmla="*/ 124509 w 190574"/>
                    <a:gd name="connsiteY34" fmla="*/ 67245 h 191196"/>
                    <a:gd name="connsiteX35" fmla="*/ 116606 w 190574"/>
                    <a:gd name="connsiteY35" fmla="*/ 76164 h 191196"/>
                    <a:gd name="connsiteX36" fmla="*/ 115914 w 190574"/>
                    <a:gd name="connsiteY36" fmla="*/ 76177 h 191196"/>
                    <a:gd name="connsiteX37" fmla="*/ 106476 w 190574"/>
                    <a:gd name="connsiteY37" fmla="*/ 76177 h 191196"/>
                    <a:gd name="connsiteX38" fmla="*/ 102600 w 190574"/>
                    <a:gd name="connsiteY38" fmla="*/ 76177 h 191196"/>
                    <a:gd name="connsiteX39" fmla="*/ 102600 w 190574"/>
                    <a:gd name="connsiteY39" fmla="*/ 84098 h 191196"/>
                    <a:gd name="connsiteX40" fmla="*/ 102600 w 190574"/>
                    <a:gd name="connsiteY40" fmla="*/ 91008 h 191196"/>
                    <a:gd name="connsiteX41" fmla="*/ 95690 w 190574"/>
                    <a:gd name="connsiteY41" fmla="*/ 97918 h 191196"/>
                    <a:gd name="connsiteX42" fmla="*/ 88781 w 190574"/>
                    <a:gd name="connsiteY42" fmla="*/ 97918 h 191196"/>
                    <a:gd name="connsiteX43" fmla="*/ 88781 w 190574"/>
                    <a:gd name="connsiteY43" fmla="*/ 77188 h 191196"/>
                    <a:gd name="connsiteX44" fmla="*/ 66703 w 190574"/>
                    <a:gd name="connsiteY44" fmla="*/ 77188 h 191196"/>
                    <a:gd name="connsiteX45" fmla="*/ 72075 w 190574"/>
                    <a:gd name="connsiteY45" fmla="*/ 63935 h 191196"/>
                    <a:gd name="connsiteX46" fmla="*/ 77152 w 190574"/>
                    <a:gd name="connsiteY46" fmla="*/ 63200 h 191196"/>
                    <a:gd name="connsiteX47" fmla="*/ 88275 w 190574"/>
                    <a:gd name="connsiteY47" fmla="*/ 63200 h 191196"/>
                    <a:gd name="connsiteX48" fmla="*/ 88275 w 190574"/>
                    <a:gd name="connsiteY48" fmla="*/ 54942 h 191196"/>
                    <a:gd name="connsiteX49" fmla="*/ 88275 w 190574"/>
                    <a:gd name="connsiteY49" fmla="*/ 47863 h 191196"/>
                    <a:gd name="connsiteX50" fmla="*/ 94848 w 190574"/>
                    <a:gd name="connsiteY50" fmla="*/ 41291 h 191196"/>
                    <a:gd name="connsiteX51" fmla="*/ 102095 w 190574"/>
                    <a:gd name="connsiteY51" fmla="*/ 41291 h 191196"/>
                    <a:gd name="connsiteX52" fmla="*/ 102095 w 190574"/>
                    <a:gd name="connsiteY52" fmla="*/ 63200 h 191196"/>
                    <a:gd name="connsiteX53" fmla="*/ 120633 w 190574"/>
                    <a:gd name="connsiteY53" fmla="*/ 63200 h 191196"/>
                    <a:gd name="connsiteX54" fmla="*/ 124509 w 190574"/>
                    <a:gd name="connsiteY54" fmla="*/ 67245 h 19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0574" h="191196">
                      <a:moveTo>
                        <a:pt x="188383" y="61346"/>
                      </a:moveTo>
                      <a:cubicBezTo>
                        <a:pt x="166811" y="49380"/>
                        <a:pt x="146250" y="35898"/>
                        <a:pt x="126026" y="21909"/>
                      </a:cubicBezTo>
                      <a:cubicBezTo>
                        <a:pt x="115746" y="14662"/>
                        <a:pt x="106308" y="7247"/>
                        <a:pt x="95185" y="0"/>
                      </a:cubicBezTo>
                      <a:lnTo>
                        <a:pt x="75129" y="14494"/>
                      </a:lnTo>
                      <a:cubicBezTo>
                        <a:pt x="52681" y="30746"/>
                        <a:pt x="29330" y="45713"/>
                        <a:pt x="5188" y="59324"/>
                      </a:cubicBezTo>
                      <a:cubicBezTo>
                        <a:pt x="806" y="61852"/>
                        <a:pt x="-710" y="64211"/>
                        <a:pt x="301" y="68930"/>
                      </a:cubicBezTo>
                      <a:cubicBezTo>
                        <a:pt x="1986" y="78536"/>
                        <a:pt x="6368" y="82918"/>
                        <a:pt x="14795" y="83592"/>
                      </a:cubicBezTo>
                      <a:cubicBezTo>
                        <a:pt x="19002" y="83853"/>
                        <a:pt x="23185" y="82792"/>
                        <a:pt x="26760" y="80559"/>
                      </a:cubicBezTo>
                      <a:lnTo>
                        <a:pt x="30131" y="78368"/>
                      </a:lnTo>
                      <a:lnTo>
                        <a:pt x="30131" y="191116"/>
                      </a:lnTo>
                      <a:cubicBezTo>
                        <a:pt x="42940" y="191116"/>
                        <a:pt x="55748" y="191116"/>
                        <a:pt x="68557" y="191116"/>
                      </a:cubicBezTo>
                      <a:cubicBezTo>
                        <a:pt x="73539" y="191779"/>
                        <a:pt x="78115" y="188277"/>
                        <a:pt x="78777" y="183295"/>
                      </a:cubicBezTo>
                      <a:cubicBezTo>
                        <a:pt x="78804" y="183094"/>
                        <a:pt x="78824" y="182892"/>
                        <a:pt x="78837" y="182690"/>
                      </a:cubicBezTo>
                      <a:cubicBezTo>
                        <a:pt x="79178" y="178370"/>
                        <a:pt x="79178" y="174032"/>
                        <a:pt x="78837" y="169713"/>
                      </a:cubicBezTo>
                      <a:cubicBezTo>
                        <a:pt x="78837" y="161623"/>
                        <a:pt x="78837" y="152859"/>
                        <a:pt x="78837" y="145612"/>
                      </a:cubicBezTo>
                      <a:cubicBezTo>
                        <a:pt x="78632" y="141802"/>
                        <a:pt x="81555" y="138546"/>
                        <a:pt x="85366" y="138342"/>
                      </a:cubicBezTo>
                      <a:cubicBezTo>
                        <a:pt x="85718" y="138323"/>
                        <a:pt x="86071" y="138330"/>
                        <a:pt x="86421" y="138366"/>
                      </a:cubicBezTo>
                      <a:cubicBezTo>
                        <a:pt x="93331" y="138366"/>
                        <a:pt x="100409" y="138366"/>
                        <a:pt x="107488" y="138366"/>
                      </a:cubicBezTo>
                      <a:cubicBezTo>
                        <a:pt x="107488" y="138366"/>
                        <a:pt x="108836" y="139377"/>
                        <a:pt x="108836" y="139882"/>
                      </a:cubicBezTo>
                      <a:cubicBezTo>
                        <a:pt x="108836" y="140388"/>
                        <a:pt x="108836" y="143422"/>
                        <a:pt x="108836" y="145275"/>
                      </a:cubicBezTo>
                      <a:cubicBezTo>
                        <a:pt x="108836" y="159938"/>
                        <a:pt x="108836" y="174600"/>
                        <a:pt x="108836" y="189263"/>
                      </a:cubicBezTo>
                      <a:cubicBezTo>
                        <a:pt x="108836" y="189263"/>
                        <a:pt x="108836" y="190611"/>
                        <a:pt x="108836" y="191116"/>
                      </a:cubicBezTo>
                      <a:lnTo>
                        <a:pt x="108836" y="191116"/>
                      </a:lnTo>
                      <a:cubicBezTo>
                        <a:pt x="118611" y="191116"/>
                        <a:pt x="128554" y="191116"/>
                        <a:pt x="138161" y="191116"/>
                      </a:cubicBezTo>
                      <a:cubicBezTo>
                        <a:pt x="147452" y="191674"/>
                        <a:pt x="155437" y="184596"/>
                        <a:pt x="155995" y="175305"/>
                      </a:cubicBezTo>
                      <a:cubicBezTo>
                        <a:pt x="156015" y="174957"/>
                        <a:pt x="156025" y="174610"/>
                        <a:pt x="156025" y="174263"/>
                      </a:cubicBezTo>
                      <a:cubicBezTo>
                        <a:pt x="156890" y="169933"/>
                        <a:pt x="157341" y="165531"/>
                        <a:pt x="157373" y="161117"/>
                      </a:cubicBezTo>
                      <a:cubicBezTo>
                        <a:pt x="157373" y="141062"/>
                        <a:pt x="157373" y="121175"/>
                        <a:pt x="157373" y="101120"/>
                      </a:cubicBezTo>
                      <a:lnTo>
                        <a:pt x="157373" y="78368"/>
                      </a:lnTo>
                      <a:lnTo>
                        <a:pt x="159564" y="79885"/>
                      </a:lnTo>
                      <a:cubicBezTo>
                        <a:pt x="162655" y="81878"/>
                        <a:pt x="166183" y="83092"/>
                        <a:pt x="169845" y="83424"/>
                      </a:cubicBezTo>
                      <a:cubicBezTo>
                        <a:pt x="176118" y="84285"/>
                        <a:pt x="182234" y="81023"/>
                        <a:pt x="185013" y="75334"/>
                      </a:cubicBezTo>
                      <a:cubicBezTo>
                        <a:pt x="187935" y="71870"/>
                        <a:pt x="189858" y="67675"/>
                        <a:pt x="190574" y="63200"/>
                      </a:cubicBezTo>
                      <a:cubicBezTo>
                        <a:pt x="190300" y="62187"/>
                        <a:pt x="189428" y="61449"/>
                        <a:pt x="188383" y="61346"/>
                      </a:cubicBezTo>
                      <a:close/>
                      <a:moveTo>
                        <a:pt x="124509" y="67245"/>
                      </a:moveTo>
                      <a:cubicBezTo>
                        <a:pt x="124789" y="71890"/>
                        <a:pt x="121251" y="75883"/>
                        <a:pt x="116606" y="76164"/>
                      </a:cubicBezTo>
                      <a:cubicBezTo>
                        <a:pt x="116376" y="76178"/>
                        <a:pt x="116145" y="76182"/>
                        <a:pt x="115914" y="76177"/>
                      </a:cubicBezTo>
                      <a:cubicBezTo>
                        <a:pt x="112712" y="76177"/>
                        <a:pt x="109510" y="76177"/>
                        <a:pt x="106476" y="76177"/>
                      </a:cubicBezTo>
                      <a:lnTo>
                        <a:pt x="102600" y="76177"/>
                      </a:lnTo>
                      <a:lnTo>
                        <a:pt x="102600" y="84098"/>
                      </a:lnTo>
                      <a:cubicBezTo>
                        <a:pt x="102600" y="86457"/>
                        <a:pt x="102600" y="88817"/>
                        <a:pt x="102600" y="91008"/>
                      </a:cubicBezTo>
                      <a:cubicBezTo>
                        <a:pt x="102286" y="94686"/>
                        <a:pt x="99368" y="97603"/>
                        <a:pt x="95690" y="97918"/>
                      </a:cubicBezTo>
                      <a:lnTo>
                        <a:pt x="88781" y="97918"/>
                      </a:lnTo>
                      <a:lnTo>
                        <a:pt x="88781" y="77188"/>
                      </a:lnTo>
                      <a:lnTo>
                        <a:pt x="66703" y="77188"/>
                      </a:lnTo>
                      <a:cubicBezTo>
                        <a:pt x="64527" y="72045"/>
                        <a:pt x="66932" y="66111"/>
                        <a:pt x="72075" y="63935"/>
                      </a:cubicBezTo>
                      <a:cubicBezTo>
                        <a:pt x="73676" y="63258"/>
                        <a:pt x="75424" y="63005"/>
                        <a:pt x="77152" y="63200"/>
                      </a:cubicBezTo>
                      <a:lnTo>
                        <a:pt x="88275" y="63200"/>
                      </a:lnTo>
                      <a:cubicBezTo>
                        <a:pt x="88275" y="60335"/>
                        <a:pt x="88275" y="57638"/>
                        <a:pt x="88275" y="54942"/>
                      </a:cubicBezTo>
                      <a:cubicBezTo>
                        <a:pt x="88110" y="52585"/>
                        <a:pt x="88110" y="50220"/>
                        <a:pt x="88275" y="47863"/>
                      </a:cubicBezTo>
                      <a:cubicBezTo>
                        <a:pt x="88709" y="44429"/>
                        <a:pt x="91414" y="41725"/>
                        <a:pt x="94848" y="41291"/>
                      </a:cubicBezTo>
                      <a:cubicBezTo>
                        <a:pt x="97039" y="41291"/>
                        <a:pt x="99398" y="41291"/>
                        <a:pt x="102095" y="41291"/>
                      </a:cubicBezTo>
                      <a:lnTo>
                        <a:pt x="102095" y="63200"/>
                      </a:lnTo>
                      <a:lnTo>
                        <a:pt x="120633" y="63200"/>
                      </a:lnTo>
                      <a:cubicBezTo>
                        <a:pt x="124847" y="63200"/>
                        <a:pt x="124509" y="62357"/>
                        <a:pt x="124509" y="67245"/>
                      </a:cubicBezTo>
                      <a:close/>
                    </a:path>
                  </a:pathLst>
                </a:custGeom>
                <a:solidFill>
                  <a:srgbClr val="007A3D"/>
                </a:solidFill>
                <a:ln w="11766" cap="flat">
                  <a:noFill/>
                  <a:prstDash val="solid"/>
                  <a:miter/>
                </a:ln>
              </p:spPr>
              <p:txBody>
                <a:bodyPr rtlCol="0" anchor="ctr"/>
                <a:lstStyle/>
                <a:p>
                  <a:endParaRPr lang="fr-FR" sz="1429"/>
                </a:p>
              </p:txBody>
            </p:sp>
          </p:grpSp>
          <p:sp>
            <p:nvSpPr>
              <p:cNvPr id="1338" name="Ellipse 1337">
                <a:extLst>
                  <a:ext uri="{FF2B5EF4-FFF2-40B4-BE49-F238E27FC236}">
                    <a16:creationId xmlns:a16="http://schemas.microsoft.com/office/drawing/2014/main" id="{B1B7ED3D-F8A3-B83A-D7FA-BF4EEB6A9131}"/>
                  </a:ext>
                </a:extLst>
              </p:cNvPr>
              <p:cNvSpPr/>
              <p:nvPr/>
            </p:nvSpPr>
            <p:spPr>
              <a:xfrm>
                <a:off x="588249" y="4358549"/>
                <a:ext cx="204987" cy="2049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9"/>
              </a:p>
            </p:txBody>
          </p:sp>
          <p:pic>
            <p:nvPicPr>
              <p:cNvPr id="1339" name="Graphique 704">
                <a:extLst>
                  <a:ext uri="{FF2B5EF4-FFF2-40B4-BE49-F238E27FC236}">
                    <a16:creationId xmlns:a16="http://schemas.microsoft.com/office/drawing/2014/main" id="{C233E7AD-2210-7D02-B347-BBF6BA2012D3}"/>
                  </a:ext>
                </a:extLst>
              </p:cNvPr>
              <p:cNvPicPr>
                <a:picLocks noChangeAspect="1"/>
              </p:cNvPicPr>
              <p:nvPr/>
            </p:nvPicPr>
            <p:blipFill>
              <a:blip r:embed="rId4">
                <a:extLst>
                  <a:ext uri="{96DAC541-7B7A-43D3-8B79-37D633B846F1}">
                    <asvg:svgBlip xmlns:asvg="http://schemas.microsoft.com/office/drawing/2016/SVG/main" xmlns="" r:embed="rId11"/>
                  </a:ext>
                </a:extLst>
              </a:blip>
              <a:stretch>
                <a:fillRect/>
              </a:stretch>
            </p:blipFill>
            <p:spPr>
              <a:xfrm>
                <a:off x="582792" y="4353092"/>
                <a:ext cx="215901" cy="215901"/>
              </a:xfrm>
              <a:prstGeom prst="rect">
                <a:avLst/>
              </a:prstGeom>
            </p:spPr>
          </p:pic>
          <p:sp>
            <p:nvSpPr>
              <p:cNvPr id="1340" name="Free Form 178">
                <a:extLst>
                  <a:ext uri="{FF2B5EF4-FFF2-40B4-BE49-F238E27FC236}">
                    <a16:creationId xmlns:a16="http://schemas.microsoft.com/office/drawing/2014/main" id="{24D1B027-51F3-2D0A-A4CB-052E0AFF4E46}"/>
                  </a:ext>
                </a:extLst>
              </p:cNvPr>
              <p:cNvSpPr/>
              <p:nvPr/>
            </p:nvSpPr>
            <p:spPr>
              <a:xfrm>
                <a:off x="576832" y="3811007"/>
                <a:ext cx="205546" cy="205546"/>
              </a:xfrm>
              <a:custGeom>
                <a:avLst/>
                <a:gdLst/>
                <a:ahLst/>
                <a:cxnLst/>
                <a:rect l="0" t="0" r="0" b="0"/>
                <a:pathLst>
                  <a:path w="205546" h="205546">
                    <a:moveTo>
                      <a:pt x="205546" y="102773"/>
                    </a:moveTo>
                    <a:cubicBezTo>
                      <a:pt x="205546" y="159536"/>
                      <a:pt x="159536" y="205546"/>
                      <a:pt x="102773" y="205546"/>
                    </a:cubicBezTo>
                    <a:cubicBezTo>
                      <a:pt x="46010" y="205546"/>
                      <a:pt x="0" y="159536"/>
                      <a:pt x="0" y="102773"/>
                    </a:cubicBezTo>
                    <a:cubicBezTo>
                      <a:pt x="0" y="46010"/>
                      <a:pt x="46010" y="0"/>
                      <a:pt x="102773" y="0"/>
                    </a:cubicBezTo>
                    <a:cubicBezTo>
                      <a:pt x="159536" y="0"/>
                      <a:pt x="205546" y="46010"/>
                      <a:pt x="205546" y="102773"/>
                    </a:cubicBezTo>
                    <a:close/>
                  </a:path>
                </a:pathLst>
              </a:custGeom>
              <a:solidFill>
                <a:srgbClr val="FFFFFF">
                  <a:alpha val="100000"/>
                </a:srgbClr>
              </a:solidFill>
              <a:ln w="6350" cap="flat" cmpd="sng">
                <a:solidFill>
                  <a:srgbClr val="FF6600"/>
                </a:solidFill>
                <a:prstDash val="solid"/>
                <a:miter lim="800000"/>
              </a:ln>
            </p:spPr>
            <p:txBody>
              <a:bodyPr anchor="ctr">
                <a:spAutoFit/>
              </a:bodyPr>
              <a:lstStyle/>
              <a:p>
                <a:pPr algn="ctr"/>
                <a:endParaRPr lang="en-US" sz="1429"/>
              </a:p>
            </p:txBody>
          </p:sp>
          <p:sp>
            <p:nvSpPr>
              <p:cNvPr id="1341" name="Free Form 181">
                <a:extLst>
                  <a:ext uri="{FF2B5EF4-FFF2-40B4-BE49-F238E27FC236}">
                    <a16:creationId xmlns:a16="http://schemas.microsoft.com/office/drawing/2014/main" id="{C4392D42-8FF5-10C0-E22D-1F83949F11DB}"/>
                  </a:ext>
                </a:extLst>
              </p:cNvPr>
              <p:cNvSpPr/>
              <p:nvPr/>
            </p:nvSpPr>
            <p:spPr>
              <a:xfrm>
                <a:off x="616254" y="3868174"/>
                <a:ext cx="115814" cy="118521"/>
              </a:xfrm>
              <a:custGeom>
                <a:avLst/>
                <a:gdLst/>
                <a:ahLst/>
                <a:cxnLst/>
                <a:rect l="0" t="0" r="0" b="0"/>
                <a:pathLst>
                  <a:path w="115813" h="118520">
                    <a:moveTo>
                      <a:pt x="96697" y="74836"/>
                    </a:moveTo>
                    <a:lnTo>
                      <a:pt x="85296" y="74836"/>
                    </a:lnTo>
                    <a:cubicBezTo>
                      <a:pt x="85106" y="77467"/>
                      <a:pt x="84991" y="80009"/>
                      <a:pt x="84712" y="82538"/>
                    </a:cubicBezTo>
                    <a:cubicBezTo>
                      <a:pt x="82716" y="100523"/>
                      <a:pt x="68900" y="114580"/>
                      <a:pt x="50954" y="117110"/>
                    </a:cubicBezTo>
                    <a:cubicBezTo>
                      <a:pt x="40964" y="118520"/>
                      <a:pt x="31292" y="117669"/>
                      <a:pt x="22217" y="113042"/>
                    </a:cubicBezTo>
                    <a:cubicBezTo>
                      <a:pt x="9850" y="106751"/>
                      <a:pt x="3088" y="96379"/>
                      <a:pt x="1220" y="82780"/>
                    </a:cubicBezTo>
                    <a:cubicBezTo>
                      <a:pt x="0" y="73984"/>
                      <a:pt x="826" y="65316"/>
                      <a:pt x="4448" y="57106"/>
                    </a:cubicBezTo>
                    <a:cubicBezTo>
                      <a:pt x="10066" y="44370"/>
                      <a:pt x="20018" y="36973"/>
                      <a:pt x="33579" y="34329"/>
                    </a:cubicBezTo>
                    <a:cubicBezTo>
                      <a:pt x="34672" y="34113"/>
                      <a:pt x="35206" y="33808"/>
                      <a:pt x="35155" y="32575"/>
                    </a:cubicBezTo>
                    <a:cubicBezTo>
                      <a:pt x="34876" y="25725"/>
                      <a:pt x="34672" y="18861"/>
                      <a:pt x="34431" y="11680"/>
                    </a:cubicBezTo>
                    <a:cubicBezTo>
                      <a:pt x="33630" y="11680"/>
                      <a:pt x="32906" y="11705"/>
                      <a:pt x="32181" y="11680"/>
                    </a:cubicBezTo>
                    <a:cubicBezTo>
                      <a:pt x="27873" y="11502"/>
                      <a:pt x="23551" y="11553"/>
                      <a:pt x="19293" y="11019"/>
                    </a:cubicBezTo>
                    <a:cubicBezTo>
                      <a:pt x="14985" y="10498"/>
                      <a:pt x="11693" y="6494"/>
                      <a:pt x="11400" y="2186"/>
                    </a:cubicBezTo>
                    <a:cubicBezTo>
                      <a:pt x="11324" y="902"/>
                      <a:pt x="11947" y="0"/>
                      <a:pt x="13332" y="25"/>
                    </a:cubicBezTo>
                    <a:cubicBezTo>
                      <a:pt x="21607" y="114"/>
                      <a:pt x="29881" y="63"/>
                      <a:pt x="38142" y="419"/>
                    </a:cubicBezTo>
                    <a:cubicBezTo>
                      <a:pt x="43112" y="622"/>
                      <a:pt x="45794" y="3800"/>
                      <a:pt x="45921" y="8795"/>
                    </a:cubicBezTo>
                    <a:cubicBezTo>
                      <a:pt x="46124" y="16306"/>
                      <a:pt x="46289" y="23805"/>
                      <a:pt x="46467" y="31317"/>
                    </a:cubicBezTo>
                    <a:cubicBezTo>
                      <a:pt x="46480" y="32016"/>
                      <a:pt x="46556" y="32702"/>
                      <a:pt x="46607" y="33617"/>
                    </a:cubicBezTo>
                    <a:cubicBezTo>
                      <a:pt x="50280" y="33617"/>
                      <a:pt x="53877" y="33541"/>
                      <a:pt x="57461" y="33656"/>
                    </a:cubicBezTo>
                    <a:cubicBezTo>
                      <a:pt x="59597" y="33706"/>
                      <a:pt x="61783" y="33846"/>
                      <a:pt x="63867" y="34304"/>
                    </a:cubicBezTo>
                    <a:cubicBezTo>
                      <a:pt x="68468" y="35270"/>
                      <a:pt x="71341" y="39947"/>
                      <a:pt x="70349" y="44523"/>
                    </a:cubicBezTo>
                    <a:cubicBezTo>
                      <a:pt x="70070" y="45794"/>
                      <a:pt x="69117" y="46061"/>
                      <a:pt x="67960" y="46048"/>
                    </a:cubicBezTo>
                    <a:cubicBezTo>
                      <a:pt x="61668" y="46035"/>
                      <a:pt x="55364" y="46048"/>
                      <a:pt x="49073" y="46048"/>
                    </a:cubicBezTo>
                    <a:lnTo>
                      <a:pt x="46988" y="46048"/>
                    </a:lnTo>
                    <a:cubicBezTo>
                      <a:pt x="46988" y="48107"/>
                      <a:pt x="46950" y="50064"/>
                      <a:pt x="47001" y="52009"/>
                    </a:cubicBezTo>
                    <a:cubicBezTo>
                      <a:pt x="47077" y="54983"/>
                      <a:pt x="47344" y="57957"/>
                      <a:pt x="47293" y="60919"/>
                    </a:cubicBezTo>
                    <a:cubicBezTo>
                      <a:pt x="47255" y="62736"/>
                      <a:pt x="47916" y="63130"/>
                      <a:pt x="49632" y="63117"/>
                    </a:cubicBezTo>
                    <a:cubicBezTo>
                      <a:pt x="65901" y="63054"/>
                      <a:pt x="82157" y="63079"/>
                      <a:pt x="98426" y="63079"/>
                    </a:cubicBezTo>
                    <a:cubicBezTo>
                      <a:pt x="104806" y="63092"/>
                      <a:pt x="107946" y="65964"/>
                      <a:pt x="108111" y="72383"/>
                    </a:cubicBezTo>
                    <a:cubicBezTo>
                      <a:pt x="108289" y="79424"/>
                      <a:pt x="108213" y="86478"/>
                      <a:pt x="108174" y="93520"/>
                    </a:cubicBezTo>
                    <a:cubicBezTo>
                      <a:pt x="108174" y="94803"/>
                      <a:pt x="108492" y="95604"/>
                      <a:pt x="109674" y="96303"/>
                    </a:cubicBezTo>
                    <a:cubicBezTo>
                      <a:pt x="113932" y="98909"/>
                      <a:pt x="115813" y="103777"/>
                      <a:pt x="114720" y="108912"/>
                    </a:cubicBezTo>
                    <a:cubicBezTo>
                      <a:pt x="113779" y="113271"/>
                      <a:pt x="110055" y="116652"/>
                      <a:pt x="105365" y="117453"/>
                    </a:cubicBezTo>
                    <a:cubicBezTo>
                      <a:pt x="101031" y="118177"/>
                      <a:pt x="96926" y="117681"/>
                      <a:pt x="93520" y="114733"/>
                    </a:cubicBezTo>
                    <a:cubicBezTo>
                      <a:pt x="87813" y="109763"/>
                      <a:pt x="88690" y="100370"/>
                      <a:pt x="95197" y="96265"/>
                    </a:cubicBezTo>
                    <a:cubicBezTo>
                      <a:pt x="96329" y="95553"/>
                      <a:pt x="96748" y="94842"/>
                      <a:pt x="96735" y="93520"/>
                    </a:cubicBezTo>
                    <a:cubicBezTo>
                      <a:pt x="96659" y="87343"/>
                      <a:pt x="96697" y="81166"/>
                      <a:pt x="96697" y="74836"/>
                    </a:cubicBezTo>
                    <a:close/>
                    <a:moveTo>
                      <a:pt x="35473" y="46772"/>
                    </a:moveTo>
                    <a:cubicBezTo>
                      <a:pt x="28368" y="48259"/>
                      <a:pt x="22560" y="51500"/>
                      <a:pt x="18645" y="57411"/>
                    </a:cubicBezTo>
                    <a:cubicBezTo>
                      <a:pt x="12595" y="66575"/>
                      <a:pt x="11820" y="76577"/>
                      <a:pt x="15010" y="86847"/>
                    </a:cubicBezTo>
                    <a:cubicBezTo>
                      <a:pt x="17552" y="95058"/>
                      <a:pt x="23233" y="100485"/>
                      <a:pt x="31342" y="103294"/>
                    </a:cubicBezTo>
                    <a:cubicBezTo>
                      <a:pt x="37253" y="105353"/>
                      <a:pt x="43315" y="105709"/>
                      <a:pt x="49416" y="104577"/>
                    </a:cubicBezTo>
                    <a:cubicBezTo>
                      <a:pt x="60499" y="102544"/>
                      <a:pt x="68112" y="96367"/>
                      <a:pt x="71353" y="85360"/>
                    </a:cubicBezTo>
                    <a:cubicBezTo>
                      <a:pt x="72345" y="81979"/>
                      <a:pt x="72841" y="78471"/>
                      <a:pt x="72459" y="74734"/>
                    </a:cubicBezTo>
                    <a:lnTo>
                      <a:pt x="70260" y="74734"/>
                    </a:lnTo>
                    <a:cubicBezTo>
                      <a:pt x="62215" y="74734"/>
                      <a:pt x="54182" y="74747"/>
                      <a:pt x="46137" y="74722"/>
                    </a:cubicBezTo>
                    <a:cubicBezTo>
                      <a:pt x="44739" y="74709"/>
                      <a:pt x="43341" y="74607"/>
                      <a:pt x="41968" y="74429"/>
                    </a:cubicBezTo>
                    <a:cubicBezTo>
                      <a:pt x="38409" y="73959"/>
                      <a:pt x="36503" y="72065"/>
                      <a:pt x="36210" y="68506"/>
                    </a:cubicBezTo>
                    <a:cubicBezTo>
                      <a:pt x="35956" y="65443"/>
                      <a:pt x="35931" y="62355"/>
                      <a:pt x="35829" y="59254"/>
                    </a:cubicBezTo>
                    <a:cubicBezTo>
                      <a:pt x="35702" y="55148"/>
                      <a:pt x="35588" y="51043"/>
                      <a:pt x="35473" y="46772"/>
                    </a:cubicBezTo>
                    <a:close/>
                  </a:path>
                </a:pathLst>
              </a:custGeom>
              <a:solidFill>
                <a:srgbClr val="FF6600"/>
              </a:solidFill>
              <a:ln w="12700" cap="flat" cmpd="sng">
                <a:noFill/>
                <a:prstDash val="solid"/>
                <a:miter lim="800000"/>
              </a:ln>
            </p:spPr>
            <p:txBody>
              <a:bodyPr anchor="ctr">
                <a:spAutoFit/>
              </a:bodyPr>
              <a:lstStyle/>
              <a:p>
                <a:pPr algn="ctr"/>
                <a:endParaRPr lang="en-US" sz="1429"/>
              </a:p>
            </p:txBody>
          </p:sp>
          <p:sp>
            <p:nvSpPr>
              <p:cNvPr id="1342" name="Free Form 182">
                <a:extLst>
                  <a:ext uri="{FF2B5EF4-FFF2-40B4-BE49-F238E27FC236}">
                    <a16:creationId xmlns:a16="http://schemas.microsoft.com/office/drawing/2014/main" id="{46D1063E-92C9-E15F-9EE5-0D7692C58B05}"/>
                  </a:ext>
                </a:extLst>
              </p:cNvPr>
              <p:cNvSpPr/>
              <p:nvPr/>
            </p:nvSpPr>
            <p:spPr>
              <a:xfrm>
                <a:off x="668878" y="3870109"/>
                <a:ext cx="69511" cy="88512"/>
              </a:xfrm>
              <a:custGeom>
                <a:avLst/>
                <a:gdLst/>
                <a:ahLst/>
                <a:cxnLst/>
                <a:rect l="0" t="0" r="0" b="0"/>
                <a:pathLst>
                  <a:path w="69511" h="88512">
                    <a:moveTo>
                      <a:pt x="2821" y="57436"/>
                    </a:moveTo>
                    <a:cubicBezTo>
                      <a:pt x="2376" y="54195"/>
                      <a:pt x="1970" y="51106"/>
                      <a:pt x="1512" y="47776"/>
                    </a:cubicBezTo>
                    <a:lnTo>
                      <a:pt x="10930" y="47776"/>
                    </a:lnTo>
                    <a:cubicBezTo>
                      <a:pt x="12557" y="47776"/>
                      <a:pt x="14197" y="47789"/>
                      <a:pt x="15823" y="47764"/>
                    </a:cubicBezTo>
                    <a:cubicBezTo>
                      <a:pt x="19103" y="47713"/>
                      <a:pt x="21378" y="45425"/>
                      <a:pt x="21454" y="42133"/>
                    </a:cubicBezTo>
                    <a:cubicBezTo>
                      <a:pt x="21632" y="33160"/>
                      <a:pt x="16853" y="28419"/>
                      <a:pt x="7193" y="28063"/>
                    </a:cubicBezTo>
                    <a:cubicBezTo>
                      <a:pt x="4931" y="28000"/>
                      <a:pt x="2656" y="28050"/>
                      <a:pt x="0" y="28050"/>
                    </a:cubicBezTo>
                    <a:cubicBezTo>
                      <a:pt x="228" y="25369"/>
                      <a:pt x="368" y="22827"/>
                      <a:pt x="686" y="20323"/>
                    </a:cubicBezTo>
                    <a:cubicBezTo>
                      <a:pt x="1232" y="16040"/>
                      <a:pt x="2745" y="12112"/>
                      <a:pt x="5185" y="8528"/>
                    </a:cubicBezTo>
                    <a:cubicBezTo>
                      <a:pt x="10968" y="0"/>
                      <a:pt x="22789" y="25"/>
                      <a:pt x="28559" y="8553"/>
                    </a:cubicBezTo>
                    <a:cubicBezTo>
                      <a:pt x="32334" y="14133"/>
                      <a:pt x="33617" y="20374"/>
                      <a:pt x="33528" y="26970"/>
                    </a:cubicBezTo>
                    <a:cubicBezTo>
                      <a:pt x="33452" y="31736"/>
                      <a:pt x="33236" y="36490"/>
                      <a:pt x="33071" y="41460"/>
                    </a:cubicBezTo>
                    <a:cubicBezTo>
                      <a:pt x="33783" y="41485"/>
                      <a:pt x="34571" y="41549"/>
                      <a:pt x="35371" y="41561"/>
                    </a:cubicBezTo>
                    <a:cubicBezTo>
                      <a:pt x="40646" y="41676"/>
                      <a:pt x="45972" y="41155"/>
                      <a:pt x="51183" y="42514"/>
                    </a:cubicBezTo>
                    <a:cubicBezTo>
                      <a:pt x="57144" y="44078"/>
                      <a:pt x="62304" y="46861"/>
                      <a:pt x="65990" y="52009"/>
                    </a:cubicBezTo>
                    <a:cubicBezTo>
                      <a:pt x="68964" y="56178"/>
                      <a:pt x="69511" y="60957"/>
                      <a:pt x="69358" y="65837"/>
                    </a:cubicBezTo>
                    <a:cubicBezTo>
                      <a:pt x="69142" y="73018"/>
                      <a:pt x="67884" y="80047"/>
                      <a:pt x="66130" y="86999"/>
                    </a:cubicBezTo>
                    <a:cubicBezTo>
                      <a:pt x="65837" y="88169"/>
                      <a:pt x="65329" y="88512"/>
                      <a:pt x="64236" y="88461"/>
                    </a:cubicBezTo>
                    <a:cubicBezTo>
                      <a:pt x="62673" y="88410"/>
                      <a:pt x="61122" y="88448"/>
                      <a:pt x="59470" y="88448"/>
                    </a:cubicBezTo>
                    <a:cubicBezTo>
                      <a:pt x="59470" y="85271"/>
                      <a:pt x="59546" y="82373"/>
                      <a:pt x="59444" y="79462"/>
                    </a:cubicBezTo>
                    <a:cubicBezTo>
                      <a:pt x="59304" y="75459"/>
                      <a:pt x="59330" y="71417"/>
                      <a:pt x="58732" y="67464"/>
                    </a:cubicBezTo>
                    <a:cubicBezTo>
                      <a:pt x="57766" y="61084"/>
                      <a:pt x="53153" y="57449"/>
                      <a:pt x="46633" y="57449"/>
                    </a:cubicBezTo>
                    <a:cubicBezTo>
                      <a:pt x="32766" y="57423"/>
                      <a:pt x="18899" y="57436"/>
                      <a:pt x="5033" y="57436"/>
                    </a:cubicBezTo>
                    <a:close/>
                  </a:path>
                </a:pathLst>
              </a:custGeom>
              <a:solidFill>
                <a:srgbClr val="FF6600"/>
              </a:solidFill>
              <a:ln w="12700" cap="flat" cmpd="sng">
                <a:noFill/>
                <a:prstDash val="solid"/>
                <a:miter lim="800000"/>
              </a:ln>
            </p:spPr>
            <p:txBody>
              <a:bodyPr anchor="ctr">
                <a:spAutoFit/>
              </a:bodyPr>
              <a:lstStyle/>
              <a:p>
                <a:pPr algn="ctr"/>
                <a:endParaRPr lang="en-US" sz="1429"/>
              </a:p>
            </p:txBody>
          </p:sp>
          <p:sp>
            <p:nvSpPr>
              <p:cNvPr id="1343" name="Free Form 183">
                <a:extLst>
                  <a:ext uri="{FF2B5EF4-FFF2-40B4-BE49-F238E27FC236}">
                    <a16:creationId xmlns:a16="http://schemas.microsoft.com/office/drawing/2014/main" id="{5616AD98-A167-A97F-B121-62A9A8ACBAFB}"/>
                  </a:ext>
                </a:extLst>
              </p:cNvPr>
              <p:cNvSpPr/>
              <p:nvPr/>
            </p:nvSpPr>
            <p:spPr>
              <a:xfrm>
                <a:off x="667992" y="3835840"/>
                <a:ext cx="33414" cy="33288"/>
              </a:xfrm>
              <a:custGeom>
                <a:avLst/>
                <a:gdLst/>
                <a:ahLst/>
                <a:cxnLst/>
                <a:rect l="0" t="0" r="0" b="0"/>
                <a:pathLst>
                  <a:path w="33414" h="33287">
                    <a:moveTo>
                      <a:pt x="127" y="16611"/>
                    </a:moveTo>
                    <a:cubicBezTo>
                      <a:pt x="254" y="6494"/>
                      <a:pt x="6837" y="0"/>
                      <a:pt x="16853" y="101"/>
                    </a:cubicBezTo>
                    <a:cubicBezTo>
                      <a:pt x="26932" y="203"/>
                      <a:pt x="33414" y="6990"/>
                      <a:pt x="33287" y="17323"/>
                    </a:cubicBezTo>
                    <a:cubicBezTo>
                      <a:pt x="33160" y="26894"/>
                      <a:pt x="26297" y="33287"/>
                      <a:pt x="16243" y="33173"/>
                    </a:cubicBezTo>
                    <a:cubicBezTo>
                      <a:pt x="6532" y="33071"/>
                      <a:pt x="0" y="26373"/>
                      <a:pt x="127" y="16611"/>
                    </a:cubicBezTo>
                    <a:close/>
                  </a:path>
                </a:pathLst>
              </a:custGeom>
              <a:solidFill>
                <a:srgbClr val="FF6600"/>
              </a:solidFill>
              <a:ln w="12700" cap="flat" cmpd="sng">
                <a:noFill/>
                <a:prstDash val="solid"/>
                <a:miter lim="800000"/>
              </a:ln>
            </p:spPr>
            <p:txBody>
              <a:bodyPr anchor="ctr">
                <a:spAutoFit/>
              </a:bodyPr>
              <a:lstStyle/>
              <a:p>
                <a:pPr algn="ctr"/>
                <a:endParaRPr lang="en-US" sz="1429"/>
              </a:p>
            </p:txBody>
          </p:sp>
          <p:grpSp>
            <p:nvGrpSpPr>
              <p:cNvPr id="1344" name="Groupe 1343">
                <a:extLst>
                  <a:ext uri="{FF2B5EF4-FFF2-40B4-BE49-F238E27FC236}">
                    <a16:creationId xmlns:a16="http://schemas.microsoft.com/office/drawing/2014/main" id="{82FD47C6-8594-DFB8-B0B2-663EDD592E2F}"/>
                  </a:ext>
                </a:extLst>
              </p:cNvPr>
              <p:cNvGrpSpPr/>
              <p:nvPr/>
            </p:nvGrpSpPr>
            <p:grpSpPr>
              <a:xfrm>
                <a:off x="576263" y="3523785"/>
                <a:ext cx="212689" cy="212689"/>
                <a:chOff x="544383" y="3131415"/>
                <a:chExt cx="212689" cy="212689"/>
              </a:xfrm>
            </p:grpSpPr>
            <p:sp>
              <p:nvSpPr>
                <p:cNvPr id="1364" name="Free Form 168">
                  <a:extLst>
                    <a:ext uri="{FF2B5EF4-FFF2-40B4-BE49-F238E27FC236}">
                      <a16:creationId xmlns:a16="http://schemas.microsoft.com/office/drawing/2014/main" id="{58929C37-1517-CDA9-F29C-9EDB2AA45849}"/>
                    </a:ext>
                  </a:extLst>
                </p:cNvPr>
                <p:cNvSpPr/>
                <p:nvPr/>
              </p:nvSpPr>
              <p:spPr>
                <a:xfrm>
                  <a:off x="547560" y="3134591"/>
                  <a:ext cx="206335" cy="206334"/>
                </a:xfrm>
                <a:custGeom>
                  <a:avLst/>
                  <a:gdLst/>
                  <a:ahLst/>
                  <a:cxnLst/>
                  <a:rect l="0" t="0" r="0" b="0"/>
                  <a:pathLst>
                    <a:path w="206334" h="206334">
                      <a:moveTo>
                        <a:pt x="103167" y="206334"/>
                      </a:moveTo>
                      <a:cubicBezTo>
                        <a:pt x="46277" y="206334"/>
                        <a:pt x="0" y="160044"/>
                        <a:pt x="0" y="103167"/>
                      </a:cubicBezTo>
                      <a:cubicBezTo>
                        <a:pt x="0" y="46277"/>
                        <a:pt x="46277" y="0"/>
                        <a:pt x="103167" y="0"/>
                      </a:cubicBezTo>
                      <a:cubicBezTo>
                        <a:pt x="160057" y="0"/>
                        <a:pt x="206334" y="46277"/>
                        <a:pt x="206334" y="103167"/>
                      </a:cubicBezTo>
                      <a:cubicBezTo>
                        <a:pt x="206334" y="160044"/>
                        <a:pt x="160057" y="206334"/>
                        <a:pt x="103167" y="206334"/>
                      </a:cubicBezTo>
                      <a:close/>
                    </a:path>
                  </a:pathLst>
                </a:custGeom>
                <a:solidFill>
                  <a:srgbClr val="FFFFFF">
                    <a:alpha val="100000"/>
                  </a:srgbClr>
                </a:solidFill>
                <a:ln w="12700" cap="flat" cmpd="sng">
                  <a:noFill/>
                  <a:prstDash val="solid"/>
                  <a:miter lim="800000"/>
                </a:ln>
              </p:spPr>
              <p:txBody>
                <a:bodyPr anchor="ctr">
                  <a:spAutoFit/>
                </a:bodyPr>
                <a:lstStyle/>
                <a:p>
                  <a:pPr algn="ctr"/>
                  <a:endParaRPr lang="en-US" sz="1429"/>
                </a:p>
              </p:txBody>
            </p:sp>
            <p:sp>
              <p:nvSpPr>
                <p:cNvPr id="1365" name="Free Form 169">
                  <a:extLst>
                    <a:ext uri="{FF2B5EF4-FFF2-40B4-BE49-F238E27FC236}">
                      <a16:creationId xmlns:a16="http://schemas.microsoft.com/office/drawing/2014/main" id="{486951BB-63F6-050F-5526-E99C03FDBD20}"/>
                    </a:ext>
                  </a:extLst>
                </p:cNvPr>
                <p:cNvSpPr/>
                <p:nvPr/>
              </p:nvSpPr>
              <p:spPr>
                <a:xfrm>
                  <a:off x="544383" y="3131415"/>
                  <a:ext cx="212689" cy="212689"/>
                </a:xfrm>
                <a:custGeom>
                  <a:avLst/>
                  <a:gdLst/>
                  <a:ahLst/>
                  <a:cxnLst/>
                  <a:rect l="0" t="0" r="0" b="0"/>
                  <a:pathLst>
                    <a:path w="212689" h="212689">
                      <a:moveTo>
                        <a:pt x="106344" y="0"/>
                      </a:moveTo>
                      <a:cubicBezTo>
                        <a:pt x="47611" y="0"/>
                        <a:pt x="0" y="47611"/>
                        <a:pt x="0" y="106344"/>
                      </a:cubicBezTo>
                      <a:cubicBezTo>
                        <a:pt x="0" y="165077"/>
                        <a:pt x="47611" y="212689"/>
                        <a:pt x="106344" y="212689"/>
                      </a:cubicBezTo>
                      <a:cubicBezTo>
                        <a:pt x="165077" y="212689"/>
                        <a:pt x="212689" y="165077"/>
                        <a:pt x="212689" y="106344"/>
                      </a:cubicBezTo>
                      <a:cubicBezTo>
                        <a:pt x="212689" y="47611"/>
                        <a:pt x="165077" y="0"/>
                        <a:pt x="106344" y="0"/>
                      </a:cubicBezTo>
                      <a:close/>
                      <a:moveTo>
                        <a:pt x="106344" y="6355"/>
                      </a:moveTo>
                      <a:cubicBezTo>
                        <a:pt x="161480" y="6355"/>
                        <a:pt x="206334" y="51208"/>
                        <a:pt x="206334" y="106344"/>
                      </a:cubicBezTo>
                      <a:cubicBezTo>
                        <a:pt x="206334" y="161480"/>
                        <a:pt x="161480" y="206334"/>
                        <a:pt x="106344" y="206334"/>
                      </a:cubicBezTo>
                      <a:cubicBezTo>
                        <a:pt x="51208" y="206334"/>
                        <a:pt x="6355" y="161480"/>
                        <a:pt x="6355" y="106344"/>
                      </a:cubicBezTo>
                      <a:cubicBezTo>
                        <a:pt x="6355" y="51208"/>
                        <a:pt x="51208" y="6355"/>
                        <a:pt x="106344" y="6355"/>
                      </a:cubicBezTo>
                      <a:close/>
                    </a:path>
                  </a:pathLst>
                </a:custGeom>
                <a:solidFill>
                  <a:srgbClr val="F8AF2F">
                    <a:alpha val="100000"/>
                  </a:srgbClr>
                </a:solidFill>
                <a:ln w="12700" cap="flat" cmpd="sng">
                  <a:noFill/>
                  <a:prstDash val="solid"/>
                  <a:miter lim="800000"/>
                </a:ln>
              </p:spPr>
              <p:txBody>
                <a:bodyPr anchor="ctr">
                  <a:spAutoFit/>
                </a:bodyPr>
                <a:lstStyle/>
                <a:p>
                  <a:pPr algn="ctr"/>
                  <a:endParaRPr lang="en-US" sz="1429"/>
                </a:p>
              </p:txBody>
            </p:sp>
            <p:sp>
              <p:nvSpPr>
                <p:cNvPr id="1366" name="Free Form 170">
                  <a:extLst>
                    <a:ext uri="{FF2B5EF4-FFF2-40B4-BE49-F238E27FC236}">
                      <a16:creationId xmlns:a16="http://schemas.microsoft.com/office/drawing/2014/main" id="{9E84488D-3DEC-15F4-76EB-018DA027FBB3}"/>
                    </a:ext>
                  </a:extLst>
                </p:cNvPr>
                <p:cNvSpPr/>
                <p:nvPr/>
              </p:nvSpPr>
              <p:spPr>
                <a:xfrm>
                  <a:off x="634468" y="3286449"/>
                  <a:ext cx="30796" cy="10409"/>
                </a:xfrm>
                <a:custGeom>
                  <a:avLst/>
                  <a:gdLst/>
                  <a:ahLst/>
                  <a:cxnLst/>
                  <a:rect l="0" t="0" r="0" b="0"/>
                  <a:pathLst>
                    <a:path w="30796" h="10409">
                      <a:moveTo>
                        <a:pt x="0" y="0"/>
                      </a:moveTo>
                      <a:cubicBezTo>
                        <a:pt x="2821" y="6164"/>
                        <a:pt x="8655" y="10409"/>
                        <a:pt x="15404" y="10409"/>
                      </a:cubicBezTo>
                      <a:cubicBezTo>
                        <a:pt x="22153" y="10409"/>
                        <a:pt x="27974" y="6164"/>
                        <a:pt x="30796" y="0"/>
                      </a:cubicBezTo>
                      <a:cubicBezTo>
                        <a:pt x="26614" y="1550"/>
                        <a:pt x="21251" y="2478"/>
                        <a:pt x="15404" y="2478"/>
                      </a:cubicBezTo>
                      <a:cubicBezTo>
                        <a:pt x="9545" y="2478"/>
                        <a:pt x="4181" y="1550"/>
                        <a:pt x="0" y="0"/>
                      </a:cubicBezTo>
                      <a:close/>
                    </a:path>
                  </a:pathLst>
                </a:custGeom>
                <a:solidFill>
                  <a:srgbClr val="F8AF2F">
                    <a:alpha val="100000"/>
                  </a:srgbClr>
                </a:solidFill>
                <a:ln w="12700" cap="flat" cmpd="sng">
                  <a:noFill/>
                  <a:prstDash val="solid"/>
                  <a:miter lim="800000"/>
                </a:ln>
              </p:spPr>
              <p:txBody>
                <a:bodyPr anchor="ctr">
                  <a:spAutoFit/>
                </a:bodyPr>
                <a:lstStyle/>
                <a:p>
                  <a:pPr algn="ctr"/>
                  <a:endParaRPr lang="en-US" sz="1429"/>
                </a:p>
              </p:txBody>
            </p:sp>
            <p:sp>
              <p:nvSpPr>
                <p:cNvPr id="1367" name="Free Form 171">
                  <a:extLst>
                    <a:ext uri="{FF2B5EF4-FFF2-40B4-BE49-F238E27FC236}">
                      <a16:creationId xmlns:a16="http://schemas.microsoft.com/office/drawing/2014/main" id="{8B854B7A-4106-4EEA-EAD3-3458ABAAD566}"/>
                    </a:ext>
                  </a:extLst>
                </p:cNvPr>
                <p:cNvSpPr/>
                <p:nvPr/>
              </p:nvSpPr>
              <p:spPr>
                <a:xfrm>
                  <a:off x="578826" y="3202065"/>
                  <a:ext cx="142085" cy="98108"/>
                </a:xfrm>
                <a:custGeom>
                  <a:avLst/>
                  <a:gdLst/>
                  <a:ahLst/>
                  <a:cxnLst/>
                  <a:rect l="0" t="0" r="0" b="0"/>
                  <a:pathLst>
                    <a:path w="142085" h="98108">
                      <a:moveTo>
                        <a:pt x="116410" y="0"/>
                      </a:moveTo>
                      <a:lnTo>
                        <a:pt x="115889" y="1741"/>
                      </a:lnTo>
                      <a:lnTo>
                        <a:pt x="115330" y="3673"/>
                      </a:lnTo>
                      <a:lnTo>
                        <a:pt x="113449" y="4346"/>
                      </a:lnTo>
                      <a:cubicBezTo>
                        <a:pt x="100968" y="8833"/>
                        <a:pt x="86288" y="11210"/>
                        <a:pt x="71010" y="11210"/>
                      </a:cubicBezTo>
                      <a:cubicBezTo>
                        <a:pt x="55720" y="11210"/>
                        <a:pt x="41040" y="8833"/>
                        <a:pt x="28572" y="4346"/>
                      </a:cubicBezTo>
                      <a:lnTo>
                        <a:pt x="26678" y="3673"/>
                      </a:lnTo>
                      <a:lnTo>
                        <a:pt x="26119" y="1741"/>
                      </a:lnTo>
                      <a:lnTo>
                        <a:pt x="25610" y="38"/>
                      </a:lnTo>
                      <a:cubicBezTo>
                        <a:pt x="9977" y="12760"/>
                        <a:pt x="0" y="31889"/>
                        <a:pt x="0" y="53318"/>
                      </a:cubicBezTo>
                      <a:cubicBezTo>
                        <a:pt x="0" y="70171"/>
                        <a:pt x="7130" y="97409"/>
                        <a:pt x="40125" y="98108"/>
                      </a:cubicBezTo>
                      <a:lnTo>
                        <a:pt x="40150" y="98108"/>
                      </a:lnTo>
                      <a:cubicBezTo>
                        <a:pt x="30097" y="86504"/>
                        <a:pt x="23729" y="69816"/>
                        <a:pt x="23729" y="52644"/>
                      </a:cubicBezTo>
                      <a:cubicBezTo>
                        <a:pt x="23729" y="51500"/>
                        <a:pt x="23755" y="50369"/>
                        <a:pt x="23818" y="49238"/>
                      </a:cubicBezTo>
                      <a:cubicBezTo>
                        <a:pt x="46061" y="47789"/>
                        <a:pt x="61122" y="38968"/>
                        <a:pt x="71036" y="23907"/>
                      </a:cubicBezTo>
                      <a:cubicBezTo>
                        <a:pt x="80962" y="38968"/>
                        <a:pt x="95286" y="48285"/>
                        <a:pt x="118279" y="49238"/>
                      </a:cubicBezTo>
                      <a:cubicBezTo>
                        <a:pt x="118330" y="50369"/>
                        <a:pt x="118381" y="51488"/>
                        <a:pt x="118381" y="52644"/>
                      </a:cubicBezTo>
                      <a:cubicBezTo>
                        <a:pt x="118381" y="69816"/>
                        <a:pt x="112000" y="86504"/>
                        <a:pt x="101959" y="98108"/>
                      </a:cubicBezTo>
                      <a:lnTo>
                        <a:pt x="101959" y="98108"/>
                      </a:lnTo>
                      <a:cubicBezTo>
                        <a:pt x="134942" y="97409"/>
                        <a:pt x="142085" y="70171"/>
                        <a:pt x="142085" y="53318"/>
                      </a:cubicBezTo>
                      <a:cubicBezTo>
                        <a:pt x="142085" y="31863"/>
                        <a:pt x="132069" y="12722"/>
                        <a:pt x="116410" y="0"/>
                      </a:cubicBezTo>
                      <a:close/>
                    </a:path>
                  </a:pathLst>
                </a:custGeom>
                <a:solidFill>
                  <a:srgbClr val="F8AF2F">
                    <a:alpha val="100000"/>
                  </a:srgbClr>
                </a:solidFill>
                <a:ln w="12700" cap="flat" cmpd="sng">
                  <a:noFill/>
                  <a:prstDash val="solid"/>
                  <a:miter lim="800000"/>
                </a:ln>
              </p:spPr>
              <p:txBody>
                <a:bodyPr anchor="ctr">
                  <a:spAutoFit/>
                </a:bodyPr>
                <a:lstStyle/>
                <a:p>
                  <a:pPr algn="ctr"/>
                  <a:endParaRPr lang="en-US" sz="1429"/>
                </a:p>
              </p:txBody>
            </p:sp>
            <p:sp>
              <p:nvSpPr>
                <p:cNvPr id="1368" name="Free Form 172">
                  <a:extLst>
                    <a:ext uri="{FF2B5EF4-FFF2-40B4-BE49-F238E27FC236}">
                      <a16:creationId xmlns:a16="http://schemas.microsoft.com/office/drawing/2014/main" id="{5090FF22-16F1-AB42-D526-31E2FFC26237}"/>
                    </a:ext>
                  </a:extLst>
                </p:cNvPr>
                <p:cNvSpPr/>
                <p:nvPr/>
              </p:nvSpPr>
              <p:spPr>
                <a:xfrm>
                  <a:off x="601500" y="3162101"/>
                  <a:ext cx="96673" cy="47230"/>
                </a:xfrm>
                <a:custGeom>
                  <a:avLst/>
                  <a:gdLst/>
                  <a:ahLst/>
                  <a:cxnLst/>
                  <a:rect l="0" t="0" r="0" b="0"/>
                  <a:pathLst>
                    <a:path w="96672" h="47230">
                      <a:moveTo>
                        <a:pt x="48336" y="47230"/>
                      </a:moveTo>
                      <a:cubicBezTo>
                        <a:pt x="63727" y="47230"/>
                        <a:pt x="77899" y="44739"/>
                        <a:pt x="89440" y="40595"/>
                      </a:cubicBezTo>
                      <a:lnTo>
                        <a:pt x="96672" y="15951"/>
                      </a:lnTo>
                      <a:lnTo>
                        <a:pt x="94371" y="14184"/>
                      </a:lnTo>
                      <a:cubicBezTo>
                        <a:pt x="82627" y="5172"/>
                        <a:pt x="65875" y="0"/>
                        <a:pt x="48374" y="0"/>
                      </a:cubicBezTo>
                      <a:cubicBezTo>
                        <a:pt x="30872" y="0"/>
                        <a:pt x="14095" y="5172"/>
                        <a:pt x="2351" y="14184"/>
                      </a:cubicBezTo>
                      <a:lnTo>
                        <a:pt x="0" y="16001"/>
                      </a:lnTo>
                      <a:lnTo>
                        <a:pt x="7231" y="40595"/>
                      </a:lnTo>
                      <a:cubicBezTo>
                        <a:pt x="18772" y="44739"/>
                        <a:pt x="32944" y="47230"/>
                        <a:pt x="48336" y="47230"/>
                      </a:cubicBezTo>
                      <a:close/>
                      <a:moveTo>
                        <a:pt x="34698" y="18149"/>
                      </a:moveTo>
                      <a:lnTo>
                        <a:pt x="43430" y="18149"/>
                      </a:lnTo>
                      <a:lnTo>
                        <a:pt x="43430" y="9418"/>
                      </a:lnTo>
                      <a:lnTo>
                        <a:pt x="53305" y="9418"/>
                      </a:lnTo>
                      <a:lnTo>
                        <a:pt x="53305" y="18149"/>
                      </a:lnTo>
                      <a:lnTo>
                        <a:pt x="62037" y="18149"/>
                      </a:lnTo>
                      <a:lnTo>
                        <a:pt x="62037" y="28012"/>
                      </a:lnTo>
                      <a:lnTo>
                        <a:pt x="53305" y="28012"/>
                      </a:lnTo>
                      <a:lnTo>
                        <a:pt x="53305" y="36770"/>
                      </a:lnTo>
                      <a:lnTo>
                        <a:pt x="43430" y="36770"/>
                      </a:lnTo>
                      <a:lnTo>
                        <a:pt x="43430" y="28012"/>
                      </a:lnTo>
                      <a:lnTo>
                        <a:pt x="34698" y="28012"/>
                      </a:lnTo>
                      <a:close/>
                    </a:path>
                  </a:pathLst>
                </a:custGeom>
                <a:solidFill>
                  <a:srgbClr val="F8AF2F">
                    <a:alpha val="100000"/>
                  </a:srgbClr>
                </a:solidFill>
                <a:ln w="12700" cap="flat" cmpd="sng">
                  <a:noFill/>
                  <a:prstDash val="solid"/>
                  <a:miter lim="800000"/>
                </a:ln>
              </p:spPr>
              <p:txBody>
                <a:bodyPr anchor="ctr">
                  <a:spAutoFit/>
                </a:bodyPr>
                <a:lstStyle/>
                <a:p>
                  <a:pPr algn="ctr"/>
                  <a:endParaRPr lang="en-US" sz="1429"/>
                </a:p>
              </p:txBody>
            </p:sp>
          </p:grpSp>
          <p:sp>
            <p:nvSpPr>
              <p:cNvPr id="1352" name="Free Form 178">
                <a:extLst>
                  <a:ext uri="{FF2B5EF4-FFF2-40B4-BE49-F238E27FC236}">
                    <a16:creationId xmlns:a16="http://schemas.microsoft.com/office/drawing/2014/main" id="{092C7E3C-B75B-04DA-3BB6-D9A1003088A0}"/>
                  </a:ext>
                </a:extLst>
              </p:cNvPr>
              <p:cNvSpPr/>
              <p:nvPr/>
            </p:nvSpPr>
            <p:spPr>
              <a:xfrm>
                <a:off x="576832" y="4078260"/>
                <a:ext cx="205546" cy="205546"/>
              </a:xfrm>
              <a:custGeom>
                <a:avLst/>
                <a:gdLst/>
                <a:ahLst/>
                <a:cxnLst/>
                <a:rect l="0" t="0" r="0" b="0"/>
                <a:pathLst>
                  <a:path w="205546" h="205546">
                    <a:moveTo>
                      <a:pt x="205546" y="102773"/>
                    </a:moveTo>
                    <a:cubicBezTo>
                      <a:pt x="205546" y="159536"/>
                      <a:pt x="159536" y="205546"/>
                      <a:pt x="102773" y="205546"/>
                    </a:cubicBezTo>
                    <a:cubicBezTo>
                      <a:pt x="46010" y="205546"/>
                      <a:pt x="0" y="159536"/>
                      <a:pt x="0" y="102773"/>
                    </a:cubicBezTo>
                    <a:cubicBezTo>
                      <a:pt x="0" y="46010"/>
                      <a:pt x="46010" y="0"/>
                      <a:pt x="102773" y="0"/>
                    </a:cubicBezTo>
                    <a:cubicBezTo>
                      <a:pt x="159536" y="0"/>
                      <a:pt x="205546" y="46010"/>
                      <a:pt x="205546" y="102773"/>
                    </a:cubicBezTo>
                    <a:close/>
                  </a:path>
                </a:pathLst>
              </a:custGeom>
              <a:solidFill>
                <a:srgbClr val="FFFFFF">
                  <a:alpha val="100000"/>
                </a:srgbClr>
              </a:solidFill>
              <a:ln w="6350" cap="flat" cmpd="sng">
                <a:solidFill>
                  <a:srgbClr val="3CBCD7"/>
                </a:solidFill>
                <a:prstDash val="solid"/>
                <a:miter lim="800000"/>
              </a:ln>
            </p:spPr>
            <p:txBody>
              <a:bodyPr anchor="ctr">
                <a:spAutoFit/>
              </a:bodyPr>
              <a:lstStyle/>
              <a:p>
                <a:pPr algn="ctr"/>
                <a:endParaRPr lang="en-US" sz="1429"/>
              </a:p>
            </p:txBody>
          </p:sp>
          <p:sp>
            <p:nvSpPr>
              <p:cNvPr id="1353" name="Free Form 181">
                <a:extLst>
                  <a:ext uri="{FF2B5EF4-FFF2-40B4-BE49-F238E27FC236}">
                    <a16:creationId xmlns:a16="http://schemas.microsoft.com/office/drawing/2014/main" id="{D781F17C-D7E5-1670-693C-6CBD0CBA47E5}"/>
                  </a:ext>
                </a:extLst>
              </p:cNvPr>
              <p:cNvSpPr/>
              <p:nvPr/>
            </p:nvSpPr>
            <p:spPr>
              <a:xfrm>
                <a:off x="616254" y="4135427"/>
                <a:ext cx="115814" cy="118521"/>
              </a:xfrm>
              <a:custGeom>
                <a:avLst/>
                <a:gdLst/>
                <a:ahLst/>
                <a:cxnLst/>
                <a:rect l="0" t="0" r="0" b="0"/>
                <a:pathLst>
                  <a:path w="115813" h="118520">
                    <a:moveTo>
                      <a:pt x="96697" y="74836"/>
                    </a:moveTo>
                    <a:lnTo>
                      <a:pt x="85296" y="74836"/>
                    </a:lnTo>
                    <a:cubicBezTo>
                      <a:pt x="85106" y="77467"/>
                      <a:pt x="84991" y="80009"/>
                      <a:pt x="84712" y="82538"/>
                    </a:cubicBezTo>
                    <a:cubicBezTo>
                      <a:pt x="82716" y="100523"/>
                      <a:pt x="68900" y="114580"/>
                      <a:pt x="50954" y="117110"/>
                    </a:cubicBezTo>
                    <a:cubicBezTo>
                      <a:pt x="40964" y="118520"/>
                      <a:pt x="31292" y="117669"/>
                      <a:pt x="22217" y="113042"/>
                    </a:cubicBezTo>
                    <a:cubicBezTo>
                      <a:pt x="9850" y="106751"/>
                      <a:pt x="3088" y="96379"/>
                      <a:pt x="1220" y="82780"/>
                    </a:cubicBezTo>
                    <a:cubicBezTo>
                      <a:pt x="0" y="73984"/>
                      <a:pt x="826" y="65316"/>
                      <a:pt x="4448" y="57106"/>
                    </a:cubicBezTo>
                    <a:cubicBezTo>
                      <a:pt x="10066" y="44370"/>
                      <a:pt x="20018" y="36973"/>
                      <a:pt x="33579" y="34329"/>
                    </a:cubicBezTo>
                    <a:cubicBezTo>
                      <a:pt x="34672" y="34113"/>
                      <a:pt x="35206" y="33808"/>
                      <a:pt x="35155" y="32575"/>
                    </a:cubicBezTo>
                    <a:cubicBezTo>
                      <a:pt x="34876" y="25725"/>
                      <a:pt x="34672" y="18861"/>
                      <a:pt x="34431" y="11680"/>
                    </a:cubicBezTo>
                    <a:cubicBezTo>
                      <a:pt x="33630" y="11680"/>
                      <a:pt x="32906" y="11705"/>
                      <a:pt x="32181" y="11680"/>
                    </a:cubicBezTo>
                    <a:cubicBezTo>
                      <a:pt x="27873" y="11502"/>
                      <a:pt x="23551" y="11553"/>
                      <a:pt x="19293" y="11019"/>
                    </a:cubicBezTo>
                    <a:cubicBezTo>
                      <a:pt x="14985" y="10498"/>
                      <a:pt x="11693" y="6494"/>
                      <a:pt x="11400" y="2186"/>
                    </a:cubicBezTo>
                    <a:cubicBezTo>
                      <a:pt x="11324" y="902"/>
                      <a:pt x="11947" y="0"/>
                      <a:pt x="13332" y="25"/>
                    </a:cubicBezTo>
                    <a:cubicBezTo>
                      <a:pt x="21607" y="114"/>
                      <a:pt x="29881" y="63"/>
                      <a:pt x="38142" y="419"/>
                    </a:cubicBezTo>
                    <a:cubicBezTo>
                      <a:pt x="43112" y="622"/>
                      <a:pt x="45794" y="3800"/>
                      <a:pt x="45921" y="8795"/>
                    </a:cubicBezTo>
                    <a:cubicBezTo>
                      <a:pt x="46124" y="16306"/>
                      <a:pt x="46289" y="23805"/>
                      <a:pt x="46467" y="31317"/>
                    </a:cubicBezTo>
                    <a:cubicBezTo>
                      <a:pt x="46480" y="32016"/>
                      <a:pt x="46556" y="32702"/>
                      <a:pt x="46607" y="33617"/>
                    </a:cubicBezTo>
                    <a:cubicBezTo>
                      <a:pt x="50280" y="33617"/>
                      <a:pt x="53877" y="33541"/>
                      <a:pt x="57461" y="33656"/>
                    </a:cubicBezTo>
                    <a:cubicBezTo>
                      <a:pt x="59597" y="33706"/>
                      <a:pt x="61783" y="33846"/>
                      <a:pt x="63867" y="34304"/>
                    </a:cubicBezTo>
                    <a:cubicBezTo>
                      <a:pt x="68468" y="35270"/>
                      <a:pt x="71341" y="39947"/>
                      <a:pt x="70349" y="44523"/>
                    </a:cubicBezTo>
                    <a:cubicBezTo>
                      <a:pt x="70070" y="45794"/>
                      <a:pt x="69117" y="46061"/>
                      <a:pt x="67960" y="46048"/>
                    </a:cubicBezTo>
                    <a:cubicBezTo>
                      <a:pt x="61668" y="46035"/>
                      <a:pt x="55364" y="46048"/>
                      <a:pt x="49073" y="46048"/>
                    </a:cubicBezTo>
                    <a:lnTo>
                      <a:pt x="46988" y="46048"/>
                    </a:lnTo>
                    <a:cubicBezTo>
                      <a:pt x="46988" y="48107"/>
                      <a:pt x="46950" y="50064"/>
                      <a:pt x="47001" y="52009"/>
                    </a:cubicBezTo>
                    <a:cubicBezTo>
                      <a:pt x="47077" y="54983"/>
                      <a:pt x="47344" y="57957"/>
                      <a:pt x="47293" y="60919"/>
                    </a:cubicBezTo>
                    <a:cubicBezTo>
                      <a:pt x="47255" y="62736"/>
                      <a:pt x="47916" y="63130"/>
                      <a:pt x="49632" y="63117"/>
                    </a:cubicBezTo>
                    <a:cubicBezTo>
                      <a:pt x="65901" y="63054"/>
                      <a:pt x="82157" y="63079"/>
                      <a:pt x="98426" y="63079"/>
                    </a:cubicBezTo>
                    <a:cubicBezTo>
                      <a:pt x="104806" y="63092"/>
                      <a:pt x="107946" y="65964"/>
                      <a:pt x="108111" y="72383"/>
                    </a:cubicBezTo>
                    <a:cubicBezTo>
                      <a:pt x="108289" y="79424"/>
                      <a:pt x="108213" y="86478"/>
                      <a:pt x="108174" y="93520"/>
                    </a:cubicBezTo>
                    <a:cubicBezTo>
                      <a:pt x="108174" y="94803"/>
                      <a:pt x="108492" y="95604"/>
                      <a:pt x="109674" y="96303"/>
                    </a:cubicBezTo>
                    <a:cubicBezTo>
                      <a:pt x="113932" y="98909"/>
                      <a:pt x="115813" y="103777"/>
                      <a:pt x="114720" y="108912"/>
                    </a:cubicBezTo>
                    <a:cubicBezTo>
                      <a:pt x="113779" y="113271"/>
                      <a:pt x="110055" y="116652"/>
                      <a:pt x="105365" y="117453"/>
                    </a:cubicBezTo>
                    <a:cubicBezTo>
                      <a:pt x="101031" y="118177"/>
                      <a:pt x="96926" y="117681"/>
                      <a:pt x="93520" y="114733"/>
                    </a:cubicBezTo>
                    <a:cubicBezTo>
                      <a:pt x="87813" y="109763"/>
                      <a:pt x="88690" y="100370"/>
                      <a:pt x="95197" y="96265"/>
                    </a:cubicBezTo>
                    <a:cubicBezTo>
                      <a:pt x="96329" y="95553"/>
                      <a:pt x="96748" y="94842"/>
                      <a:pt x="96735" y="93520"/>
                    </a:cubicBezTo>
                    <a:cubicBezTo>
                      <a:pt x="96659" y="87343"/>
                      <a:pt x="96697" y="81166"/>
                      <a:pt x="96697" y="74836"/>
                    </a:cubicBezTo>
                    <a:close/>
                    <a:moveTo>
                      <a:pt x="35473" y="46772"/>
                    </a:moveTo>
                    <a:cubicBezTo>
                      <a:pt x="28368" y="48259"/>
                      <a:pt x="22560" y="51500"/>
                      <a:pt x="18645" y="57411"/>
                    </a:cubicBezTo>
                    <a:cubicBezTo>
                      <a:pt x="12595" y="66575"/>
                      <a:pt x="11820" y="76577"/>
                      <a:pt x="15010" y="86847"/>
                    </a:cubicBezTo>
                    <a:cubicBezTo>
                      <a:pt x="17552" y="95058"/>
                      <a:pt x="23233" y="100485"/>
                      <a:pt x="31342" y="103294"/>
                    </a:cubicBezTo>
                    <a:cubicBezTo>
                      <a:pt x="37253" y="105353"/>
                      <a:pt x="43315" y="105709"/>
                      <a:pt x="49416" y="104577"/>
                    </a:cubicBezTo>
                    <a:cubicBezTo>
                      <a:pt x="60499" y="102544"/>
                      <a:pt x="68112" y="96367"/>
                      <a:pt x="71353" y="85360"/>
                    </a:cubicBezTo>
                    <a:cubicBezTo>
                      <a:pt x="72345" y="81979"/>
                      <a:pt x="72841" y="78471"/>
                      <a:pt x="72459" y="74734"/>
                    </a:cubicBezTo>
                    <a:lnTo>
                      <a:pt x="70260" y="74734"/>
                    </a:lnTo>
                    <a:cubicBezTo>
                      <a:pt x="62215" y="74734"/>
                      <a:pt x="54182" y="74747"/>
                      <a:pt x="46137" y="74722"/>
                    </a:cubicBezTo>
                    <a:cubicBezTo>
                      <a:pt x="44739" y="74709"/>
                      <a:pt x="43341" y="74607"/>
                      <a:pt x="41968" y="74429"/>
                    </a:cubicBezTo>
                    <a:cubicBezTo>
                      <a:pt x="38409" y="73959"/>
                      <a:pt x="36503" y="72065"/>
                      <a:pt x="36210" y="68506"/>
                    </a:cubicBezTo>
                    <a:cubicBezTo>
                      <a:pt x="35956" y="65443"/>
                      <a:pt x="35931" y="62355"/>
                      <a:pt x="35829" y="59254"/>
                    </a:cubicBezTo>
                    <a:cubicBezTo>
                      <a:pt x="35702" y="55148"/>
                      <a:pt x="35588" y="51043"/>
                      <a:pt x="35473" y="46772"/>
                    </a:cubicBezTo>
                    <a:close/>
                  </a:path>
                </a:pathLst>
              </a:custGeom>
              <a:solidFill>
                <a:srgbClr val="3CBCD7"/>
              </a:solidFill>
              <a:ln w="12700" cap="flat" cmpd="sng">
                <a:noFill/>
                <a:prstDash val="solid"/>
                <a:miter lim="800000"/>
              </a:ln>
            </p:spPr>
            <p:txBody>
              <a:bodyPr anchor="ctr">
                <a:spAutoFit/>
              </a:bodyPr>
              <a:lstStyle/>
              <a:p>
                <a:pPr algn="ctr"/>
                <a:endParaRPr lang="en-US" sz="1429"/>
              </a:p>
            </p:txBody>
          </p:sp>
          <p:sp>
            <p:nvSpPr>
              <p:cNvPr id="1354" name="Free Form 182">
                <a:extLst>
                  <a:ext uri="{FF2B5EF4-FFF2-40B4-BE49-F238E27FC236}">
                    <a16:creationId xmlns:a16="http://schemas.microsoft.com/office/drawing/2014/main" id="{B7B95F20-7BE8-36B5-CDA0-69E5338F40F8}"/>
                  </a:ext>
                </a:extLst>
              </p:cNvPr>
              <p:cNvSpPr/>
              <p:nvPr/>
            </p:nvSpPr>
            <p:spPr>
              <a:xfrm>
                <a:off x="668878" y="4137362"/>
                <a:ext cx="69511" cy="88512"/>
              </a:xfrm>
              <a:custGeom>
                <a:avLst/>
                <a:gdLst/>
                <a:ahLst/>
                <a:cxnLst/>
                <a:rect l="0" t="0" r="0" b="0"/>
                <a:pathLst>
                  <a:path w="69511" h="88512">
                    <a:moveTo>
                      <a:pt x="2821" y="57436"/>
                    </a:moveTo>
                    <a:cubicBezTo>
                      <a:pt x="2376" y="54195"/>
                      <a:pt x="1970" y="51106"/>
                      <a:pt x="1512" y="47776"/>
                    </a:cubicBezTo>
                    <a:lnTo>
                      <a:pt x="10930" y="47776"/>
                    </a:lnTo>
                    <a:cubicBezTo>
                      <a:pt x="12557" y="47776"/>
                      <a:pt x="14197" y="47789"/>
                      <a:pt x="15823" y="47764"/>
                    </a:cubicBezTo>
                    <a:cubicBezTo>
                      <a:pt x="19103" y="47713"/>
                      <a:pt x="21378" y="45425"/>
                      <a:pt x="21454" y="42133"/>
                    </a:cubicBezTo>
                    <a:cubicBezTo>
                      <a:pt x="21632" y="33160"/>
                      <a:pt x="16853" y="28419"/>
                      <a:pt x="7193" y="28063"/>
                    </a:cubicBezTo>
                    <a:cubicBezTo>
                      <a:pt x="4931" y="28000"/>
                      <a:pt x="2656" y="28050"/>
                      <a:pt x="0" y="28050"/>
                    </a:cubicBezTo>
                    <a:cubicBezTo>
                      <a:pt x="228" y="25369"/>
                      <a:pt x="368" y="22827"/>
                      <a:pt x="686" y="20323"/>
                    </a:cubicBezTo>
                    <a:cubicBezTo>
                      <a:pt x="1232" y="16040"/>
                      <a:pt x="2745" y="12112"/>
                      <a:pt x="5185" y="8528"/>
                    </a:cubicBezTo>
                    <a:cubicBezTo>
                      <a:pt x="10968" y="0"/>
                      <a:pt x="22789" y="25"/>
                      <a:pt x="28559" y="8553"/>
                    </a:cubicBezTo>
                    <a:cubicBezTo>
                      <a:pt x="32334" y="14133"/>
                      <a:pt x="33617" y="20374"/>
                      <a:pt x="33528" y="26970"/>
                    </a:cubicBezTo>
                    <a:cubicBezTo>
                      <a:pt x="33452" y="31736"/>
                      <a:pt x="33236" y="36490"/>
                      <a:pt x="33071" y="41460"/>
                    </a:cubicBezTo>
                    <a:cubicBezTo>
                      <a:pt x="33783" y="41485"/>
                      <a:pt x="34571" y="41549"/>
                      <a:pt x="35371" y="41561"/>
                    </a:cubicBezTo>
                    <a:cubicBezTo>
                      <a:pt x="40646" y="41676"/>
                      <a:pt x="45972" y="41155"/>
                      <a:pt x="51183" y="42514"/>
                    </a:cubicBezTo>
                    <a:cubicBezTo>
                      <a:pt x="57144" y="44078"/>
                      <a:pt x="62304" y="46861"/>
                      <a:pt x="65990" y="52009"/>
                    </a:cubicBezTo>
                    <a:cubicBezTo>
                      <a:pt x="68964" y="56178"/>
                      <a:pt x="69511" y="60957"/>
                      <a:pt x="69358" y="65837"/>
                    </a:cubicBezTo>
                    <a:cubicBezTo>
                      <a:pt x="69142" y="73018"/>
                      <a:pt x="67884" y="80047"/>
                      <a:pt x="66130" y="86999"/>
                    </a:cubicBezTo>
                    <a:cubicBezTo>
                      <a:pt x="65837" y="88169"/>
                      <a:pt x="65329" y="88512"/>
                      <a:pt x="64236" y="88461"/>
                    </a:cubicBezTo>
                    <a:cubicBezTo>
                      <a:pt x="62673" y="88410"/>
                      <a:pt x="61122" y="88448"/>
                      <a:pt x="59470" y="88448"/>
                    </a:cubicBezTo>
                    <a:cubicBezTo>
                      <a:pt x="59470" y="85271"/>
                      <a:pt x="59546" y="82373"/>
                      <a:pt x="59444" y="79462"/>
                    </a:cubicBezTo>
                    <a:cubicBezTo>
                      <a:pt x="59304" y="75459"/>
                      <a:pt x="59330" y="71417"/>
                      <a:pt x="58732" y="67464"/>
                    </a:cubicBezTo>
                    <a:cubicBezTo>
                      <a:pt x="57766" y="61084"/>
                      <a:pt x="53153" y="57449"/>
                      <a:pt x="46633" y="57449"/>
                    </a:cubicBezTo>
                    <a:cubicBezTo>
                      <a:pt x="32766" y="57423"/>
                      <a:pt x="18899" y="57436"/>
                      <a:pt x="5033" y="57436"/>
                    </a:cubicBezTo>
                    <a:close/>
                  </a:path>
                </a:pathLst>
              </a:custGeom>
              <a:solidFill>
                <a:srgbClr val="3CBCD7"/>
              </a:solidFill>
              <a:ln w="12700" cap="flat" cmpd="sng">
                <a:noFill/>
                <a:prstDash val="solid"/>
                <a:miter lim="800000"/>
              </a:ln>
            </p:spPr>
            <p:txBody>
              <a:bodyPr anchor="ctr">
                <a:spAutoFit/>
              </a:bodyPr>
              <a:lstStyle/>
              <a:p>
                <a:pPr algn="ctr"/>
                <a:endParaRPr lang="en-US" sz="1429"/>
              </a:p>
            </p:txBody>
          </p:sp>
          <p:sp>
            <p:nvSpPr>
              <p:cNvPr id="1355" name="Free Form 183">
                <a:extLst>
                  <a:ext uri="{FF2B5EF4-FFF2-40B4-BE49-F238E27FC236}">
                    <a16:creationId xmlns:a16="http://schemas.microsoft.com/office/drawing/2014/main" id="{5FAB8FCA-9254-3CE3-590E-E81E58A72D41}"/>
                  </a:ext>
                </a:extLst>
              </p:cNvPr>
              <p:cNvSpPr/>
              <p:nvPr/>
            </p:nvSpPr>
            <p:spPr>
              <a:xfrm>
                <a:off x="667992" y="4103093"/>
                <a:ext cx="33414" cy="33288"/>
              </a:xfrm>
              <a:custGeom>
                <a:avLst/>
                <a:gdLst/>
                <a:ahLst/>
                <a:cxnLst/>
                <a:rect l="0" t="0" r="0" b="0"/>
                <a:pathLst>
                  <a:path w="33414" h="33287">
                    <a:moveTo>
                      <a:pt x="127" y="16611"/>
                    </a:moveTo>
                    <a:cubicBezTo>
                      <a:pt x="254" y="6494"/>
                      <a:pt x="6837" y="0"/>
                      <a:pt x="16853" y="101"/>
                    </a:cubicBezTo>
                    <a:cubicBezTo>
                      <a:pt x="26932" y="203"/>
                      <a:pt x="33414" y="6990"/>
                      <a:pt x="33287" y="17323"/>
                    </a:cubicBezTo>
                    <a:cubicBezTo>
                      <a:pt x="33160" y="26894"/>
                      <a:pt x="26297" y="33287"/>
                      <a:pt x="16243" y="33173"/>
                    </a:cubicBezTo>
                    <a:cubicBezTo>
                      <a:pt x="6532" y="33071"/>
                      <a:pt x="0" y="26373"/>
                      <a:pt x="127" y="16611"/>
                    </a:cubicBezTo>
                    <a:close/>
                  </a:path>
                </a:pathLst>
              </a:custGeom>
              <a:solidFill>
                <a:srgbClr val="3CBCD7"/>
              </a:solidFill>
              <a:ln w="12700" cap="flat" cmpd="sng">
                <a:noFill/>
                <a:prstDash val="solid"/>
                <a:miter lim="800000"/>
              </a:ln>
            </p:spPr>
            <p:txBody>
              <a:bodyPr anchor="ctr">
                <a:spAutoFit/>
              </a:bodyPr>
              <a:lstStyle/>
              <a:p>
                <a:pPr algn="ctr"/>
                <a:endParaRPr lang="en-US" sz="1429"/>
              </a:p>
            </p:txBody>
          </p:sp>
          <p:grpSp>
            <p:nvGrpSpPr>
              <p:cNvPr id="1356" name="Groupe 1355">
                <a:extLst>
                  <a:ext uri="{FF2B5EF4-FFF2-40B4-BE49-F238E27FC236}">
                    <a16:creationId xmlns:a16="http://schemas.microsoft.com/office/drawing/2014/main" id="{23AA4EE8-5BCD-E3E6-FAAF-DCBA79FBF189}"/>
                  </a:ext>
                </a:extLst>
              </p:cNvPr>
              <p:cNvGrpSpPr/>
              <p:nvPr/>
            </p:nvGrpSpPr>
            <p:grpSpPr>
              <a:xfrm>
                <a:off x="576511" y="3249778"/>
                <a:ext cx="4493059" cy="339852"/>
                <a:chOff x="576511" y="3249778"/>
                <a:chExt cx="4493059" cy="339852"/>
              </a:xfrm>
            </p:grpSpPr>
            <p:sp>
              <p:nvSpPr>
                <p:cNvPr id="1357" name="object 31">
                  <a:extLst>
                    <a:ext uri="{FF2B5EF4-FFF2-40B4-BE49-F238E27FC236}">
                      <a16:creationId xmlns:a16="http://schemas.microsoft.com/office/drawing/2014/main" id="{72C06F47-5AB1-EDD2-4349-E3FAA9F04712}"/>
                    </a:ext>
                  </a:extLst>
                </p:cNvPr>
                <p:cNvSpPr txBox="1"/>
                <p:nvPr/>
              </p:nvSpPr>
              <p:spPr>
                <a:xfrm>
                  <a:off x="650609" y="3288631"/>
                  <a:ext cx="449581" cy="145525"/>
                </a:xfrm>
                <a:prstGeom prst="rect">
                  <a:avLst/>
                </a:prstGeom>
                <a:solidFill>
                  <a:srgbClr val="8678B6"/>
                </a:solidFill>
              </p:spPr>
              <p:txBody>
                <a:bodyPr vert="horz" wrap="square" lIns="0" tIns="5544" rIns="0" bIns="0" rtlCol="0">
                  <a:spAutoFit/>
                </a:bodyPr>
                <a:lstStyle/>
                <a:p>
                  <a:pPr marR="21168" algn="r">
                    <a:spcBef>
                      <a:spcPts val="44"/>
                    </a:spcBef>
                  </a:pPr>
                  <a:r>
                    <a:rPr lang="fr-FR" sz="714" b="1" spc="-4" dirty="0" smtClean="0">
                      <a:solidFill>
                        <a:srgbClr val="FFFFFF"/>
                      </a:solidFill>
                      <a:latin typeface="Arial"/>
                      <a:cs typeface="Arial"/>
                    </a:rPr>
                    <a:t>70</a:t>
                  </a:r>
                  <a:endParaRPr sz="714" dirty="0">
                    <a:latin typeface="Arial"/>
                    <a:cs typeface="Arial"/>
                  </a:endParaRPr>
                </a:p>
              </p:txBody>
            </p:sp>
            <p:sp>
              <p:nvSpPr>
                <p:cNvPr id="1358" name="object 109">
                  <a:extLst>
                    <a:ext uri="{FF2B5EF4-FFF2-40B4-BE49-F238E27FC236}">
                      <a16:creationId xmlns:a16="http://schemas.microsoft.com/office/drawing/2014/main" id="{01152A85-DD16-7474-09D4-1C66073311D7}"/>
                    </a:ext>
                  </a:extLst>
                </p:cNvPr>
                <p:cNvSpPr txBox="1"/>
                <p:nvPr/>
              </p:nvSpPr>
              <p:spPr>
                <a:xfrm>
                  <a:off x="1212180" y="3249778"/>
                  <a:ext cx="3857390" cy="339852"/>
                </a:xfrm>
                <a:prstGeom prst="rect">
                  <a:avLst/>
                </a:prstGeom>
              </p:spPr>
              <p:txBody>
                <a:bodyPr vert="horz" wrap="square" lIns="0" tIns="10584" rIns="0" bIns="0" rtlCol="0">
                  <a:spAutoFit/>
                </a:bodyPr>
                <a:lstStyle/>
                <a:p>
                  <a:pPr marL="10080">
                    <a:spcBef>
                      <a:spcPts val="83"/>
                    </a:spcBef>
                  </a:pPr>
                  <a:r>
                    <a:rPr lang="fr-FR" sz="800" spc="-8" dirty="0">
                      <a:solidFill>
                        <a:srgbClr val="57585B"/>
                      </a:solidFill>
                      <a:latin typeface="Arial"/>
                      <a:cs typeface="Arial"/>
                    </a:rPr>
                    <a:t>Établissements (Ehpad, résidences </a:t>
                  </a:r>
                  <a:r>
                    <a:rPr lang="fr-FR" sz="800" spc="-8" dirty="0" smtClean="0">
                      <a:solidFill>
                        <a:srgbClr val="57585B"/>
                      </a:solidFill>
                      <a:latin typeface="Arial"/>
                      <a:cs typeface="Arial"/>
                    </a:rPr>
                    <a:t>autonomie</a:t>
                  </a:r>
                  <a:r>
                    <a:rPr lang="fr-FR" sz="800" spc="-8" dirty="0">
                      <a:solidFill>
                        <a:srgbClr val="57585B"/>
                      </a:solidFill>
                      <a:latin typeface="Arial"/>
                      <a:cs typeface="Arial"/>
                    </a:rPr>
                    <a:t>, </a:t>
                  </a:r>
                  <a:endParaRPr lang="fr-FR" sz="800" spc="-8" dirty="0" smtClean="0">
                    <a:solidFill>
                      <a:srgbClr val="57585B"/>
                    </a:solidFill>
                    <a:latin typeface="Arial"/>
                    <a:cs typeface="Arial"/>
                  </a:endParaRPr>
                </a:p>
                <a:p>
                  <a:pPr marL="10080">
                    <a:spcBef>
                      <a:spcPts val="83"/>
                    </a:spcBef>
                  </a:pPr>
                  <a:r>
                    <a:rPr lang="fr-FR" sz="800" spc="-8" dirty="0" smtClean="0">
                      <a:solidFill>
                        <a:srgbClr val="57585B"/>
                      </a:solidFill>
                      <a:latin typeface="Arial"/>
                      <a:cs typeface="Arial"/>
                    </a:rPr>
                    <a:t>habitats </a:t>
                  </a:r>
                  <a:r>
                    <a:rPr lang="fr-FR" sz="800" spc="-8" dirty="0">
                      <a:solidFill>
                        <a:srgbClr val="57585B"/>
                      </a:solidFill>
                      <a:latin typeface="Arial"/>
                      <a:cs typeface="Arial"/>
                    </a:rPr>
                    <a:t>accompagnés…)</a:t>
                  </a:r>
                </a:p>
              </p:txBody>
            </p:sp>
            <p:sp>
              <p:nvSpPr>
                <p:cNvPr id="1362" name="Ellipse 1361">
                  <a:extLst>
                    <a:ext uri="{FF2B5EF4-FFF2-40B4-BE49-F238E27FC236}">
                      <a16:creationId xmlns:a16="http://schemas.microsoft.com/office/drawing/2014/main" id="{8E2E1747-78B4-8692-95D8-9323BDEB6D07}"/>
                    </a:ext>
                  </a:extLst>
                </p:cNvPr>
                <p:cNvSpPr/>
                <p:nvPr/>
              </p:nvSpPr>
              <p:spPr>
                <a:xfrm>
                  <a:off x="576511" y="3257524"/>
                  <a:ext cx="206188" cy="206188"/>
                </a:xfrm>
                <a:prstGeom prst="ellipse">
                  <a:avLst/>
                </a:prstGeom>
                <a:solidFill>
                  <a:schemeClr val="bg1"/>
                </a:solidFill>
                <a:ln w="6350">
                  <a:solidFill>
                    <a:srgbClr val="8678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29"/>
                </a:p>
              </p:txBody>
            </p:sp>
            <p:pic>
              <p:nvPicPr>
                <p:cNvPr id="1363" name="Graphique 719">
                  <a:extLst>
                    <a:ext uri="{FF2B5EF4-FFF2-40B4-BE49-F238E27FC236}">
                      <a16:creationId xmlns:a16="http://schemas.microsoft.com/office/drawing/2014/main" id="{00C4F53C-7119-FD15-0BD7-1660E85460D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631203" y="3265848"/>
                  <a:ext cx="110472" cy="184120"/>
                </a:xfrm>
                <a:prstGeom prst="rect">
                  <a:avLst/>
                </a:prstGeom>
              </p:spPr>
            </p:pic>
          </p:grpSp>
        </p:grpSp>
        <p:grpSp>
          <p:nvGrpSpPr>
            <p:cNvPr id="1028" name="Groupe 1027"/>
            <p:cNvGrpSpPr/>
            <p:nvPr/>
          </p:nvGrpSpPr>
          <p:grpSpPr>
            <a:xfrm>
              <a:off x="634059" y="2432633"/>
              <a:ext cx="163517" cy="163517"/>
              <a:chOff x="634059" y="2432633"/>
              <a:chExt cx="163517" cy="163517"/>
            </a:xfrm>
          </p:grpSpPr>
          <p:sp>
            <p:nvSpPr>
              <p:cNvPr id="1045" name="Forme libre 1044">
                <a:extLst>
                  <a:ext uri="{FF2B5EF4-FFF2-40B4-BE49-F238E27FC236}">
                    <a16:creationId xmlns:a16="http://schemas.microsoft.com/office/drawing/2014/main" id="{F2FD6867-4671-B10C-F637-FCF9EE3A0B2B}"/>
                  </a:ext>
                </a:extLst>
              </p:cNvPr>
              <p:cNvSpPr/>
              <p:nvPr/>
            </p:nvSpPr>
            <p:spPr>
              <a:xfrm>
                <a:off x="634059" y="2432633"/>
                <a:ext cx="163517" cy="163517"/>
              </a:xfrm>
              <a:custGeom>
                <a:avLst/>
                <a:gdLst>
                  <a:gd name="connsiteX0" fmla="*/ 213527 w 213527"/>
                  <a:gd name="connsiteY0" fmla="*/ 106764 h 213527"/>
                  <a:gd name="connsiteX1" fmla="*/ 106764 w 213527"/>
                  <a:gd name="connsiteY1" fmla="*/ 213527 h 213527"/>
                  <a:gd name="connsiteX2" fmla="*/ 0 w 213527"/>
                  <a:gd name="connsiteY2" fmla="*/ 106764 h 213527"/>
                  <a:gd name="connsiteX3" fmla="*/ 106764 w 213527"/>
                  <a:gd name="connsiteY3" fmla="*/ 0 h 213527"/>
                  <a:gd name="connsiteX4" fmla="*/ 213527 w 213527"/>
                  <a:gd name="connsiteY4" fmla="*/ 106764 h 213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27" h="213527">
                    <a:moveTo>
                      <a:pt x="213527" y="106764"/>
                    </a:moveTo>
                    <a:cubicBezTo>
                      <a:pt x="213527" y="165728"/>
                      <a:pt x="165728" y="213527"/>
                      <a:pt x="106764" y="213527"/>
                    </a:cubicBezTo>
                    <a:cubicBezTo>
                      <a:pt x="47800" y="213527"/>
                      <a:pt x="0" y="165728"/>
                      <a:pt x="0" y="106764"/>
                    </a:cubicBezTo>
                    <a:cubicBezTo>
                      <a:pt x="0" y="47800"/>
                      <a:pt x="47800" y="0"/>
                      <a:pt x="106764" y="0"/>
                    </a:cubicBezTo>
                    <a:cubicBezTo>
                      <a:pt x="165728" y="0"/>
                      <a:pt x="213527" y="47800"/>
                      <a:pt x="213527" y="106764"/>
                    </a:cubicBezTo>
                    <a:close/>
                  </a:path>
                </a:pathLst>
              </a:custGeom>
              <a:solidFill>
                <a:srgbClr val="FFFFFF"/>
              </a:solidFill>
              <a:ln w="6350" cap="flat">
                <a:solidFill>
                  <a:srgbClr val="E681BB"/>
                </a:solidFill>
                <a:prstDash val="solid"/>
                <a:miter/>
              </a:ln>
            </p:spPr>
            <p:txBody>
              <a:bodyPr rtlCol="0" anchor="ctr"/>
              <a:lstStyle/>
              <a:p>
                <a:endParaRPr lang="fr-FR" sz="1429"/>
              </a:p>
            </p:txBody>
          </p:sp>
          <p:sp>
            <p:nvSpPr>
              <p:cNvPr id="1046" name="Free Form 224">
                <a:extLst>
                  <a:ext uri="{FF2B5EF4-FFF2-40B4-BE49-F238E27FC236}">
                    <a16:creationId xmlns:a16="http://schemas.microsoft.com/office/drawing/2014/main" id="{61984617-0EA6-6CD7-4C0F-5120D8CC1D78}"/>
                  </a:ext>
                </a:extLst>
              </p:cNvPr>
              <p:cNvSpPr/>
              <p:nvPr/>
            </p:nvSpPr>
            <p:spPr>
              <a:xfrm>
                <a:off x="648652" y="2480242"/>
                <a:ext cx="128890" cy="60233"/>
              </a:xfrm>
              <a:custGeom>
                <a:avLst/>
                <a:gdLst/>
                <a:ahLst/>
                <a:cxnLst/>
                <a:rect l="0" t="0" r="0" b="0"/>
                <a:pathLst>
                  <a:path w="162395" h="75891">
                    <a:moveTo>
                      <a:pt x="157121" y="8719"/>
                    </a:moveTo>
                    <a:cubicBezTo>
                      <a:pt x="150359" y="1080"/>
                      <a:pt x="141525" y="0"/>
                      <a:pt x="134510" y="5884"/>
                    </a:cubicBezTo>
                    <a:lnTo>
                      <a:pt x="134484" y="5859"/>
                    </a:lnTo>
                    <a:lnTo>
                      <a:pt x="134077" y="6215"/>
                    </a:lnTo>
                    <a:lnTo>
                      <a:pt x="133671" y="6571"/>
                    </a:lnTo>
                    <a:lnTo>
                      <a:pt x="114796" y="24174"/>
                    </a:lnTo>
                    <a:cubicBezTo>
                      <a:pt x="110132" y="21619"/>
                      <a:pt x="104387" y="20221"/>
                      <a:pt x="97752" y="20272"/>
                    </a:cubicBezTo>
                    <a:cubicBezTo>
                      <a:pt x="82144" y="20374"/>
                      <a:pt x="71125" y="28699"/>
                      <a:pt x="68570" y="41498"/>
                    </a:cubicBezTo>
                    <a:cubicBezTo>
                      <a:pt x="65494" y="41256"/>
                      <a:pt x="62393" y="41218"/>
                      <a:pt x="59317" y="41358"/>
                    </a:cubicBezTo>
                    <a:cubicBezTo>
                      <a:pt x="56762" y="29703"/>
                      <a:pt x="47319" y="21937"/>
                      <a:pt x="33452" y="20895"/>
                    </a:cubicBezTo>
                    <a:lnTo>
                      <a:pt x="40659" y="14260"/>
                    </a:lnTo>
                    <a:lnTo>
                      <a:pt x="41078" y="13904"/>
                    </a:lnTo>
                    <a:cubicBezTo>
                      <a:pt x="44205" y="11133"/>
                      <a:pt x="47548" y="11705"/>
                      <a:pt x="51017" y="15607"/>
                    </a:cubicBezTo>
                    <a:cubicBezTo>
                      <a:pt x="53178" y="18060"/>
                      <a:pt x="53839" y="20094"/>
                      <a:pt x="53687" y="21772"/>
                    </a:cubicBezTo>
                    <a:lnTo>
                      <a:pt x="53674" y="21924"/>
                    </a:lnTo>
                    <a:cubicBezTo>
                      <a:pt x="53623" y="22178"/>
                      <a:pt x="53598" y="22458"/>
                      <a:pt x="53598" y="22725"/>
                    </a:cubicBezTo>
                    <a:cubicBezTo>
                      <a:pt x="53610" y="25318"/>
                      <a:pt x="55555" y="27072"/>
                      <a:pt x="58313" y="27046"/>
                    </a:cubicBezTo>
                    <a:cubicBezTo>
                      <a:pt x="60486" y="27034"/>
                      <a:pt x="62075" y="25953"/>
                      <a:pt x="62685" y="24276"/>
                    </a:cubicBezTo>
                    <a:cubicBezTo>
                      <a:pt x="62863" y="23780"/>
                      <a:pt x="62965" y="23246"/>
                      <a:pt x="62965" y="22661"/>
                    </a:cubicBezTo>
                    <a:cubicBezTo>
                      <a:pt x="62965" y="22560"/>
                      <a:pt x="62939" y="22471"/>
                      <a:pt x="62939" y="22395"/>
                    </a:cubicBezTo>
                    <a:cubicBezTo>
                      <a:pt x="63232" y="18099"/>
                      <a:pt x="61592" y="13548"/>
                      <a:pt x="57970" y="9456"/>
                    </a:cubicBezTo>
                    <a:cubicBezTo>
                      <a:pt x="51195" y="1804"/>
                      <a:pt x="42375" y="737"/>
                      <a:pt x="35346" y="6609"/>
                    </a:cubicBezTo>
                    <a:lnTo>
                      <a:pt x="35321" y="6583"/>
                    </a:lnTo>
                    <a:lnTo>
                      <a:pt x="34914" y="6952"/>
                    </a:lnTo>
                    <a:lnTo>
                      <a:pt x="34507" y="7320"/>
                    </a:lnTo>
                    <a:lnTo>
                      <a:pt x="18365" y="22585"/>
                    </a:lnTo>
                    <a:cubicBezTo>
                      <a:pt x="7003" y="26335"/>
                      <a:pt x="0" y="35702"/>
                      <a:pt x="101" y="48132"/>
                    </a:cubicBezTo>
                    <a:cubicBezTo>
                      <a:pt x="216" y="64706"/>
                      <a:pt x="12633" y="75891"/>
                      <a:pt x="30262" y="75764"/>
                    </a:cubicBezTo>
                    <a:cubicBezTo>
                      <a:pt x="47408" y="75624"/>
                      <a:pt x="58987" y="65291"/>
                      <a:pt x="59940" y="49963"/>
                    </a:cubicBezTo>
                    <a:cubicBezTo>
                      <a:pt x="62660" y="49848"/>
                      <a:pt x="65418" y="49899"/>
                      <a:pt x="68125" y="50115"/>
                    </a:cubicBezTo>
                    <a:cubicBezTo>
                      <a:pt x="69409" y="65304"/>
                      <a:pt x="81420" y="75383"/>
                      <a:pt x="98146" y="75255"/>
                    </a:cubicBezTo>
                    <a:cubicBezTo>
                      <a:pt x="116131" y="75128"/>
                      <a:pt x="128027" y="63766"/>
                      <a:pt x="127913" y="47192"/>
                    </a:cubicBezTo>
                    <a:cubicBezTo>
                      <a:pt x="127862" y="40239"/>
                      <a:pt x="125663" y="34291"/>
                      <a:pt x="121749" y="29754"/>
                    </a:cubicBezTo>
                    <a:lnTo>
                      <a:pt x="139822" y="13523"/>
                    </a:lnTo>
                    <a:lnTo>
                      <a:pt x="140229" y="13167"/>
                    </a:lnTo>
                    <a:cubicBezTo>
                      <a:pt x="143368" y="10384"/>
                      <a:pt x="146711" y="10968"/>
                      <a:pt x="150181" y="14883"/>
                    </a:cubicBezTo>
                    <a:cubicBezTo>
                      <a:pt x="152342" y="17323"/>
                      <a:pt x="153003" y="19357"/>
                      <a:pt x="152850" y="21035"/>
                    </a:cubicBezTo>
                    <a:cubicBezTo>
                      <a:pt x="152850" y="21085"/>
                      <a:pt x="152837" y="21136"/>
                      <a:pt x="152825" y="21187"/>
                    </a:cubicBezTo>
                    <a:cubicBezTo>
                      <a:pt x="152786" y="21441"/>
                      <a:pt x="152761" y="21721"/>
                      <a:pt x="152761" y="21988"/>
                    </a:cubicBezTo>
                    <a:cubicBezTo>
                      <a:pt x="152774" y="24581"/>
                      <a:pt x="154718" y="26335"/>
                      <a:pt x="157476" y="26309"/>
                    </a:cubicBezTo>
                    <a:cubicBezTo>
                      <a:pt x="159650" y="26297"/>
                      <a:pt x="161239" y="25216"/>
                      <a:pt x="161849" y="23538"/>
                    </a:cubicBezTo>
                    <a:cubicBezTo>
                      <a:pt x="162027" y="23043"/>
                      <a:pt x="162128" y="22509"/>
                      <a:pt x="162128" y="21924"/>
                    </a:cubicBezTo>
                    <a:cubicBezTo>
                      <a:pt x="162128" y="21835"/>
                      <a:pt x="162103" y="21746"/>
                      <a:pt x="162103" y="21657"/>
                    </a:cubicBezTo>
                    <a:cubicBezTo>
                      <a:pt x="162395" y="17361"/>
                      <a:pt x="160756" y="12824"/>
                      <a:pt x="157121" y="8719"/>
                    </a:cubicBezTo>
                    <a:close/>
                    <a:moveTo>
                      <a:pt x="30186" y="64541"/>
                    </a:moveTo>
                    <a:cubicBezTo>
                      <a:pt x="18620" y="64617"/>
                      <a:pt x="11400" y="58300"/>
                      <a:pt x="11311" y="48043"/>
                    </a:cubicBezTo>
                    <a:cubicBezTo>
                      <a:pt x="11248" y="38079"/>
                      <a:pt x="18200" y="32067"/>
                      <a:pt x="29944" y="31991"/>
                    </a:cubicBezTo>
                    <a:cubicBezTo>
                      <a:pt x="35575" y="31952"/>
                      <a:pt x="48692" y="33401"/>
                      <a:pt x="48793" y="47776"/>
                    </a:cubicBezTo>
                    <a:cubicBezTo>
                      <a:pt x="48869" y="58186"/>
                      <a:pt x="41917" y="64452"/>
                      <a:pt x="30186" y="64541"/>
                    </a:cubicBezTo>
                    <a:close/>
                    <a:moveTo>
                      <a:pt x="98070" y="64033"/>
                    </a:moveTo>
                    <a:cubicBezTo>
                      <a:pt x="86517" y="64121"/>
                      <a:pt x="79285" y="57805"/>
                      <a:pt x="79208" y="47548"/>
                    </a:cubicBezTo>
                    <a:cubicBezTo>
                      <a:pt x="79132" y="37583"/>
                      <a:pt x="86097" y="31571"/>
                      <a:pt x="97828" y="31482"/>
                    </a:cubicBezTo>
                    <a:cubicBezTo>
                      <a:pt x="103459" y="31457"/>
                      <a:pt x="116588" y="32906"/>
                      <a:pt x="116690" y="47268"/>
                    </a:cubicBezTo>
                    <a:cubicBezTo>
                      <a:pt x="116766" y="57678"/>
                      <a:pt x="109801" y="63944"/>
                      <a:pt x="98070" y="64033"/>
                    </a:cubicBezTo>
                    <a:close/>
                  </a:path>
                </a:pathLst>
              </a:custGeom>
              <a:solidFill>
                <a:srgbClr val="E681BB"/>
              </a:solidFill>
              <a:ln w="12700" cap="flat" cmpd="sng">
                <a:noFill/>
                <a:prstDash val="solid"/>
                <a:miter lim="800000"/>
              </a:ln>
            </p:spPr>
            <p:txBody>
              <a:bodyPr anchor="ctr">
                <a:spAutoFit/>
              </a:bodyPr>
              <a:lstStyle/>
              <a:p>
                <a:pPr algn="ctr"/>
                <a:endParaRPr lang="en-US" sz="1429"/>
              </a:p>
            </p:txBody>
          </p:sp>
        </p:grpSp>
      </p:grpSp>
    </p:spTree>
    <p:extLst>
      <p:ext uri="{BB962C8B-B14F-4D97-AF65-F5344CB8AC3E}">
        <p14:creationId xmlns:p14="http://schemas.microsoft.com/office/powerpoint/2010/main" val="2040755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00000" y="600000"/>
            <a:ext cx="10668222" cy="960263"/>
          </a:xfrm>
        </p:spPr>
        <p:txBody>
          <a:bodyPr/>
          <a:lstStyle/>
          <a:p>
            <a:r>
              <a:rPr lang="fr-FR" sz="4200" dirty="0" smtClean="0"/>
              <a:t>VYV</a:t>
            </a:r>
            <a:r>
              <a:rPr lang="fr-FR" sz="4200" baseline="30000" dirty="0" smtClean="0"/>
              <a:t>3</a:t>
            </a:r>
            <a:r>
              <a:rPr lang="fr-FR" sz="4200" dirty="0" smtClean="0"/>
              <a:t> Pays </a:t>
            </a:r>
            <a:r>
              <a:rPr lang="fr-FR" sz="4200" dirty="0"/>
              <a:t>de la Loire, </a:t>
            </a:r>
            <a:r>
              <a:rPr lang="fr-FR" sz="4200" dirty="0" smtClean="0"/>
              <a:t/>
            </a:r>
            <a:br>
              <a:rPr lang="fr-FR" sz="4200" dirty="0" smtClean="0"/>
            </a:br>
            <a:r>
              <a:rPr lang="fr-FR" sz="3600" dirty="0" smtClean="0"/>
              <a:t>une </a:t>
            </a:r>
            <a:r>
              <a:rPr lang="fr-FR" sz="3600" dirty="0"/>
              <a:t>structure mutualiste membre du Groupe VYV</a:t>
            </a:r>
          </a:p>
        </p:txBody>
      </p:sp>
      <p:sp>
        <p:nvSpPr>
          <p:cNvPr id="4" name="Espace réservé du contenu 3"/>
          <p:cNvSpPr>
            <a:spLocks noGrp="1"/>
          </p:cNvSpPr>
          <p:nvPr>
            <p:ph idx="1"/>
          </p:nvPr>
        </p:nvSpPr>
        <p:spPr>
          <a:xfrm>
            <a:off x="600000" y="2071086"/>
            <a:ext cx="7296803" cy="3595338"/>
          </a:xfrm>
        </p:spPr>
        <p:txBody>
          <a:bodyPr/>
          <a:lstStyle/>
          <a:p>
            <a:pPr marL="10584" lvl="1" defTabSz="914377">
              <a:lnSpc>
                <a:spcPct val="100000"/>
              </a:lnSpc>
              <a:spcBef>
                <a:spcPts val="0"/>
              </a:spcBef>
              <a:defRPr/>
            </a:pPr>
            <a:r>
              <a:rPr lang="fr-FR" cap="none" dirty="0" smtClean="0"/>
              <a:t>Le Groupe VYV est né en 2017 de l’union de plusieurs acteurs mutualistes et de l’économie sociale et solidaire : </a:t>
            </a:r>
          </a:p>
          <a:p>
            <a:pPr marL="10584" lvl="1" defTabSz="914377">
              <a:lnSpc>
                <a:spcPct val="100000"/>
              </a:lnSpc>
              <a:spcBef>
                <a:spcPts val="0"/>
              </a:spcBef>
              <a:defRPr/>
            </a:pPr>
            <a:r>
              <a:rPr lang="fr-FR" b="1" kern="100" cap="none" dirty="0" smtClean="0">
                <a:ea typeface="Calibri" panose="020F0502020204030204" pitchFamily="34" charset="0"/>
                <a:cs typeface="Times New Roman" panose="02020603050405020304" pitchFamily="18" charset="0"/>
              </a:rPr>
              <a:t>Harmonie Mutuelle, MGEN, MMG, MNT, </a:t>
            </a:r>
            <a:r>
              <a:rPr lang="fr-FR" b="1" kern="100" cap="none" dirty="0" err="1" smtClean="0">
                <a:ea typeface="Calibri" panose="020F0502020204030204" pitchFamily="34" charset="0"/>
                <a:cs typeface="Times New Roman" panose="02020603050405020304" pitchFamily="18" charset="0"/>
              </a:rPr>
              <a:t>Smacl</a:t>
            </a:r>
            <a:r>
              <a:rPr lang="fr-FR" b="1" kern="100" cap="none" dirty="0" smtClean="0">
                <a:ea typeface="Calibri" panose="020F0502020204030204" pitchFamily="34" charset="0"/>
                <a:cs typeface="Times New Roman" panose="02020603050405020304" pitchFamily="18" charset="0"/>
              </a:rPr>
              <a:t> Assurances, </a:t>
            </a:r>
          </a:p>
          <a:p>
            <a:pPr marL="10584" lvl="1" defTabSz="914377">
              <a:lnSpc>
                <a:spcPct val="100000"/>
              </a:lnSpc>
              <a:spcBef>
                <a:spcPts val="0"/>
              </a:spcBef>
              <a:defRPr/>
            </a:pPr>
            <a:r>
              <a:rPr lang="fr-FR" b="1" kern="100" cap="none" dirty="0" smtClean="0">
                <a:ea typeface="Calibri" panose="020F0502020204030204" pitchFamily="34" charset="0"/>
                <a:cs typeface="Times New Roman" panose="02020603050405020304" pitchFamily="18" charset="0"/>
              </a:rPr>
              <a:t>VYV</a:t>
            </a:r>
            <a:r>
              <a:rPr lang="fr-FR" b="1" kern="100" cap="none" baseline="30000" dirty="0" smtClean="0">
                <a:ea typeface="Calibri" panose="020F0502020204030204" pitchFamily="34" charset="0"/>
                <a:cs typeface="Times New Roman" panose="02020603050405020304" pitchFamily="18" charset="0"/>
              </a:rPr>
              <a:t>3 </a:t>
            </a:r>
            <a:r>
              <a:rPr lang="fr-FR" b="1" kern="100" cap="none" dirty="0" smtClean="0">
                <a:ea typeface="Calibri" panose="020F0502020204030204" pitchFamily="34" charset="0"/>
                <a:cs typeface="Times New Roman" panose="02020603050405020304" pitchFamily="18" charset="0"/>
              </a:rPr>
              <a:t>et Groupe Arcade-VYV. </a:t>
            </a:r>
          </a:p>
          <a:p>
            <a:pPr>
              <a:spcBef>
                <a:spcPts val="0"/>
              </a:spcBef>
            </a:pPr>
            <a:endParaRPr lang="fr-FR" sz="2000" b="0" dirty="0" smtClean="0"/>
          </a:p>
          <a:p>
            <a:pPr>
              <a:spcBef>
                <a:spcPts val="0"/>
              </a:spcBef>
            </a:pPr>
            <a:r>
              <a:rPr lang="fr-FR" sz="2000" dirty="0"/>
              <a:t>Au cœur de l’action du Groupe VYV </a:t>
            </a:r>
            <a:r>
              <a:rPr lang="fr-FR" sz="2000" dirty="0" smtClean="0"/>
              <a:t>: </a:t>
            </a:r>
            <a:r>
              <a:rPr lang="fr-FR" sz="2000" dirty="0"/>
              <a:t>le droit à la </a:t>
            </a:r>
            <a:r>
              <a:rPr lang="fr-FR" sz="2000" dirty="0" smtClean="0"/>
              <a:t>santé</a:t>
            </a:r>
          </a:p>
          <a:p>
            <a:pPr>
              <a:spcBef>
                <a:spcPts val="0"/>
              </a:spcBef>
            </a:pPr>
            <a:r>
              <a:rPr lang="fr-FR" sz="2000" b="0" dirty="0" smtClean="0"/>
              <a:t>1</a:t>
            </a:r>
            <a:r>
              <a:rPr lang="fr-FR" sz="2000" b="0" baseline="30000" dirty="0" smtClean="0"/>
              <a:t>er</a:t>
            </a:r>
            <a:r>
              <a:rPr lang="fr-FR" sz="2000" b="0" dirty="0" smtClean="0"/>
              <a:t> acteur mutualiste de santé et de protection sociale en France, le </a:t>
            </a:r>
            <a:r>
              <a:rPr lang="fr-FR" sz="2000" b="0" dirty="0"/>
              <a:t>Groupe VYV </a:t>
            </a:r>
            <a:r>
              <a:rPr lang="fr-FR" sz="2000" b="0" dirty="0" smtClean="0"/>
              <a:t>fait​ </a:t>
            </a:r>
            <a:r>
              <a:rPr lang="fr-FR" sz="2000" b="0" dirty="0"/>
              <a:t>du droit à la santé sa raison d’agir </a:t>
            </a:r>
            <a:r>
              <a:rPr lang="fr-FR" sz="2000" b="0" dirty="0" smtClean="0"/>
              <a:t>et </a:t>
            </a:r>
            <a:r>
              <a:rPr lang="fr-FR" sz="2000" b="0" dirty="0"/>
              <a:t>le cœur </a:t>
            </a:r>
            <a:r>
              <a:rPr lang="fr-FR" sz="2000" b="0" dirty="0" smtClean="0"/>
              <a:t>de son </a:t>
            </a:r>
            <a:r>
              <a:rPr lang="fr-FR" sz="2000" b="0" dirty="0"/>
              <a:t>engagement. </a:t>
            </a:r>
            <a:endParaRPr lang="fr-FR" sz="2000" b="0" dirty="0" smtClean="0"/>
          </a:p>
          <a:p>
            <a:pPr>
              <a:spcBef>
                <a:spcPts val="0"/>
              </a:spcBef>
            </a:pPr>
            <a:endParaRPr lang="fr-FR" sz="2000" b="0" dirty="0" smtClean="0"/>
          </a:p>
          <a:p>
            <a:pPr>
              <a:spcBef>
                <a:spcPts val="0"/>
              </a:spcBef>
            </a:pPr>
            <a:r>
              <a:rPr lang="fr-FR" sz="2000" dirty="0" smtClean="0"/>
              <a:t>La mission du groupe </a:t>
            </a:r>
            <a:r>
              <a:rPr lang="fr-FR" sz="2000" dirty="0"/>
              <a:t>: accompagner chacun tout au long de la </a:t>
            </a:r>
            <a:r>
              <a:rPr lang="fr-FR" sz="2000" dirty="0" smtClean="0"/>
              <a:t>vie. </a:t>
            </a:r>
            <a:endParaRPr lang="fr-FR" sz="2000" dirty="0"/>
          </a:p>
        </p:txBody>
      </p:sp>
      <p:sp>
        <p:nvSpPr>
          <p:cNvPr id="6"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2</a:t>
            </a:fld>
            <a:endParaRPr lang="fr-FR" sz="1050"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6966" y="1606581"/>
            <a:ext cx="2084839" cy="4504870"/>
          </a:xfrm>
          <a:prstGeom prst="rect">
            <a:avLst/>
          </a:prstGeom>
        </p:spPr>
      </p:pic>
    </p:spTree>
    <p:extLst>
      <p:ext uri="{BB962C8B-B14F-4D97-AF65-F5344CB8AC3E}">
        <p14:creationId xmlns:p14="http://schemas.microsoft.com/office/powerpoint/2010/main" val="134937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pPr>
              <a:lnSpc>
                <a:spcPct val="100000"/>
              </a:lnSpc>
              <a:spcBef>
                <a:spcPts val="0"/>
              </a:spcBef>
            </a:pPr>
            <a:r>
              <a:rPr lang="fr-FR" sz="4200" dirty="0" smtClean="0"/>
              <a:t>La gouvernance et l’organisation de </a:t>
            </a:r>
          </a:p>
          <a:p>
            <a:pPr>
              <a:lnSpc>
                <a:spcPct val="100000"/>
              </a:lnSpc>
              <a:spcBef>
                <a:spcPts val="0"/>
              </a:spcBef>
            </a:pPr>
            <a:r>
              <a:rPr lang="fr-FR" sz="4200" dirty="0" smtClean="0"/>
              <a:t>VYV</a:t>
            </a:r>
            <a:r>
              <a:rPr lang="fr-FR" sz="4200" baseline="30000" dirty="0" smtClean="0"/>
              <a:t>3</a:t>
            </a:r>
            <a:r>
              <a:rPr lang="fr-FR" sz="4200" dirty="0" smtClean="0"/>
              <a:t> Pays de la Loire</a:t>
            </a:r>
          </a:p>
        </p:txBody>
      </p:sp>
    </p:spTree>
    <p:extLst>
      <p:ext uri="{BB962C8B-B14F-4D97-AF65-F5344CB8AC3E}">
        <p14:creationId xmlns:p14="http://schemas.microsoft.com/office/powerpoint/2010/main" val="2355431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a:extLst>
              <a:ext uri="{FF2B5EF4-FFF2-40B4-BE49-F238E27FC236}">
                <a16:creationId xmlns:a16="http://schemas.microsoft.com/office/drawing/2014/main" id="{9492CA78-9D99-4C36-81E0-2FC5FB9DD319}"/>
              </a:ext>
            </a:extLst>
          </p:cNvPr>
          <p:cNvSpPr>
            <a:spLocks/>
          </p:cNvSpPr>
          <p:nvPr/>
        </p:nvSpPr>
        <p:spPr bwMode="auto">
          <a:xfrm>
            <a:off x="2640174" y="1624960"/>
            <a:ext cx="6297737" cy="4774215"/>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EEE2EF">
              <a:alpha val="58824"/>
            </a:srgbClr>
          </a:solidFill>
          <a:ln>
            <a:noFill/>
          </a:ln>
        </p:spPr>
        <p:txBody>
          <a:bodyPr vert="horz" wrap="square" lIns="121920" tIns="60960" rIns="121920" bIns="60960" numCol="1" anchor="t" anchorCtr="0" compatLnSpc="1">
            <a:prstTxWarp prst="textNoShape">
              <a:avLst/>
            </a:prstTxWarp>
          </a:bodyPr>
          <a:lstStyle/>
          <a:p>
            <a:endParaRPr lang="fr-FR" sz="2400"/>
          </a:p>
        </p:txBody>
      </p:sp>
      <p:sp>
        <p:nvSpPr>
          <p:cNvPr id="15" name="Freeform 5">
            <a:extLst>
              <a:ext uri="{FF2B5EF4-FFF2-40B4-BE49-F238E27FC236}">
                <a16:creationId xmlns:a16="http://schemas.microsoft.com/office/drawing/2014/main" id="{3A97D89F-4AC1-47E2-B5D9-D123188AD472}"/>
              </a:ext>
            </a:extLst>
          </p:cNvPr>
          <p:cNvSpPr>
            <a:spLocks/>
          </p:cNvSpPr>
          <p:nvPr/>
        </p:nvSpPr>
        <p:spPr bwMode="auto">
          <a:xfrm>
            <a:off x="3760659" y="2276278"/>
            <a:ext cx="4103499" cy="3100205"/>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fr-FR" sz="2400"/>
          </a:p>
        </p:txBody>
      </p:sp>
      <p:sp>
        <p:nvSpPr>
          <p:cNvPr id="14" name="Freeform 5">
            <a:extLst>
              <a:ext uri="{FF2B5EF4-FFF2-40B4-BE49-F238E27FC236}">
                <a16:creationId xmlns:a16="http://schemas.microsoft.com/office/drawing/2014/main" id="{A003DC12-E1D3-4699-AC0F-10B890BE2822}"/>
              </a:ext>
            </a:extLst>
          </p:cNvPr>
          <p:cNvSpPr>
            <a:spLocks/>
          </p:cNvSpPr>
          <p:nvPr/>
        </p:nvSpPr>
        <p:spPr bwMode="auto">
          <a:xfrm>
            <a:off x="4743552" y="2887658"/>
            <a:ext cx="2265085" cy="1711280"/>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EEE2EF">
              <a:alpha val="59000"/>
            </a:srgbClr>
          </a:solidFill>
          <a:ln>
            <a:noFill/>
          </a:ln>
        </p:spPr>
        <p:txBody>
          <a:bodyPr vert="horz" wrap="square" lIns="121920" tIns="60960" rIns="121920" bIns="60960" numCol="1" anchor="t" anchorCtr="0" compatLnSpc="1">
            <a:prstTxWarp prst="textNoShape">
              <a:avLst/>
            </a:prstTxWarp>
          </a:bodyPr>
          <a:lstStyle/>
          <a:p>
            <a:endParaRPr lang="fr-FR" sz="2400"/>
          </a:p>
        </p:txBody>
      </p:sp>
      <p:sp>
        <p:nvSpPr>
          <p:cNvPr id="2" name="Titre 1"/>
          <p:cNvSpPr>
            <a:spLocks noGrp="1"/>
          </p:cNvSpPr>
          <p:nvPr>
            <p:ph type="title"/>
          </p:nvPr>
        </p:nvSpPr>
        <p:spPr/>
        <p:txBody>
          <a:bodyPr>
            <a:noAutofit/>
          </a:bodyPr>
          <a:lstStyle/>
          <a:p>
            <a:pPr marL="0" indent="0"/>
            <a:r>
              <a:rPr lang="fr-FR" sz="4200" dirty="0"/>
              <a:t>Un binôme </a:t>
            </a:r>
            <a:r>
              <a:rPr lang="fr-FR" sz="4200" dirty="0" smtClean="0"/>
              <a:t>président /directeur général </a:t>
            </a:r>
            <a:r>
              <a:rPr lang="fr-FR" sz="4200" dirty="0"/>
              <a:t/>
            </a:r>
            <a:br>
              <a:rPr lang="fr-FR" sz="4200" dirty="0"/>
            </a:br>
            <a:r>
              <a:rPr lang="fr-FR" sz="4200" dirty="0"/>
              <a:t>à la tête </a:t>
            </a:r>
            <a:r>
              <a:rPr lang="fr-FR" sz="4200" dirty="0" smtClean="0"/>
              <a:t>de VYV</a:t>
            </a:r>
            <a:r>
              <a:rPr lang="fr-FR" sz="4200" baseline="30000" dirty="0" smtClean="0"/>
              <a:t>3</a:t>
            </a:r>
            <a:r>
              <a:rPr lang="fr-FR" sz="4200" dirty="0" smtClean="0"/>
              <a:t> Pays de la Loire</a:t>
            </a:r>
            <a:endParaRPr lang="fr-FR" sz="4200" dirty="0"/>
          </a:p>
        </p:txBody>
      </p:sp>
      <p:sp>
        <p:nvSpPr>
          <p:cNvPr id="19" name="Espace réservé du numéro de diapositive 3"/>
          <p:cNvSpPr>
            <a:spLocks noGrp="1"/>
          </p:cNvSpPr>
          <p:nvPr>
            <p:ph type="sldNum" sz="quarter" idx="4294967295"/>
          </p:nvPr>
        </p:nvSpPr>
        <p:spPr>
          <a:xfrm>
            <a:off x="5811533" y="6214478"/>
            <a:ext cx="532800" cy="366183"/>
          </a:xfrm>
          <a:prstGeom prst="rect">
            <a:avLst/>
          </a:prstGeom>
        </p:spPr>
        <p:txBody>
          <a:body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21</a:t>
            </a:fld>
            <a:endParaRPr lang="en-US" altLang="fr-FR" dirty="0">
              <a:solidFill>
                <a:prstClr val="white"/>
              </a:solidFill>
              <a:ea typeface="MS PGothic" pitchFamily="34" charset="-128"/>
            </a:endParaRPr>
          </a:p>
        </p:txBody>
      </p:sp>
      <p:sp>
        <p:nvSpPr>
          <p:cNvPr id="7" name="ZoneTexte 6"/>
          <p:cNvSpPr txBox="1"/>
          <p:nvPr/>
        </p:nvSpPr>
        <p:spPr>
          <a:xfrm>
            <a:off x="3332889" y="4912747"/>
            <a:ext cx="2456153" cy="1077218"/>
          </a:xfrm>
          <a:prstGeom prst="rect">
            <a:avLst/>
          </a:prstGeom>
          <a:noFill/>
        </p:spPr>
        <p:txBody>
          <a:bodyPr wrap="square" rtlCol="0">
            <a:spAutoFit/>
          </a:bodyPr>
          <a:lstStyle/>
          <a:p>
            <a:pPr algn="ctr"/>
            <a:r>
              <a:rPr lang="fr-FR" sz="2400" b="1" dirty="0" smtClean="0">
                <a:solidFill>
                  <a:srgbClr val="482683"/>
                </a:solidFill>
              </a:rPr>
              <a:t>Thierry TRÉGRET</a:t>
            </a:r>
          </a:p>
          <a:p>
            <a:pPr algn="ctr"/>
            <a:r>
              <a:rPr lang="fr-FR" sz="2000" dirty="0" smtClean="0">
                <a:solidFill>
                  <a:srgbClr val="482683"/>
                </a:solidFill>
              </a:rPr>
              <a:t>Président </a:t>
            </a:r>
          </a:p>
          <a:p>
            <a:pPr algn="ctr"/>
            <a:r>
              <a:rPr lang="fr-FR" sz="2000" dirty="0" smtClean="0">
                <a:solidFill>
                  <a:srgbClr val="482683"/>
                </a:solidFill>
              </a:rPr>
              <a:t>VYV</a:t>
            </a:r>
            <a:r>
              <a:rPr lang="fr-FR" sz="2000" baseline="30000" dirty="0" smtClean="0">
                <a:solidFill>
                  <a:srgbClr val="482683"/>
                </a:solidFill>
              </a:rPr>
              <a:t>3</a:t>
            </a:r>
            <a:r>
              <a:rPr lang="fr-FR" sz="2000" dirty="0" smtClean="0">
                <a:solidFill>
                  <a:srgbClr val="482683"/>
                </a:solidFill>
              </a:rPr>
              <a:t> Pays de la Loire</a:t>
            </a:r>
            <a:endParaRPr lang="fr-FR" sz="2000" dirty="0">
              <a:solidFill>
                <a:srgbClr val="482683"/>
              </a:solidFill>
            </a:endParaRPr>
          </a:p>
        </p:txBody>
      </p:sp>
      <p:sp>
        <p:nvSpPr>
          <p:cNvPr id="12" name="ZoneTexte 11"/>
          <p:cNvSpPr txBox="1"/>
          <p:nvPr/>
        </p:nvSpPr>
        <p:spPr>
          <a:xfrm>
            <a:off x="5977874" y="4914038"/>
            <a:ext cx="3141626" cy="1077218"/>
          </a:xfrm>
          <a:prstGeom prst="rect">
            <a:avLst/>
          </a:prstGeom>
          <a:noFill/>
        </p:spPr>
        <p:txBody>
          <a:bodyPr wrap="square" rtlCol="0">
            <a:spAutoFit/>
          </a:bodyPr>
          <a:lstStyle/>
          <a:p>
            <a:pPr algn="ctr"/>
            <a:r>
              <a:rPr lang="fr-FR" sz="2400" b="1" dirty="0" smtClean="0">
                <a:solidFill>
                  <a:srgbClr val="482683"/>
                </a:solidFill>
              </a:rPr>
              <a:t>Dominique MAJOU</a:t>
            </a:r>
          </a:p>
          <a:p>
            <a:pPr algn="ctr"/>
            <a:r>
              <a:rPr lang="fr-FR" sz="2000" dirty="0">
                <a:solidFill>
                  <a:srgbClr val="482683"/>
                </a:solidFill>
              </a:rPr>
              <a:t>Directeur général </a:t>
            </a:r>
            <a:r>
              <a:rPr lang="fr-FR" sz="2000" dirty="0" smtClean="0">
                <a:solidFill>
                  <a:srgbClr val="482683"/>
                </a:solidFill>
              </a:rPr>
              <a:t>régional</a:t>
            </a:r>
          </a:p>
          <a:p>
            <a:pPr algn="ctr"/>
            <a:r>
              <a:rPr lang="fr-FR" sz="2000" dirty="0" smtClean="0">
                <a:solidFill>
                  <a:srgbClr val="482683"/>
                </a:solidFill>
              </a:rPr>
              <a:t>VYV</a:t>
            </a:r>
            <a:r>
              <a:rPr lang="fr-FR" sz="2000" baseline="30000" dirty="0" smtClean="0">
                <a:solidFill>
                  <a:srgbClr val="482683"/>
                </a:solidFill>
              </a:rPr>
              <a:t>3</a:t>
            </a:r>
            <a:r>
              <a:rPr lang="fr-FR" sz="2000" dirty="0" smtClean="0">
                <a:solidFill>
                  <a:srgbClr val="482683"/>
                </a:solidFill>
              </a:rPr>
              <a:t> Pays de la Loire</a:t>
            </a:r>
            <a:endParaRPr lang="fr-FR" sz="2000" dirty="0">
              <a:solidFill>
                <a:srgbClr val="482683"/>
              </a:solidFill>
            </a:endParaRPr>
          </a:p>
        </p:txBody>
      </p:sp>
      <p:sp>
        <p:nvSpPr>
          <p:cNvPr id="17" name="Freeform 5">
            <a:extLst>
              <a:ext uri="{FF2B5EF4-FFF2-40B4-BE49-F238E27FC236}">
                <a16:creationId xmlns:a16="http://schemas.microsoft.com/office/drawing/2014/main" id="{A003DC12-E1D3-4699-AC0F-10B890BE2822}"/>
              </a:ext>
            </a:extLst>
          </p:cNvPr>
          <p:cNvSpPr>
            <a:spLocks/>
          </p:cNvSpPr>
          <p:nvPr/>
        </p:nvSpPr>
        <p:spPr bwMode="auto">
          <a:xfrm rot="5400000">
            <a:off x="6294173" y="2825885"/>
            <a:ext cx="2214415" cy="1712606"/>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blipFill dpi="0" rotWithShape="0">
            <a:blip r:embed="rId3"/>
            <a:srcRect/>
            <a:stretch>
              <a:fillRect/>
            </a:stretch>
          </a:blipFill>
          <a:ln>
            <a:noFill/>
          </a:ln>
        </p:spPr>
        <p:txBody>
          <a:bodyPr vert="horz" wrap="square" lIns="121920" tIns="60960" rIns="121920" bIns="60960" numCol="1" anchor="t" anchorCtr="0" compatLnSpc="1">
            <a:prstTxWarp prst="textNoShape">
              <a:avLst/>
            </a:prstTxWarp>
          </a:bodyPr>
          <a:lstStyle/>
          <a:p>
            <a:endParaRPr lang="fr-FR" sz="2400"/>
          </a:p>
        </p:txBody>
      </p:sp>
      <p:sp>
        <p:nvSpPr>
          <p:cNvPr id="18" name="Freeform 5">
            <a:extLst>
              <a:ext uri="{FF2B5EF4-FFF2-40B4-BE49-F238E27FC236}">
                <a16:creationId xmlns:a16="http://schemas.microsoft.com/office/drawing/2014/main" id="{A003DC12-E1D3-4699-AC0F-10B890BE2822}"/>
              </a:ext>
            </a:extLst>
          </p:cNvPr>
          <p:cNvSpPr>
            <a:spLocks/>
          </p:cNvSpPr>
          <p:nvPr/>
        </p:nvSpPr>
        <p:spPr bwMode="auto">
          <a:xfrm rot="15533729">
            <a:off x="3542748" y="2970078"/>
            <a:ext cx="2214415" cy="1712606"/>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blipFill dpi="0" rotWithShape="0">
            <a:blip r:embed="rId4"/>
            <a:srcRect/>
            <a:stretch>
              <a:fillRect b="1000"/>
            </a:stretch>
          </a:blipFill>
          <a:ln>
            <a:noFill/>
          </a:ln>
        </p:spPr>
        <p:txBody>
          <a:bodyPr vert="horz" wrap="square" lIns="121920" tIns="60960" rIns="121920" bIns="60960" numCol="1" anchor="t" anchorCtr="0" compatLnSpc="1">
            <a:prstTxWarp prst="textNoShape">
              <a:avLst/>
            </a:prstTxWarp>
          </a:bodyPr>
          <a:lstStyle/>
          <a:p>
            <a:endParaRPr lang="fr-FR" sz="2400"/>
          </a:p>
        </p:txBody>
      </p:sp>
    </p:spTree>
    <p:extLst>
      <p:ext uri="{BB962C8B-B14F-4D97-AF65-F5344CB8AC3E}">
        <p14:creationId xmlns:p14="http://schemas.microsoft.com/office/powerpoint/2010/main" val="2909707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0000" y="600000"/>
            <a:ext cx="10955867" cy="538481"/>
          </a:xfrm>
        </p:spPr>
        <p:txBody>
          <a:bodyPr/>
          <a:lstStyle/>
          <a:p>
            <a:r>
              <a:rPr lang="fr-FR" sz="4200" dirty="0"/>
              <a:t>G</a:t>
            </a:r>
            <a:r>
              <a:rPr lang="fr-FR" sz="4200" dirty="0" smtClean="0"/>
              <a:t>ouvernance politique</a:t>
            </a:r>
            <a:endParaRPr lang="fr-FR" sz="4200" dirty="0"/>
          </a:p>
        </p:txBody>
      </p:sp>
      <p:sp>
        <p:nvSpPr>
          <p:cNvPr id="3" name="Espace réservé du contenu 2"/>
          <p:cNvSpPr>
            <a:spLocks noGrp="1"/>
          </p:cNvSpPr>
          <p:nvPr>
            <p:ph idx="1"/>
          </p:nvPr>
        </p:nvSpPr>
        <p:spPr>
          <a:xfrm>
            <a:off x="5422627" y="2052295"/>
            <a:ext cx="5852737" cy="3278382"/>
          </a:xfrm>
        </p:spPr>
        <p:txBody>
          <a:bodyPr>
            <a:normAutofit/>
          </a:bodyPr>
          <a:lstStyle/>
          <a:p>
            <a:pPr marL="0" indent="0">
              <a:spcBef>
                <a:spcPts val="600"/>
              </a:spcBef>
            </a:pPr>
            <a:r>
              <a:rPr lang="fr-FR" sz="2000" dirty="0" smtClean="0">
                <a:solidFill>
                  <a:srgbClr val="482683"/>
                </a:solidFill>
              </a:rPr>
              <a:t>Une gouvernance politique composée de : </a:t>
            </a:r>
          </a:p>
          <a:p>
            <a:pPr marL="0" indent="0">
              <a:spcBef>
                <a:spcPts val="600"/>
              </a:spcBef>
            </a:pPr>
            <a:endParaRPr lang="fr-FR" sz="2000" dirty="0" smtClean="0">
              <a:solidFill>
                <a:srgbClr val="482683"/>
              </a:solidFill>
            </a:endParaRPr>
          </a:p>
          <a:p>
            <a:pPr marL="342900" indent="-342900">
              <a:spcBef>
                <a:spcPts val="600"/>
              </a:spcBef>
              <a:buFont typeface="Arial" panose="020B0604020202020204" pitchFamily="34" charset="0"/>
              <a:buChar char="•"/>
            </a:pPr>
            <a:r>
              <a:rPr lang="fr-FR" sz="2000" b="0" dirty="0" smtClean="0">
                <a:solidFill>
                  <a:srgbClr val="482683"/>
                </a:solidFill>
              </a:rPr>
              <a:t>Une assemblée générale – 180 délégués</a:t>
            </a:r>
            <a:endParaRPr lang="fr-FR" sz="2000" b="0" dirty="0">
              <a:solidFill>
                <a:srgbClr val="482683"/>
              </a:solidFill>
            </a:endParaRPr>
          </a:p>
          <a:p>
            <a:pPr marL="342900" indent="-342900">
              <a:spcBef>
                <a:spcPts val="600"/>
              </a:spcBef>
              <a:buFont typeface="Arial" panose="020B0604020202020204" pitchFamily="34" charset="0"/>
              <a:buChar char="•"/>
            </a:pPr>
            <a:r>
              <a:rPr lang="fr-FR" sz="2000" b="0" dirty="0" smtClean="0">
                <a:solidFill>
                  <a:srgbClr val="482683"/>
                </a:solidFill>
              </a:rPr>
              <a:t>Un conseil </a:t>
            </a:r>
            <a:r>
              <a:rPr lang="fr-FR" sz="2000" b="0" dirty="0">
                <a:solidFill>
                  <a:srgbClr val="482683"/>
                </a:solidFill>
              </a:rPr>
              <a:t>d’administration </a:t>
            </a:r>
            <a:r>
              <a:rPr lang="fr-FR" sz="2000" b="0" dirty="0" smtClean="0">
                <a:solidFill>
                  <a:srgbClr val="482683"/>
                </a:solidFill>
              </a:rPr>
              <a:t>– 40 administrateurs</a:t>
            </a:r>
            <a:endParaRPr lang="fr-FR" sz="2000" b="0" dirty="0">
              <a:solidFill>
                <a:srgbClr val="482683"/>
              </a:solidFill>
            </a:endParaRPr>
          </a:p>
          <a:p>
            <a:pPr marL="342900" indent="-342900">
              <a:spcBef>
                <a:spcPts val="600"/>
              </a:spcBef>
              <a:buFont typeface="Arial" panose="020B0604020202020204" pitchFamily="34" charset="0"/>
              <a:buChar char="•"/>
            </a:pPr>
            <a:r>
              <a:rPr lang="fr-FR" sz="2000" b="0" dirty="0" smtClean="0">
                <a:solidFill>
                  <a:srgbClr val="482683"/>
                </a:solidFill>
              </a:rPr>
              <a:t>Un bureau – 9 membres</a:t>
            </a:r>
          </a:p>
          <a:p>
            <a:pPr>
              <a:spcBef>
                <a:spcPts val="1600"/>
              </a:spcBef>
            </a:pPr>
            <a:r>
              <a:rPr lang="fr-FR" sz="2000" b="0" dirty="0">
                <a:solidFill>
                  <a:srgbClr val="482683"/>
                </a:solidFill>
              </a:rPr>
              <a:t>Les </a:t>
            </a:r>
            <a:r>
              <a:rPr lang="fr-FR" sz="2000" dirty="0">
                <a:solidFill>
                  <a:srgbClr val="482683"/>
                </a:solidFill>
              </a:rPr>
              <a:t>élus</a:t>
            </a:r>
            <a:r>
              <a:rPr lang="fr-FR" sz="2000" b="0" dirty="0">
                <a:solidFill>
                  <a:srgbClr val="482683"/>
                </a:solidFill>
              </a:rPr>
              <a:t> siègent dans ces différentes instances et représentent les </a:t>
            </a:r>
            <a:r>
              <a:rPr lang="fr-FR" sz="2000" dirty="0">
                <a:solidFill>
                  <a:srgbClr val="482683"/>
                </a:solidFill>
              </a:rPr>
              <a:t>adhérents</a:t>
            </a:r>
            <a:r>
              <a:rPr lang="fr-FR" sz="2000" b="0" dirty="0">
                <a:solidFill>
                  <a:srgbClr val="482683"/>
                </a:solidFill>
              </a:rPr>
              <a:t>.</a:t>
            </a:r>
          </a:p>
        </p:txBody>
      </p:sp>
      <p:pic>
        <p:nvPicPr>
          <p:cNvPr id="12" name="Picture 2" descr="\\psf\Home\Desktop\Formes COUL.png">
            <a:extLst>
              <a:ext uri="{FF2B5EF4-FFF2-40B4-BE49-F238E27FC236}">
                <a16:creationId xmlns:a16="http://schemas.microsoft.com/office/drawing/2014/main" id="{6D5F2FB7-DCE5-48A3-BD30-EC478C1C7D7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9009097" y="3675098"/>
            <a:ext cx="2018393" cy="434741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e 4"/>
          <p:cNvGrpSpPr/>
          <p:nvPr/>
        </p:nvGrpSpPr>
        <p:grpSpPr>
          <a:xfrm>
            <a:off x="0" y="1889009"/>
            <a:ext cx="5220586" cy="3618656"/>
            <a:chOff x="612757" y="2182554"/>
            <a:chExt cx="4327071" cy="3012622"/>
          </a:xfrm>
          <a:blipFill>
            <a:blip r:embed="rId4"/>
            <a:stretch>
              <a:fillRect b="1000"/>
            </a:stretch>
          </a:blipFill>
        </p:grpSpPr>
        <p:pic>
          <p:nvPicPr>
            <p:cNvPr id="4" name="Image 3"/>
            <p:cNvPicPr>
              <a:picLocks noChangeAspect="1"/>
            </p:cNvPicPr>
            <p:nvPr/>
          </p:nvPicPr>
          <p:blipFill rotWithShape="1">
            <a:blip r:embed="rId5" cstate="print">
              <a:extLst>
                <a:ext uri="{28A0092B-C50C-407E-A947-70E740481C1C}">
                  <a14:useLocalDpi xmlns:a14="http://schemas.microsoft.com/office/drawing/2010/main" val="0"/>
                </a:ext>
              </a:extLst>
            </a:blip>
            <a:srcRect l="10345" t="8318" r="5581" b="434"/>
            <a:stretch/>
          </p:blipFill>
          <p:spPr>
            <a:xfrm>
              <a:off x="692422" y="2187658"/>
              <a:ext cx="4167743" cy="3007518"/>
            </a:xfrm>
            <a:prstGeom prst="rect">
              <a:avLst/>
            </a:prstGeom>
            <a:grpFill/>
          </p:spPr>
        </p:pic>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l="8907" t="3193" r="9428" b="3458"/>
            <a:stretch/>
          </p:blipFill>
          <p:spPr>
            <a:xfrm>
              <a:off x="612757" y="2182554"/>
              <a:ext cx="4327071" cy="3012622"/>
            </a:xfrm>
            <a:prstGeom prst="rect">
              <a:avLst/>
            </a:prstGeom>
            <a:grpFill/>
          </p:spPr>
        </p:pic>
      </p:grpSp>
    </p:spTree>
    <p:extLst>
      <p:ext uri="{BB962C8B-B14F-4D97-AF65-F5344CB8AC3E}">
        <p14:creationId xmlns:p14="http://schemas.microsoft.com/office/powerpoint/2010/main" val="2994841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5">
            <a:extLst>
              <a:ext uri="{FF2B5EF4-FFF2-40B4-BE49-F238E27FC236}">
                <a16:creationId xmlns:a16="http://schemas.microsoft.com/office/drawing/2014/main" id="{A003DC12-E1D3-4699-AC0F-10B890BE2822}"/>
              </a:ext>
            </a:extLst>
          </p:cNvPr>
          <p:cNvSpPr>
            <a:spLocks/>
          </p:cNvSpPr>
          <p:nvPr/>
        </p:nvSpPr>
        <p:spPr bwMode="auto">
          <a:xfrm rot="619762">
            <a:off x="2730123" y="1487717"/>
            <a:ext cx="5979136" cy="4683279"/>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noFill/>
          <a:ln>
            <a:solidFill>
              <a:srgbClr val="482683"/>
            </a:solidFill>
          </a:ln>
        </p:spPr>
        <p:txBody>
          <a:bodyPr vert="horz" wrap="square" lIns="121920" tIns="60960" rIns="121920" bIns="60960" numCol="1" anchor="t" anchorCtr="0" compatLnSpc="1">
            <a:prstTxWarp prst="textNoShape">
              <a:avLst/>
            </a:prstTxWarp>
          </a:bodyPr>
          <a:lstStyle/>
          <a:p>
            <a:endParaRPr lang="fr-FR" sz="2400" dirty="0"/>
          </a:p>
        </p:txBody>
      </p:sp>
      <p:sp>
        <p:nvSpPr>
          <p:cNvPr id="2" name="Titre 1"/>
          <p:cNvSpPr>
            <a:spLocks noGrp="1"/>
          </p:cNvSpPr>
          <p:nvPr>
            <p:ph type="title"/>
          </p:nvPr>
        </p:nvSpPr>
        <p:spPr>
          <a:xfrm>
            <a:off x="600000" y="600000"/>
            <a:ext cx="10955867" cy="538481"/>
          </a:xfrm>
        </p:spPr>
        <p:txBody>
          <a:bodyPr/>
          <a:lstStyle/>
          <a:p>
            <a:r>
              <a:rPr lang="fr-FR" sz="4200" dirty="0" smtClean="0"/>
              <a:t>Comité de direction générale</a:t>
            </a:r>
            <a:endParaRPr lang="fr-FR" sz="4200" dirty="0"/>
          </a:p>
        </p:txBody>
      </p:sp>
      <p:sp>
        <p:nvSpPr>
          <p:cNvPr id="4" name="Espace réservé du numéro de diapositive 3"/>
          <p:cNvSpPr>
            <a:spLocks noGrp="1"/>
          </p:cNvSpPr>
          <p:nvPr>
            <p:ph type="sldNum" sz="quarter" idx="4294967295"/>
          </p:nvPr>
        </p:nvSpPr>
        <p:spPr>
          <a:xfrm>
            <a:off x="5811533" y="6214478"/>
            <a:ext cx="532800" cy="366183"/>
          </a:xfrm>
          <a:prstGeom prst="rect">
            <a:avLst/>
          </a:prstGeom>
        </p:spPr>
        <p:txBody>
          <a:body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23</a:t>
            </a:fld>
            <a:endParaRPr lang="en-US" altLang="fr-FR" dirty="0">
              <a:solidFill>
                <a:prstClr val="white"/>
              </a:solidFill>
              <a:ea typeface="MS PGothic" pitchFamily="34" charset="-128"/>
            </a:endParaRPr>
          </a:p>
        </p:txBody>
      </p:sp>
      <p:sp>
        <p:nvSpPr>
          <p:cNvPr id="6" name="ZoneTexte 5"/>
          <p:cNvSpPr txBox="1"/>
          <p:nvPr/>
        </p:nvSpPr>
        <p:spPr>
          <a:xfrm>
            <a:off x="4632718" y="4441758"/>
            <a:ext cx="2480515" cy="707886"/>
          </a:xfrm>
          <a:prstGeom prst="rect">
            <a:avLst/>
          </a:prstGeom>
          <a:noFill/>
        </p:spPr>
        <p:txBody>
          <a:bodyPr wrap="square" rtlCol="0">
            <a:spAutoFit/>
          </a:bodyPr>
          <a:lstStyle/>
          <a:p>
            <a:pPr algn="ctr"/>
            <a:r>
              <a:rPr lang="fr-FR" sz="1600" b="1" dirty="0" smtClean="0">
                <a:solidFill>
                  <a:srgbClr val="482683"/>
                </a:solidFill>
              </a:rPr>
              <a:t>Dominique MAJOU</a:t>
            </a:r>
          </a:p>
          <a:p>
            <a:pPr algn="ctr"/>
            <a:r>
              <a:rPr lang="fr-FR" sz="1200" dirty="0" smtClean="0">
                <a:solidFill>
                  <a:srgbClr val="482683"/>
                </a:solidFill>
              </a:rPr>
              <a:t>Directeur </a:t>
            </a:r>
            <a:r>
              <a:rPr lang="fr-FR" sz="1200" dirty="0">
                <a:solidFill>
                  <a:srgbClr val="482683"/>
                </a:solidFill>
              </a:rPr>
              <a:t>général régional </a:t>
            </a:r>
            <a:endParaRPr lang="fr-FR" sz="1200" dirty="0" smtClean="0">
              <a:solidFill>
                <a:srgbClr val="482683"/>
              </a:solidFill>
            </a:endParaRPr>
          </a:p>
          <a:p>
            <a:pPr algn="ctr"/>
            <a:r>
              <a:rPr lang="fr-FR" sz="1200" dirty="0" smtClean="0">
                <a:solidFill>
                  <a:srgbClr val="482683"/>
                </a:solidFill>
              </a:rPr>
              <a:t>VYV</a:t>
            </a:r>
            <a:r>
              <a:rPr lang="fr-FR" sz="1200" baseline="30000" dirty="0" smtClean="0">
                <a:solidFill>
                  <a:srgbClr val="482683"/>
                </a:solidFill>
              </a:rPr>
              <a:t>3</a:t>
            </a:r>
            <a:r>
              <a:rPr lang="fr-FR" sz="1200" dirty="0" smtClean="0">
                <a:solidFill>
                  <a:srgbClr val="482683"/>
                </a:solidFill>
              </a:rPr>
              <a:t> Pays de la Loire</a:t>
            </a:r>
            <a:endParaRPr lang="fr-FR" sz="1200" dirty="0">
              <a:solidFill>
                <a:srgbClr val="482683"/>
              </a:solidFill>
            </a:endParaRPr>
          </a:p>
        </p:txBody>
      </p:sp>
      <p:sp>
        <p:nvSpPr>
          <p:cNvPr id="8" name="Freeform 5">
            <a:extLst>
              <a:ext uri="{FF2B5EF4-FFF2-40B4-BE49-F238E27FC236}">
                <a16:creationId xmlns:a16="http://schemas.microsoft.com/office/drawing/2014/main" id="{A003DC12-E1D3-4699-AC0F-10B890BE2822}"/>
              </a:ext>
            </a:extLst>
          </p:cNvPr>
          <p:cNvSpPr>
            <a:spLocks/>
          </p:cNvSpPr>
          <p:nvPr/>
        </p:nvSpPr>
        <p:spPr bwMode="auto">
          <a:xfrm>
            <a:off x="2683727" y="1605776"/>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12" name="ZoneTexte 11"/>
          <p:cNvSpPr txBox="1"/>
          <p:nvPr/>
        </p:nvSpPr>
        <p:spPr>
          <a:xfrm>
            <a:off x="2349191" y="1787192"/>
            <a:ext cx="2572214" cy="461665"/>
          </a:xfrm>
          <a:prstGeom prst="rect">
            <a:avLst/>
          </a:prstGeom>
          <a:noFill/>
        </p:spPr>
        <p:txBody>
          <a:bodyPr wrap="square" rtlCol="0">
            <a:spAutoFit/>
          </a:bodyPr>
          <a:lstStyle/>
          <a:p>
            <a:pPr algn="ctr"/>
            <a:r>
              <a:rPr lang="fr-FR" sz="1200" b="1" dirty="0" smtClean="0">
                <a:solidFill>
                  <a:srgbClr val="482683"/>
                </a:solidFill>
              </a:rPr>
              <a:t>Directeur adjoint </a:t>
            </a:r>
          </a:p>
          <a:p>
            <a:pPr algn="ctr"/>
            <a:r>
              <a:rPr lang="fr-FR" sz="1200" b="1" dirty="0" smtClean="0">
                <a:solidFill>
                  <a:srgbClr val="482683"/>
                </a:solidFill>
              </a:rPr>
              <a:t>Activités personnes âgées</a:t>
            </a:r>
            <a:endParaRPr lang="fr-FR" sz="1200" b="1" dirty="0">
              <a:solidFill>
                <a:srgbClr val="482683"/>
              </a:solidFill>
            </a:endParaRPr>
          </a:p>
        </p:txBody>
      </p:sp>
      <p:sp>
        <p:nvSpPr>
          <p:cNvPr id="13" name="Freeform 5">
            <a:extLst>
              <a:ext uri="{FF2B5EF4-FFF2-40B4-BE49-F238E27FC236}">
                <a16:creationId xmlns:a16="http://schemas.microsoft.com/office/drawing/2014/main" id="{A003DC12-E1D3-4699-AC0F-10B890BE2822}"/>
              </a:ext>
            </a:extLst>
          </p:cNvPr>
          <p:cNvSpPr>
            <a:spLocks/>
          </p:cNvSpPr>
          <p:nvPr/>
        </p:nvSpPr>
        <p:spPr bwMode="auto">
          <a:xfrm rot="10517266">
            <a:off x="4921405" y="1295037"/>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14" name="ZoneTexte 13"/>
          <p:cNvSpPr txBox="1"/>
          <p:nvPr/>
        </p:nvSpPr>
        <p:spPr>
          <a:xfrm>
            <a:off x="4779104" y="1384120"/>
            <a:ext cx="2187742" cy="646331"/>
          </a:xfrm>
          <a:prstGeom prst="rect">
            <a:avLst/>
          </a:prstGeom>
          <a:noFill/>
        </p:spPr>
        <p:txBody>
          <a:bodyPr wrap="square" rtlCol="0">
            <a:spAutoFit/>
          </a:bodyPr>
          <a:lstStyle/>
          <a:p>
            <a:pPr algn="ctr"/>
            <a:r>
              <a:rPr lang="fr-FR" sz="1200" b="1" dirty="0" smtClean="0">
                <a:solidFill>
                  <a:srgbClr val="482683"/>
                </a:solidFill>
              </a:rPr>
              <a:t>Directeur adjoint </a:t>
            </a:r>
          </a:p>
          <a:p>
            <a:pPr algn="ctr"/>
            <a:r>
              <a:rPr lang="fr-FR" sz="1200" b="1" dirty="0" smtClean="0">
                <a:solidFill>
                  <a:srgbClr val="482683"/>
                </a:solidFill>
              </a:rPr>
              <a:t>Activités accompagnement </a:t>
            </a:r>
          </a:p>
          <a:p>
            <a:pPr algn="ctr"/>
            <a:r>
              <a:rPr lang="fr-FR" sz="1200" b="1" dirty="0" smtClean="0">
                <a:solidFill>
                  <a:srgbClr val="482683"/>
                </a:solidFill>
              </a:rPr>
              <a:t>et soins</a:t>
            </a:r>
            <a:endParaRPr lang="fr-FR" sz="1200" b="1" dirty="0">
              <a:solidFill>
                <a:srgbClr val="482683"/>
              </a:solidFill>
            </a:endParaRPr>
          </a:p>
        </p:txBody>
      </p:sp>
      <p:sp>
        <p:nvSpPr>
          <p:cNvPr id="15" name="Freeform 5">
            <a:extLst>
              <a:ext uri="{FF2B5EF4-FFF2-40B4-BE49-F238E27FC236}">
                <a16:creationId xmlns:a16="http://schemas.microsoft.com/office/drawing/2014/main" id="{A003DC12-E1D3-4699-AC0F-10B890BE2822}"/>
              </a:ext>
            </a:extLst>
          </p:cNvPr>
          <p:cNvSpPr>
            <a:spLocks/>
          </p:cNvSpPr>
          <p:nvPr/>
        </p:nvSpPr>
        <p:spPr bwMode="auto">
          <a:xfrm flipH="1">
            <a:off x="6998271" y="1727405"/>
            <a:ext cx="1817061"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16" name="ZoneTexte 15"/>
          <p:cNvSpPr txBox="1"/>
          <p:nvPr/>
        </p:nvSpPr>
        <p:spPr>
          <a:xfrm>
            <a:off x="6546353" y="1820203"/>
            <a:ext cx="2572214" cy="646331"/>
          </a:xfrm>
          <a:prstGeom prst="rect">
            <a:avLst/>
          </a:prstGeom>
          <a:noFill/>
        </p:spPr>
        <p:txBody>
          <a:bodyPr wrap="square" rtlCol="0">
            <a:spAutoFit/>
          </a:bodyPr>
          <a:lstStyle/>
          <a:p>
            <a:pPr algn="ctr"/>
            <a:r>
              <a:rPr lang="fr-FR" sz="1200" b="1" dirty="0" smtClean="0">
                <a:solidFill>
                  <a:srgbClr val="482683"/>
                </a:solidFill>
              </a:rPr>
              <a:t>Directeur adjoint </a:t>
            </a:r>
          </a:p>
          <a:p>
            <a:pPr algn="ctr"/>
            <a:r>
              <a:rPr lang="fr-FR" sz="1200" b="1" dirty="0" smtClean="0">
                <a:solidFill>
                  <a:srgbClr val="482683"/>
                </a:solidFill>
              </a:rPr>
              <a:t>Activités services et </a:t>
            </a:r>
          </a:p>
          <a:p>
            <a:pPr algn="ctr"/>
            <a:r>
              <a:rPr lang="fr-FR" sz="1200" b="1" dirty="0" smtClean="0">
                <a:solidFill>
                  <a:srgbClr val="482683"/>
                </a:solidFill>
              </a:rPr>
              <a:t>biens médicaux</a:t>
            </a:r>
            <a:endParaRPr lang="fr-FR" sz="1200" b="1" dirty="0">
              <a:solidFill>
                <a:srgbClr val="482683"/>
              </a:solidFill>
            </a:endParaRPr>
          </a:p>
        </p:txBody>
      </p:sp>
      <p:sp>
        <p:nvSpPr>
          <p:cNvPr id="17" name="Freeform 5">
            <a:extLst>
              <a:ext uri="{FF2B5EF4-FFF2-40B4-BE49-F238E27FC236}">
                <a16:creationId xmlns:a16="http://schemas.microsoft.com/office/drawing/2014/main" id="{A003DC12-E1D3-4699-AC0F-10B890BE2822}"/>
              </a:ext>
            </a:extLst>
          </p:cNvPr>
          <p:cNvSpPr>
            <a:spLocks/>
          </p:cNvSpPr>
          <p:nvPr/>
        </p:nvSpPr>
        <p:spPr bwMode="auto">
          <a:xfrm>
            <a:off x="7750098" y="2776771"/>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18" name="ZoneTexte 17"/>
          <p:cNvSpPr txBox="1"/>
          <p:nvPr/>
        </p:nvSpPr>
        <p:spPr>
          <a:xfrm>
            <a:off x="7497922" y="2909515"/>
            <a:ext cx="2572214" cy="646331"/>
          </a:xfrm>
          <a:prstGeom prst="rect">
            <a:avLst/>
          </a:prstGeom>
          <a:noFill/>
        </p:spPr>
        <p:txBody>
          <a:bodyPr wrap="square" rtlCol="0">
            <a:spAutoFit/>
          </a:bodyPr>
          <a:lstStyle/>
          <a:p>
            <a:pPr algn="ctr"/>
            <a:r>
              <a:rPr lang="fr-FR" sz="1200" b="1" dirty="0" smtClean="0">
                <a:solidFill>
                  <a:srgbClr val="482683"/>
                </a:solidFill>
              </a:rPr>
              <a:t>Directeur immobilier, </a:t>
            </a:r>
          </a:p>
          <a:p>
            <a:pPr algn="ctr"/>
            <a:r>
              <a:rPr lang="fr-FR" sz="1200" b="1" dirty="0" smtClean="0">
                <a:solidFill>
                  <a:srgbClr val="482683"/>
                </a:solidFill>
              </a:rPr>
              <a:t>services généraux et </a:t>
            </a:r>
          </a:p>
          <a:p>
            <a:pPr algn="ctr"/>
            <a:r>
              <a:rPr lang="fr-FR" sz="1200" b="1" dirty="0" smtClean="0">
                <a:solidFill>
                  <a:srgbClr val="482683"/>
                </a:solidFill>
              </a:rPr>
              <a:t>informatique</a:t>
            </a:r>
            <a:endParaRPr lang="fr-FR" sz="1200" b="1" dirty="0">
              <a:solidFill>
                <a:srgbClr val="482683"/>
              </a:solidFill>
            </a:endParaRPr>
          </a:p>
        </p:txBody>
      </p:sp>
      <p:sp>
        <p:nvSpPr>
          <p:cNvPr id="19" name="Freeform 5">
            <a:extLst>
              <a:ext uri="{FF2B5EF4-FFF2-40B4-BE49-F238E27FC236}">
                <a16:creationId xmlns:a16="http://schemas.microsoft.com/office/drawing/2014/main" id="{A003DC12-E1D3-4699-AC0F-10B890BE2822}"/>
              </a:ext>
            </a:extLst>
          </p:cNvPr>
          <p:cNvSpPr>
            <a:spLocks/>
          </p:cNvSpPr>
          <p:nvPr/>
        </p:nvSpPr>
        <p:spPr bwMode="auto">
          <a:xfrm rot="10517266">
            <a:off x="7929281" y="3985863"/>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20" name="ZoneTexte 19"/>
          <p:cNvSpPr txBox="1"/>
          <p:nvPr/>
        </p:nvSpPr>
        <p:spPr>
          <a:xfrm>
            <a:off x="7565008" y="4183308"/>
            <a:ext cx="2572214" cy="461665"/>
          </a:xfrm>
          <a:prstGeom prst="rect">
            <a:avLst/>
          </a:prstGeom>
          <a:noFill/>
        </p:spPr>
        <p:txBody>
          <a:bodyPr wrap="square" rtlCol="0">
            <a:spAutoFit/>
          </a:bodyPr>
          <a:lstStyle/>
          <a:p>
            <a:pPr algn="ctr"/>
            <a:r>
              <a:rPr lang="fr-FR" sz="1200" b="1" dirty="0" smtClean="0">
                <a:solidFill>
                  <a:srgbClr val="482683"/>
                </a:solidFill>
              </a:rPr>
              <a:t>Directeur administratif </a:t>
            </a:r>
          </a:p>
          <a:p>
            <a:pPr algn="ctr"/>
            <a:r>
              <a:rPr lang="fr-FR" sz="1200" b="1" dirty="0" smtClean="0">
                <a:solidFill>
                  <a:srgbClr val="482683"/>
                </a:solidFill>
              </a:rPr>
              <a:t>et financier</a:t>
            </a:r>
            <a:endParaRPr lang="fr-FR" sz="1200" b="1" dirty="0">
              <a:solidFill>
                <a:srgbClr val="482683"/>
              </a:solidFill>
            </a:endParaRPr>
          </a:p>
        </p:txBody>
      </p:sp>
      <p:sp>
        <p:nvSpPr>
          <p:cNvPr id="21" name="Freeform 5">
            <a:extLst>
              <a:ext uri="{FF2B5EF4-FFF2-40B4-BE49-F238E27FC236}">
                <a16:creationId xmlns:a16="http://schemas.microsoft.com/office/drawing/2014/main" id="{A003DC12-E1D3-4699-AC0F-10B890BE2822}"/>
              </a:ext>
            </a:extLst>
          </p:cNvPr>
          <p:cNvSpPr>
            <a:spLocks/>
          </p:cNvSpPr>
          <p:nvPr/>
        </p:nvSpPr>
        <p:spPr bwMode="auto">
          <a:xfrm flipH="1">
            <a:off x="7221293" y="5033821"/>
            <a:ext cx="1817061"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22" name="ZoneTexte 21"/>
          <p:cNvSpPr txBox="1"/>
          <p:nvPr/>
        </p:nvSpPr>
        <p:spPr>
          <a:xfrm>
            <a:off x="6843716" y="5194954"/>
            <a:ext cx="2572214" cy="461665"/>
          </a:xfrm>
          <a:prstGeom prst="rect">
            <a:avLst/>
          </a:prstGeom>
          <a:noFill/>
        </p:spPr>
        <p:txBody>
          <a:bodyPr wrap="square" rtlCol="0">
            <a:spAutoFit/>
          </a:bodyPr>
          <a:lstStyle/>
          <a:p>
            <a:pPr algn="ctr"/>
            <a:r>
              <a:rPr lang="fr-FR" sz="1200" b="1" dirty="0" smtClean="0">
                <a:solidFill>
                  <a:srgbClr val="482683"/>
                </a:solidFill>
              </a:rPr>
              <a:t>Directeur </a:t>
            </a:r>
          </a:p>
          <a:p>
            <a:pPr algn="ctr"/>
            <a:r>
              <a:rPr lang="fr-FR" sz="1200" b="1" dirty="0" smtClean="0">
                <a:solidFill>
                  <a:srgbClr val="482683"/>
                </a:solidFill>
              </a:rPr>
              <a:t>ressources humaines</a:t>
            </a:r>
            <a:endParaRPr lang="fr-FR" sz="1200" b="1" dirty="0">
              <a:solidFill>
                <a:srgbClr val="482683"/>
              </a:solidFill>
            </a:endParaRPr>
          </a:p>
        </p:txBody>
      </p:sp>
      <p:sp>
        <p:nvSpPr>
          <p:cNvPr id="23" name="Freeform 5">
            <a:extLst>
              <a:ext uri="{FF2B5EF4-FFF2-40B4-BE49-F238E27FC236}">
                <a16:creationId xmlns:a16="http://schemas.microsoft.com/office/drawing/2014/main" id="{A003DC12-E1D3-4699-AC0F-10B890BE2822}"/>
              </a:ext>
            </a:extLst>
          </p:cNvPr>
          <p:cNvSpPr>
            <a:spLocks/>
          </p:cNvSpPr>
          <p:nvPr/>
        </p:nvSpPr>
        <p:spPr bwMode="auto">
          <a:xfrm>
            <a:off x="5044976" y="5585727"/>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24" name="ZoneTexte 23"/>
          <p:cNvSpPr txBox="1"/>
          <p:nvPr/>
        </p:nvSpPr>
        <p:spPr>
          <a:xfrm>
            <a:off x="4756288" y="5696286"/>
            <a:ext cx="2572214" cy="646331"/>
          </a:xfrm>
          <a:prstGeom prst="rect">
            <a:avLst/>
          </a:prstGeom>
          <a:noFill/>
        </p:spPr>
        <p:txBody>
          <a:bodyPr wrap="square" rtlCol="0">
            <a:spAutoFit/>
          </a:bodyPr>
          <a:lstStyle/>
          <a:p>
            <a:pPr algn="ctr"/>
            <a:r>
              <a:rPr lang="fr-FR" sz="1200" b="1" dirty="0" smtClean="0">
                <a:solidFill>
                  <a:srgbClr val="482683"/>
                </a:solidFill>
              </a:rPr>
              <a:t>Directeur </a:t>
            </a:r>
          </a:p>
          <a:p>
            <a:pPr algn="ctr"/>
            <a:r>
              <a:rPr lang="fr-FR" sz="1200" b="1" dirty="0" smtClean="0">
                <a:solidFill>
                  <a:srgbClr val="482683"/>
                </a:solidFill>
              </a:rPr>
              <a:t>développement </a:t>
            </a:r>
          </a:p>
          <a:p>
            <a:pPr algn="ctr"/>
            <a:r>
              <a:rPr lang="fr-FR" sz="1200" b="1" dirty="0" smtClean="0">
                <a:solidFill>
                  <a:srgbClr val="482683"/>
                </a:solidFill>
              </a:rPr>
              <a:t>et innovation</a:t>
            </a:r>
            <a:endParaRPr lang="fr-FR" sz="1200" b="1" dirty="0">
              <a:solidFill>
                <a:srgbClr val="482683"/>
              </a:solidFill>
            </a:endParaRPr>
          </a:p>
        </p:txBody>
      </p:sp>
      <p:sp>
        <p:nvSpPr>
          <p:cNvPr id="25" name="Freeform 5">
            <a:extLst>
              <a:ext uri="{FF2B5EF4-FFF2-40B4-BE49-F238E27FC236}">
                <a16:creationId xmlns:a16="http://schemas.microsoft.com/office/drawing/2014/main" id="{A003DC12-E1D3-4699-AC0F-10B890BE2822}"/>
              </a:ext>
            </a:extLst>
          </p:cNvPr>
          <p:cNvSpPr>
            <a:spLocks/>
          </p:cNvSpPr>
          <p:nvPr/>
        </p:nvSpPr>
        <p:spPr bwMode="auto">
          <a:xfrm rot="10517266">
            <a:off x="2963760" y="5179747"/>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26" name="ZoneTexte 25"/>
          <p:cNvSpPr txBox="1"/>
          <p:nvPr/>
        </p:nvSpPr>
        <p:spPr>
          <a:xfrm>
            <a:off x="2596999" y="5271942"/>
            <a:ext cx="2572214" cy="646331"/>
          </a:xfrm>
          <a:prstGeom prst="rect">
            <a:avLst/>
          </a:prstGeom>
          <a:noFill/>
        </p:spPr>
        <p:txBody>
          <a:bodyPr wrap="square" rtlCol="0">
            <a:spAutoFit/>
          </a:bodyPr>
          <a:lstStyle/>
          <a:p>
            <a:pPr algn="ctr"/>
            <a:r>
              <a:rPr lang="fr-FR" sz="1200" b="1" dirty="0" smtClean="0">
                <a:solidFill>
                  <a:srgbClr val="482683"/>
                </a:solidFill>
              </a:rPr>
              <a:t>Chargé influence </a:t>
            </a:r>
          </a:p>
          <a:p>
            <a:pPr algn="ctr"/>
            <a:r>
              <a:rPr lang="fr-FR" sz="1200" b="1" dirty="0" smtClean="0">
                <a:solidFill>
                  <a:srgbClr val="482683"/>
                </a:solidFill>
              </a:rPr>
              <a:t>et relations </a:t>
            </a:r>
          </a:p>
          <a:p>
            <a:pPr algn="ctr"/>
            <a:r>
              <a:rPr lang="fr-FR" sz="1200" b="1" dirty="0" smtClean="0">
                <a:solidFill>
                  <a:srgbClr val="482683"/>
                </a:solidFill>
              </a:rPr>
              <a:t>internationales</a:t>
            </a:r>
            <a:endParaRPr lang="fr-FR" sz="1200" b="1" dirty="0">
              <a:solidFill>
                <a:srgbClr val="482683"/>
              </a:solidFill>
            </a:endParaRPr>
          </a:p>
        </p:txBody>
      </p:sp>
      <p:sp>
        <p:nvSpPr>
          <p:cNvPr id="27" name="Freeform 5">
            <a:extLst>
              <a:ext uri="{FF2B5EF4-FFF2-40B4-BE49-F238E27FC236}">
                <a16:creationId xmlns:a16="http://schemas.microsoft.com/office/drawing/2014/main" id="{A003DC12-E1D3-4699-AC0F-10B890BE2822}"/>
              </a:ext>
            </a:extLst>
          </p:cNvPr>
          <p:cNvSpPr>
            <a:spLocks/>
          </p:cNvSpPr>
          <p:nvPr/>
        </p:nvSpPr>
        <p:spPr bwMode="auto">
          <a:xfrm>
            <a:off x="2142046" y="3976799"/>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28" name="ZoneTexte 27"/>
          <p:cNvSpPr txBox="1"/>
          <p:nvPr/>
        </p:nvSpPr>
        <p:spPr>
          <a:xfrm>
            <a:off x="1873665" y="4158216"/>
            <a:ext cx="2572214" cy="461665"/>
          </a:xfrm>
          <a:prstGeom prst="rect">
            <a:avLst/>
          </a:prstGeom>
          <a:noFill/>
        </p:spPr>
        <p:txBody>
          <a:bodyPr wrap="square" rtlCol="0">
            <a:spAutoFit/>
          </a:bodyPr>
          <a:lstStyle/>
          <a:p>
            <a:pPr algn="ctr"/>
            <a:r>
              <a:rPr lang="fr-FR" sz="1200" b="1" dirty="0" smtClean="0">
                <a:solidFill>
                  <a:srgbClr val="482683"/>
                </a:solidFill>
              </a:rPr>
              <a:t>Secrétaire général / </a:t>
            </a:r>
          </a:p>
          <a:p>
            <a:pPr algn="ctr"/>
            <a:r>
              <a:rPr lang="fr-FR" sz="1200" b="1" dirty="0" smtClean="0">
                <a:solidFill>
                  <a:srgbClr val="482683"/>
                </a:solidFill>
              </a:rPr>
              <a:t>Communication</a:t>
            </a:r>
            <a:endParaRPr lang="fr-FR" sz="1200" b="1" dirty="0">
              <a:solidFill>
                <a:srgbClr val="482683"/>
              </a:solidFill>
            </a:endParaRPr>
          </a:p>
        </p:txBody>
      </p:sp>
      <p:sp>
        <p:nvSpPr>
          <p:cNvPr id="29" name="Freeform 5">
            <a:extLst>
              <a:ext uri="{FF2B5EF4-FFF2-40B4-BE49-F238E27FC236}">
                <a16:creationId xmlns:a16="http://schemas.microsoft.com/office/drawing/2014/main" id="{A003DC12-E1D3-4699-AC0F-10B890BE2822}"/>
              </a:ext>
            </a:extLst>
          </p:cNvPr>
          <p:cNvSpPr>
            <a:spLocks/>
          </p:cNvSpPr>
          <p:nvPr/>
        </p:nvSpPr>
        <p:spPr bwMode="auto">
          <a:xfrm rot="10517266">
            <a:off x="2044390" y="2773851"/>
            <a:ext cx="1903142" cy="82449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5EEF6"/>
          </a:solidFill>
          <a:ln>
            <a:noFill/>
          </a:ln>
        </p:spPr>
        <p:txBody>
          <a:bodyPr vert="horz" wrap="square" lIns="121920" tIns="60960" rIns="121920" bIns="60960" numCol="1" anchor="t" anchorCtr="0" compatLnSpc="1">
            <a:prstTxWarp prst="textNoShape">
              <a:avLst/>
            </a:prstTxWarp>
          </a:bodyPr>
          <a:lstStyle/>
          <a:p>
            <a:endParaRPr lang="fr-FR" sz="2400" dirty="0"/>
          </a:p>
        </p:txBody>
      </p:sp>
      <p:sp>
        <p:nvSpPr>
          <p:cNvPr id="30" name="ZoneTexte 29"/>
          <p:cNvSpPr txBox="1"/>
          <p:nvPr/>
        </p:nvSpPr>
        <p:spPr>
          <a:xfrm>
            <a:off x="1647002" y="2942013"/>
            <a:ext cx="2572214" cy="461665"/>
          </a:xfrm>
          <a:prstGeom prst="rect">
            <a:avLst/>
          </a:prstGeom>
          <a:noFill/>
        </p:spPr>
        <p:txBody>
          <a:bodyPr wrap="square" rtlCol="0">
            <a:spAutoFit/>
          </a:bodyPr>
          <a:lstStyle/>
          <a:p>
            <a:pPr algn="ctr"/>
            <a:r>
              <a:rPr lang="fr-FR" sz="1200" b="1" dirty="0" smtClean="0">
                <a:solidFill>
                  <a:srgbClr val="482683"/>
                </a:solidFill>
              </a:rPr>
              <a:t>Directeur RSE et </a:t>
            </a:r>
          </a:p>
          <a:p>
            <a:pPr algn="ctr"/>
            <a:r>
              <a:rPr lang="fr-FR" sz="1200" b="1" dirty="0" smtClean="0">
                <a:solidFill>
                  <a:srgbClr val="482683"/>
                </a:solidFill>
              </a:rPr>
              <a:t>coordinateur qualité</a:t>
            </a:r>
            <a:endParaRPr lang="fr-FR" sz="1200" b="1" dirty="0">
              <a:solidFill>
                <a:srgbClr val="482683"/>
              </a:solidFill>
            </a:endParaRPr>
          </a:p>
        </p:txBody>
      </p:sp>
      <p:sp>
        <p:nvSpPr>
          <p:cNvPr id="35" name="Freeform 5">
            <a:extLst>
              <a:ext uri="{FF2B5EF4-FFF2-40B4-BE49-F238E27FC236}">
                <a16:creationId xmlns:a16="http://schemas.microsoft.com/office/drawing/2014/main" id="{A003DC12-E1D3-4699-AC0F-10B890BE2822}"/>
              </a:ext>
            </a:extLst>
          </p:cNvPr>
          <p:cNvSpPr>
            <a:spLocks/>
          </p:cNvSpPr>
          <p:nvPr/>
        </p:nvSpPr>
        <p:spPr bwMode="auto">
          <a:xfrm rot="5400000">
            <a:off x="5011191" y="2900352"/>
            <a:ext cx="1644740" cy="1272025"/>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blipFill dpi="0" rotWithShape="0">
            <a:blip r:embed="rId2"/>
            <a:srcRect/>
            <a:stretch>
              <a:fillRect/>
            </a:stretch>
          </a:blipFill>
          <a:ln>
            <a:noFill/>
          </a:ln>
        </p:spPr>
        <p:txBody>
          <a:bodyPr vert="horz" wrap="square" lIns="121920" tIns="60960" rIns="121920" bIns="60960" numCol="1" anchor="t" anchorCtr="0" compatLnSpc="1">
            <a:prstTxWarp prst="textNoShape">
              <a:avLst/>
            </a:prstTxWarp>
          </a:bodyPr>
          <a:lstStyle/>
          <a:p>
            <a:endParaRPr lang="fr-FR" sz="2400"/>
          </a:p>
        </p:txBody>
      </p:sp>
    </p:spTree>
    <p:extLst>
      <p:ext uri="{BB962C8B-B14F-4D97-AF65-F5344CB8AC3E}">
        <p14:creationId xmlns:p14="http://schemas.microsoft.com/office/powerpoint/2010/main" val="20264111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p:cNvSpPr>
            <a:spLocks noGrp="1"/>
          </p:cNvSpPr>
          <p:nvPr>
            <p:ph type="subTitle" idx="1"/>
          </p:nvPr>
        </p:nvSpPr>
        <p:spPr/>
        <p:txBody>
          <a:bodyPr/>
          <a:lstStyle/>
          <a:p>
            <a:pPr>
              <a:lnSpc>
                <a:spcPct val="100000"/>
              </a:lnSpc>
              <a:spcBef>
                <a:spcPts val="0"/>
              </a:spcBef>
            </a:pPr>
            <a:r>
              <a:rPr lang="fr-FR" sz="4200" dirty="0" smtClean="0"/>
              <a:t>VYV</a:t>
            </a:r>
            <a:r>
              <a:rPr lang="fr-FR" sz="4200" baseline="30000" dirty="0" smtClean="0"/>
              <a:t>3</a:t>
            </a:r>
            <a:r>
              <a:rPr lang="fr-FR" sz="4200" dirty="0" smtClean="0"/>
              <a:t> Pays de la Loire </a:t>
            </a:r>
          </a:p>
          <a:p>
            <a:pPr>
              <a:lnSpc>
                <a:spcPct val="100000"/>
              </a:lnSpc>
              <a:spcBef>
                <a:spcPts val="0"/>
              </a:spcBef>
            </a:pPr>
            <a:r>
              <a:rPr lang="fr-FR" sz="4200" dirty="0" smtClean="0"/>
              <a:t>en images</a:t>
            </a:r>
            <a:endParaRPr lang="fr-FR" sz="4200" dirty="0"/>
          </a:p>
        </p:txBody>
      </p:sp>
    </p:spTree>
    <p:extLst>
      <p:ext uri="{BB962C8B-B14F-4D97-AF65-F5344CB8AC3E}">
        <p14:creationId xmlns:p14="http://schemas.microsoft.com/office/powerpoint/2010/main" val="3295272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600000" y="600000"/>
            <a:ext cx="10955867" cy="538481"/>
          </a:xfrm>
        </p:spPr>
        <p:txBody>
          <a:bodyPr/>
          <a:lstStyle/>
          <a:p>
            <a:r>
              <a:rPr lang="fr-FR" sz="4200" dirty="0" smtClean="0"/>
              <a:t>Découvrez le film de VYV</a:t>
            </a:r>
            <a:r>
              <a:rPr lang="fr-FR" sz="4200" baseline="30000" dirty="0" smtClean="0"/>
              <a:t>3</a:t>
            </a:r>
            <a:r>
              <a:rPr lang="fr-FR" sz="4200" dirty="0" smtClean="0"/>
              <a:t> Pays de la Loire</a:t>
            </a:r>
            <a:endParaRPr lang="fr-FR" sz="4200" dirty="0"/>
          </a:p>
        </p:txBody>
      </p:sp>
      <p:sp>
        <p:nvSpPr>
          <p:cNvPr id="8" name="Espace réservé du contenu 7"/>
          <p:cNvSpPr>
            <a:spLocks noGrp="1"/>
          </p:cNvSpPr>
          <p:nvPr>
            <p:ph idx="1"/>
          </p:nvPr>
        </p:nvSpPr>
        <p:spPr>
          <a:xfrm>
            <a:off x="717920" y="1416999"/>
            <a:ext cx="10419295" cy="4515968"/>
          </a:xfrm>
          <a:solidFill>
            <a:srgbClr val="482683"/>
          </a:solidFill>
          <a:ln>
            <a:solidFill>
              <a:srgbClr val="482683"/>
            </a:solidFill>
          </a:ln>
        </p:spPr>
        <p:txBody>
          <a:bodyPr/>
          <a:lstStyle/>
          <a:p>
            <a:r>
              <a:rPr lang="fr-FR" dirty="0" smtClean="0"/>
              <a:t> </a:t>
            </a:r>
            <a:endParaRPr lang="fr-FR" dirty="0"/>
          </a:p>
        </p:txBody>
      </p:sp>
      <p:pic>
        <p:nvPicPr>
          <p:cNvPr id="6" name="Imag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367" y="1544927"/>
            <a:ext cx="10058400" cy="4260111"/>
          </a:xfrm>
          <a:prstGeom prst="rect">
            <a:avLst/>
          </a:prstGeom>
        </p:spPr>
      </p:pic>
      <p:grpSp>
        <p:nvGrpSpPr>
          <p:cNvPr id="11" name="Groupe 10"/>
          <p:cNvGrpSpPr/>
          <p:nvPr/>
        </p:nvGrpSpPr>
        <p:grpSpPr>
          <a:xfrm>
            <a:off x="5408374" y="3284544"/>
            <a:ext cx="898902" cy="883404"/>
            <a:chOff x="5408374" y="3284544"/>
            <a:chExt cx="898902" cy="883404"/>
          </a:xfrm>
        </p:grpSpPr>
        <p:sp>
          <p:nvSpPr>
            <p:cNvPr id="9" name="Ellipse 8">
              <a:hlinkClick r:id="rId2"/>
            </p:cNvPr>
            <p:cNvSpPr/>
            <p:nvPr/>
          </p:nvSpPr>
          <p:spPr>
            <a:xfrm>
              <a:off x="5408374" y="3284544"/>
              <a:ext cx="898902" cy="883404"/>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Triangle isocèle 9">
              <a:hlinkClick r:id="rId2"/>
            </p:cNvPr>
            <p:cNvSpPr/>
            <p:nvPr/>
          </p:nvSpPr>
          <p:spPr>
            <a:xfrm rot="5400000">
              <a:off x="5749337" y="3521768"/>
              <a:ext cx="356461" cy="408956"/>
            </a:xfrm>
            <a:prstGeom prst="triangle">
              <a:avLst/>
            </a:prstGeom>
            <a:solidFill>
              <a:srgbClr val="482683"/>
            </a:solidFill>
            <a:ln>
              <a:solidFill>
                <a:srgbClr val="48268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12136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6"/>
          <p:cNvSpPr>
            <a:spLocks noGrp="1"/>
          </p:cNvSpPr>
          <p:nvPr>
            <p:ph idx="1"/>
          </p:nvPr>
        </p:nvSpPr>
        <p:spPr>
          <a:xfrm>
            <a:off x="7234573" y="1845143"/>
            <a:ext cx="4139671" cy="3600000"/>
          </a:xfrm>
        </p:spPr>
        <p:txBody>
          <a:bodyPr/>
          <a:lstStyle/>
          <a:p>
            <a:endParaRPr lang="fr-FR" dirty="0">
              <a:solidFill>
                <a:srgbClr val="482683"/>
              </a:solidFill>
            </a:endParaRPr>
          </a:p>
          <a:p>
            <a:r>
              <a:rPr lang="fr-FR" sz="2000" b="0" dirty="0">
                <a:solidFill>
                  <a:srgbClr val="482683"/>
                </a:solidFill>
              </a:rPr>
              <a:t>Pour en savoir plus : </a:t>
            </a:r>
            <a:r>
              <a:rPr lang="fr-FR" sz="2000" b="0" dirty="0">
                <a:solidFill>
                  <a:srgbClr val="482683"/>
                </a:solidFill>
                <a:hlinkClick r:id="rId2"/>
              </a:rPr>
              <a:t>pdl.vyv3.fr</a:t>
            </a:r>
            <a:endParaRPr lang="fr-FR" sz="2000" b="0" dirty="0">
              <a:solidFill>
                <a:srgbClr val="482683"/>
              </a:solidFill>
            </a:endParaRPr>
          </a:p>
          <a:p>
            <a:endParaRPr lang="fr-FR" sz="2000" b="0" dirty="0">
              <a:solidFill>
                <a:srgbClr val="482683"/>
              </a:solidFill>
            </a:endParaRPr>
          </a:p>
          <a:p>
            <a:r>
              <a:rPr lang="fr-FR" sz="2000" b="0" dirty="0" smtClean="0">
                <a:solidFill>
                  <a:srgbClr val="482683"/>
                </a:solidFill>
              </a:rPr>
              <a:t>Suivez-nous </a:t>
            </a:r>
            <a:r>
              <a:rPr lang="fr-FR" sz="2000" b="0" dirty="0">
                <a:solidFill>
                  <a:srgbClr val="482683"/>
                </a:solidFill>
              </a:rPr>
              <a:t>sur </a:t>
            </a:r>
            <a:r>
              <a:rPr lang="fr-FR" sz="2000" b="0" dirty="0" err="1">
                <a:solidFill>
                  <a:srgbClr val="482683"/>
                </a:solidFill>
              </a:rPr>
              <a:t>Linkedin</a:t>
            </a:r>
            <a:r>
              <a:rPr lang="fr-FR" sz="2000" b="0" dirty="0">
                <a:solidFill>
                  <a:srgbClr val="482683"/>
                </a:solidFill>
              </a:rPr>
              <a:t> </a:t>
            </a:r>
            <a:r>
              <a:rPr lang="fr-FR" sz="2000" b="0" dirty="0" smtClean="0">
                <a:solidFill>
                  <a:srgbClr val="482683"/>
                </a:solidFill>
              </a:rPr>
              <a:t>:</a:t>
            </a:r>
          </a:p>
          <a:p>
            <a:r>
              <a:rPr lang="fr-FR" sz="2000" b="0" dirty="0" smtClean="0">
                <a:solidFill>
                  <a:srgbClr val="482683"/>
                </a:solidFill>
                <a:hlinkClick r:id="rId3"/>
              </a:rPr>
              <a:t>@VYV </a:t>
            </a:r>
            <a:r>
              <a:rPr lang="fr-FR" sz="2000" b="0" dirty="0">
                <a:solidFill>
                  <a:srgbClr val="482683"/>
                </a:solidFill>
                <a:hlinkClick r:id="rId3"/>
              </a:rPr>
              <a:t>3 Pays de la Loire</a:t>
            </a:r>
            <a:r>
              <a:rPr lang="fr-FR" sz="2000" b="0" dirty="0"/>
              <a:t> </a:t>
            </a:r>
          </a:p>
        </p:txBody>
      </p:sp>
      <p:sp>
        <p:nvSpPr>
          <p:cNvPr id="4" name="Espace réservé du numéro de diapositive 3"/>
          <p:cNvSpPr>
            <a:spLocks noGrp="1"/>
          </p:cNvSpPr>
          <p:nvPr>
            <p:ph type="sldNum" sz="quarter" idx="4294967295"/>
          </p:nvPr>
        </p:nvSpPr>
        <p:spPr>
          <a:xfrm>
            <a:off x="11040533" y="6339418"/>
            <a:ext cx="541867" cy="366183"/>
          </a:xfrm>
          <a:prstGeom prst="rect">
            <a:avLst/>
          </a:prstGeom>
        </p:spPr>
        <p:txBody>
          <a:bodyPr/>
          <a:lstStyle/>
          <a:p>
            <a:pPr defTabSz="609585" fontAlgn="base">
              <a:spcBef>
                <a:spcPct val="0"/>
              </a:spcBef>
              <a:spcAft>
                <a:spcPct val="0"/>
              </a:spcAft>
            </a:pPr>
            <a:fld id="{91F5E9D1-A7A6-4183-9D13-3F3B5B7D4789}" type="slidenum">
              <a:rPr lang="en-US" altLang="fr-FR" smtClean="0">
                <a:solidFill>
                  <a:prstClr val="white"/>
                </a:solidFill>
                <a:ea typeface="MS PGothic" pitchFamily="34" charset="-128"/>
              </a:rPr>
              <a:pPr defTabSz="609585" fontAlgn="base">
                <a:spcBef>
                  <a:spcPct val="0"/>
                </a:spcBef>
                <a:spcAft>
                  <a:spcPct val="0"/>
                </a:spcAft>
              </a:pPr>
              <a:t>26</a:t>
            </a:fld>
            <a:endParaRPr lang="en-US" altLang="fr-FR" dirty="0">
              <a:solidFill>
                <a:prstClr val="white"/>
              </a:solidFill>
              <a:ea typeface="MS PGothic" pitchFamily="34" charset="-128"/>
            </a:endParaRPr>
          </a:p>
        </p:txBody>
      </p:sp>
    </p:spTree>
    <p:extLst>
      <p:ext uri="{BB962C8B-B14F-4D97-AF65-F5344CB8AC3E}">
        <p14:creationId xmlns:p14="http://schemas.microsoft.com/office/powerpoint/2010/main" val="2076223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00000" y="600000"/>
            <a:ext cx="10955867" cy="1047082"/>
          </a:xfrm>
        </p:spPr>
        <p:txBody>
          <a:bodyPr/>
          <a:lstStyle/>
          <a:p>
            <a:r>
              <a:rPr lang="fr-FR" sz="4200" dirty="0" smtClean="0"/>
              <a:t>Le Groupe VYV et ses 3 métiers </a:t>
            </a:r>
            <a:br>
              <a:rPr lang="fr-FR" sz="4200" dirty="0" smtClean="0"/>
            </a:br>
            <a:r>
              <a:rPr lang="fr-FR" sz="4200" dirty="0" smtClean="0"/>
              <a:t>au service de la santé</a:t>
            </a:r>
            <a:endParaRPr lang="fr-FR" sz="4200" dirty="0"/>
          </a:p>
        </p:txBody>
      </p:sp>
      <p:sp>
        <p:nvSpPr>
          <p:cNvPr id="4" name="Espace réservé du contenu 3"/>
          <p:cNvSpPr>
            <a:spLocks noGrp="1"/>
          </p:cNvSpPr>
          <p:nvPr>
            <p:ph idx="1"/>
          </p:nvPr>
        </p:nvSpPr>
        <p:spPr/>
        <p:txBody>
          <a:bodyPr/>
          <a:lstStyle/>
          <a:p>
            <a:pPr marL="10584" lvl="1" defTabSz="914377">
              <a:lnSpc>
                <a:spcPct val="100000"/>
              </a:lnSpc>
              <a:spcBef>
                <a:spcPts val="600"/>
              </a:spcBef>
              <a:defRPr/>
            </a:pPr>
            <a:r>
              <a:rPr lang="fr-FR" cap="none" dirty="0" smtClean="0">
                <a:solidFill>
                  <a:srgbClr val="482683"/>
                </a:solidFill>
              </a:rPr>
              <a:t>Grâce aux synergies entre ses métiers, le Groupe VYV développe des offres complètes et personnalisées pour agir sur l’ensemble des déterminants de santé.</a:t>
            </a:r>
            <a:endParaRPr lang="fr-FR" sz="2000" b="0" cap="none" dirty="0" smtClean="0">
              <a:solidFill>
                <a:srgbClr val="482683"/>
              </a:solidFill>
            </a:endParaRPr>
          </a:p>
        </p:txBody>
      </p:sp>
      <p:sp>
        <p:nvSpPr>
          <p:cNvPr id="32"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3</a:t>
            </a:fld>
            <a:endParaRPr lang="fr-FR" sz="1050" dirty="0">
              <a:solidFill>
                <a:schemeClr val="bg1"/>
              </a:solidFill>
            </a:endParaRPr>
          </a:p>
        </p:txBody>
      </p:sp>
      <p:grpSp>
        <p:nvGrpSpPr>
          <p:cNvPr id="15" name="Groupe 14"/>
          <p:cNvGrpSpPr/>
          <p:nvPr/>
        </p:nvGrpSpPr>
        <p:grpSpPr>
          <a:xfrm>
            <a:off x="7954654" y="2728147"/>
            <a:ext cx="3485021" cy="2760918"/>
            <a:chOff x="8017855" y="2979436"/>
            <a:chExt cx="3485021" cy="2760918"/>
          </a:xfrm>
        </p:grpSpPr>
        <p:grpSp>
          <p:nvGrpSpPr>
            <p:cNvPr id="6" name="Groupe 5"/>
            <p:cNvGrpSpPr/>
            <p:nvPr/>
          </p:nvGrpSpPr>
          <p:grpSpPr>
            <a:xfrm>
              <a:off x="8017855" y="2979436"/>
              <a:ext cx="3485021" cy="2760918"/>
              <a:chOff x="8280784" y="3037808"/>
              <a:chExt cx="3485021" cy="2760918"/>
            </a:xfrm>
          </p:grpSpPr>
          <p:sp>
            <p:nvSpPr>
              <p:cNvPr id="37" name="Freeform 5">
                <a:extLst>
                  <a:ext uri="{FF2B5EF4-FFF2-40B4-BE49-F238E27FC236}">
                    <a16:creationId xmlns:a16="http://schemas.microsoft.com/office/drawing/2014/main" id="{A003DC12-E1D3-4699-AC0F-10B890BE2822}"/>
                  </a:ext>
                </a:extLst>
              </p:cNvPr>
              <p:cNvSpPr>
                <a:spLocks/>
              </p:cNvSpPr>
              <p:nvPr/>
            </p:nvSpPr>
            <p:spPr bwMode="auto">
              <a:xfrm rot="10800000">
                <a:off x="8280784" y="3037808"/>
                <a:ext cx="3485021" cy="276091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FDD026"/>
              </a:solidFill>
              <a:ln>
                <a:noFill/>
              </a:ln>
            </p:spPr>
            <p:txBody>
              <a:bodyPr vert="horz" wrap="square" lIns="121920" tIns="60960" rIns="121920" bIns="60960" numCol="1" anchor="t" anchorCtr="0" compatLnSpc="1">
                <a:prstTxWarp prst="textNoShape">
                  <a:avLst/>
                </a:prstTxWarp>
              </a:bodyPr>
              <a:lstStyle/>
              <a:p>
                <a:endParaRPr lang="fr-FR" sz="2400"/>
              </a:p>
            </p:txBody>
          </p:sp>
          <p:pic>
            <p:nvPicPr>
              <p:cNvPr id="22" name="Image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3879" y="3313066"/>
                <a:ext cx="740982" cy="751880"/>
              </a:xfrm>
              <a:prstGeom prst="rect">
                <a:avLst/>
              </a:prstGeom>
            </p:spPr>
          </p:pic>
          <p:sp>
            <p:nvSpPr>
              <p:cNvPr id="28" name="ZoneTexte 27"/>
              <p:cNvSpPr txBox="1"/>
              <p:nvPr/>
            </p:nvSpPr>
            <p:spPr>
              <a:xfrm>
                <a:off x="8624851" y="4183692"/>
                <a:ext cx="2739038" cy="461665"/>
              </a:xfrm>
              <a:prstGeom prst="rect">
                <a:avLst/>
              </a:prstGeom>
              <a:noFill/>
            </p:spPr>
            <p:txBody>
              <a:bodyPr wrap="square" rtlCol="0">
                <a:spAutoFit/>
              </a:bodyPr>
              <a:lstStyle/>
              <a:p>
                <a:pPr algn="ctr"/>
                <a:r>
                  <a:rPr lang="fr-FR" sz="2400" b="1" dirty="0" smtClean="0">
                    <a:solidFill>
                      <a:schemeClr val="bg1"/>
                    </a:solidFill>
                  </a:rPr>
                  <a:t>Logement</a:t>
                </a:r>
                <a:endParaRPr lang="fr-FR" sz="2400" b="1" dirty="0">
                  <a:solidFill>
                    <a:schemeClr val="bg1"/>
                  </a:solidFill>
                </a:endParaRPr>
              </a:p>
            </p:txBody>
          </p:sp>
        </p:grpSp>
        <p:sp>
          <p:nvSpPr>
            <p:cNvPr id="11" name="Rectangle 10"/>
            <p:cNvSpPr/>
            <p:nvPr/>
          </p:nvSpPr>
          <p:spPr>
            <a:xfrm>
              <a:off x="8314663" y="4568926"/>
              <a:ext cx="2768250" cy="923330"/>
            </a:xfrm>
            <a:prstGeom prst="rect">
              <a:avLst/>
            </a:prstGeom>
          </p:spPr>
          <p:txBody>
            <a:bodyPr wrap="square">
              <a:spAutoFit/>
            </a:bodyPr>
            <a:lstStyle/>
            <a:p>
              <a:pPr algn="ctr"/>
              <a:r>
                <a:rPr lang="fr-FR" b="1" dirty="0">
                  <a:solidFill>
                    <a:schemeClr val="bg1"/>
                  </a:solidFill>
                </a:rPr>
                <a:t>400 000 </a:t>
              </a:r>
              <a:r>
                <a:rPr lang="fr-FR" dirty="0">
                  <a:solidFill>
                    <a:schemeClr val="bg1"/>
                  </a:solidFill>
                </a:rPr>
                <a:t>personnes logées dans </a:t>
              </a:r>
              <a:r>
                <a:rPr lang="fr-FR" dirty="0" smtClean="0">
                  <a:solidFill>
                    <a:schemeClr val="bg1"/>
                  </a:solidFill>
                </a:rPr>
                <a:t>les </a:t>
              </a:r>
              <a:r>
                <a:rPr lang="fr-FR" b="1" dirty="0">
                  <a:solidFill>
                    <a:schemeClr val="bg1"/>
                  </a:solidFill>
                </a:rPr>
                <a:t>210 000 </a:t>
              </a:r>
              <a:r>
                <a:rPr lang="fr-FR" dirty="0">
                  <a:solidFill>
                    <a:schemeClr val="bg1"/>
                  </a:solidFill>
                </a:rPr>
                <a:t>logements.</a:t>
              </a:r>
              <a:endParaRPr lang="fr-FR" dirty="0"/>
            </a:p>
          </p:txBody>
        </p:sp>
      </p:grpSp>
      <p:grpSp>
        <p:nvGrpSpPr>
          <p:cNvPr id="7" name="Groupe 6"/>
          <p:cNvGrpSpPr/>
          <p:nvPr/>
        </p:nvGrpSpPr>
        <p:grpSpPr>
          <a:xfrm>
            <a:off x="4130086" y="2610104"/>
            <a:ext cx="3540296" cy="2989517"/>
            <a:chOff x="4287013" y="2938289"/>
            <a:chExt cx="3540296" cy="2989517"/>
          </a:xfrm>
        </p:grpSpPr>
        <p:sp>
          <p:nvSpPr>
            <p:cNvPr id="36" name="Freeform 5">
              <a:extLst>
                <a:ext uri="{FF2B5EF4-FFF2-40B4-BE49-F238E27FC236}">
                  <a16:creationId xmlns:a16="http://schemas.microsoft.com/office/drawing/2014/main" id="{A003DC12-E1D3-4699-AC0F-10B890BE2822}"/>
                </a:ext>
              </a:extLst>
            </p:cNvPr>
            <p:cNvSpPr>
              <a:spLocks/>
            </p:cNvSpPr>
            <p:nvPr/>
          </p:nvSpPr>
          <p:spPr bwMode="auto">
            <a:xfrm rot="16200000" flipH="1">
              <a:off x="4562402" y="2662900"/>
              <a:ext cx="2989517" cy="3540296"/>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3CBCD7"/>
            </a:solidFill>
            <a:ln>
              <a:noFill/>
            </a:ln>
          </p:spPr>
          <p:txBody>
            <a:bodyPr vert="horz" wrap="square" lIns="121920" tIns="60960" rIns="121920" bIns="60960" numCol="1" anchor="t" anchorCtr="0" compatLnSpc="1">
              <a:prstTxWarp prst="textNoShape">
                <a:avLst/>
              </a:prstTxWarp>
            </a:bodyPr>
            <a:lstStyle/>
            <a:p>
              <a:endParaRPr lang="fr-FR" sz="2400"/>
            </a:p>
          </p:txBody>
        </p:sp>
        <p:pic>
          <p:nvPicPr>
            <p:cNvPr id="21" name="Imag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2166" y="3229114"/>
              <a:ext cx="862694" cy="803040"/>
            </a:xfrm>
            <a:prstGeom prst="rect">
              <a:avLst/>
            </a:prstGeom>
          </p:spPr>
        </p:pic>
        <p:grpSp>
          <p:nvGrpSpPr>
            <p:cNvPr id="5" name="Groupe 4"/>
            <p:cNvGrpSpPr/>
            <p:nvPr/>
          </p:nvGrpSpPr>
          <p:grpSpPr>
            <a:xfrm>
              <a:off x="4381246" y="3901820"/>
              <a:ext cx="3393373" cy="1684367"/>
              <a:chOff x="4381246" y="3901820"/>
              <a:chExt cx="3393373" cy="1684367"/>
            </a:xfrm>
          </p:grpSpPr>
          <p:sp>
            <p:nvSpPr>
              <p:cNvPr id="27" name="ZoneTexte 26"/>
              <p:cNvSpPr txBox="1"/>
              <p:nvPr/>
            </p:nvSpPr>
            <p:spPr>
              <a:xfrm>
                <a:off x="4381246" y="3901820"/>
                <a:ext cx="3393373" cy="830997"/>
              </a:xfrm>
              <a:prstGeom prst="rect">
                <a:avLst/>
              </a:prstGeom>
              <a:noFill/>
            </p:spPr>
            <p:txBody>
              <a:bodyPr wrap="square" rtlCol="0">
                <a:spAutoFit/>
              </a:bodyPr>
              <a:lstStyle/>
              <a:p>
                <a:pPr algn="ctr"/>
                <a:r>
                  <a:rPr lang="fr-FR" sz="2400" b="1" dirty="0" smtClean="0">
                    <a:solidFill>
                      <a:schemeClr val="bg1"/>
                    </a:solidFill>
                  </a:rPr>
                  <a:t>Soins et accompagnement</a:t>
                </a:r>
              </a:p>
            </p:txBody>
          </p:sp>
          <p:sp>
            <p:nvSpPr>
              <p:cNvPr id="30" name="Rectangle 29"/>
              <p:cNvSpPr/>
              <p:nvPr/>
            </p:nvSpPr>
            <p:spPr>
              <a:xfrm>
                <a:off x="4811035" y="5216855"/>
                <a:ext cx="1592359" cy="369332"/>
              </a:xfrm>
              <a:prstGeom prst="rect">
                <a:avLst/>
              </a:prstGeom>
            </p:spPr>
            <p:txBody>
              <a:bodyPr wrap="none">
                <a:spAutoFit/>
              </a:bodyPr>
              <a:lstStyle/>
              <a:p>
                <a:pPr algn="ctr"/>
                <a:r>
                  <a:rPr lang="fr-FR" dirty="0">
                    <a:solidFill>
                      <a:schemeClr val="bg1"/>
                    </a:solidFill>
                  </a:rPr>
                  <a:t>établissements</a:t>
                </a:r>
                <a:endParaRPr lang="fr-FR" baseline="30000" dirty="0"/>
              </a:p>
            </p:txBody>
          </p:sp>
          <p:sp>
            <p:nvSpPr>
              <p:cNvPr id="12" name="Rectangle 11"/>
              <p:cNvSpPr/>
              <p:nvPr/>
            </p:nvSpPr>
            <p:spPr>
              <a:xfrm>
                <a:off x="4593055" y="4645822"/>
                <a:ext cx="3060916" cy="646331"/>
              </a:xfrm>
              <a:prstGeom prst="rect">
                <a:avLst/>
              </a:prstGeom>
            </p:spPr>
            <p:txBody>
              <a:bodyPr wrap="square">
                <a:spAutoFit/>
              </a:bodyPr>
              <a:lstStyle/>
              <a:p>
                <a:pPr algn="ctr"/>
                <a:r>
                  <a:rPr lang="fr-FR" b="1" dirty="0">
                    <a:solidFill>
                      <a:schemeClr val="bg1"/>
                    </a:solidFill>
                  </a:rPr>
                  <a:t>4 millions </a:t>
                </a:r>
                <a:r>
                  <a:rPr lang="fr-FR" dirty="0">
                    <a:solidFill>
                      <a:schemeClr val="bg1"/>
                    </a:solidFill>
                  </a:rPr>
                  <a:t>de personnes accompagnées dans </a:t>
                </a:r>
                <a:r>
                  <a:rPr lang="fr-FR" dirty="0" smtClean="0">
                    <a:solidFill>
                      <a:schemeClr val="bg1"/>
                    </a:solidFill>
                  </a:rPr>
                  <a:t>les </a:t>
                </a:r>
                <a:r>
                  <a:rPr lang="fr-FR" b="1" dirty="0" smtClean="0">
                    <a:solidFill>
                      <a:schemeClr val="bg1"/>
                    </a:solidFill>
                  </a:rPr>
                  <a:t>1 700</a:t>
                </a:r>
                <a:endParaRPr lang="fr-FR" b="1" dirty="0"/>
              </a:p>
            </p:txBody>
          </p:sp>
        </p:grpSp>
      </p:grpSp>
      <p:grpSp>
        <p:nvGrpSpPr>
          <p:cNvPr id="2" name="Groupe 1"/>
          <p:cNvGrpSpPr/>
          <p:nvPr/>
        </p:nvGrpSpPr>
        <p:grpSpPr>
          <a:xfrm>
            <a:off x="482501" y="2792545"/>
            <a:ext cx="3566479" cy="2870458"/>
            <a:chOff x="625260" y="2979436"/>
            <a:chExt cx="3566479" cy="2870458"/>
          </a:xfrm>
        </p:grpSpPr>
        <p:grpSp>
          <p:nvGrpSpPr>
            <p:cNvPr id="13" name="Groupe 12"/>
            <p:cNvGrpSpPr/>
            <p:nvPr/>
          </p:nvGrpSpPr>
          <p:grpSpPr>
            <a:xfrm>
              <a:off x="625260" y="2979436"/>
              <a:ext cx="3566479" cy="2870458"/>
              <a:chOff x="353796" y="2879755"/>
              <a:chExt cx="3566479" cy="2870458"/>
            </a:xfrm>
          </p:grpSpPr>
          <p:sp>
            <p:nvSpPr>
              <p:cNvPr id="35" name="Freeform 5">
                <a:extLst>
                  <a:ext uri="{FF2B5EF4-FFF2-40B4-BE49-F238E27FC236}">
                    <a16:creationId xmlns:a16="http://schemas.microsoft.com/office/drawing/2014/main" id="{A003DC12-E1D3-4699-AC0F-10B890BE2822}"/>
                  </a:ext>
                </a:extLst>
              </p:cNvPr>
              <p:cNvSpPr>
                <a:spLocks/>
              </p:cNvSpPr>
              <p:nvPr/>
            </p:nvSpPr>
            <p:spPr bwMode="auto">
              <a:xfrm rot="10598264">
                <a:off x="353796" y="2879755"/>
                <a:ext cx="3566479" cy="2870458"/>
              </a:xfrm>
              <a:custGeom>
                <a:avLst/>
                <a:gdLst>
                  <a:gd name="T0" fmla="*/ 637 w 1338"/>
                  <a:gd name="T1" fmla="*/ 0 h 1255"/>
                  <a:gd name="T2" fmla="*/ 154 w 1338"/>
                  <a:gd name="T3" fmla="*/ 201 h 1255"/>
                  <a:gd name="T4" fmla="*/ 14 w 1338"/>
                  <a:gd name="T5" fmla="*/ 609 h 1255"/>
                  <a:gd name="T6" fmla="*/ 166 w 1338"/>
                  <a:gd name="T7" fmla="*/ 1031 h 1255"/>
                  <a:gd name="T8" fmla="*/ 684 w 1338"/>
                  <a:gd name="T9" fmla="*/ 1251 h 1255"/>
                  <a:gd name="T10" fmla="*/ 1152 w 1338"/>
                  <a:gd name="T11" fmla="*/ 1071 h 1255"/>
                  <a:gd name="T12" fmla="*/ 1338 w 1338"/>
                  <a:gd name="T13" fmla="*/ 621 h 1255"/>
                  <a:gd name="T14" fmla="*/ 637 w 1338"/>
                  <a:gd name="T15" fmla="*/ 0 h 1255"/>
                  <a:gd name="connsiteX0" fmla="*/ 4674 w 9913"/>
                  <a:gd name="connsiteY0" fmla="*/ 0 h 9969"/>
                  <a:gd name="connsiteX1" fmla="*/ 1064 w 9913"/>
                  <a:gd name="connsiteY1" fmla="*/ 1602 h 9969"/>
                  <a:gd name="connsiteX2" fmla="*/ 18 w 9913"/>
                  <a:gd name="connsiteY2" fmla="*/ 4853 h 9969"/>
                  <a:gd name="connsiteX3" fmla="*/ 1154 w 9913"/>
                  <a:gd name="connsiteY3" fmla="*/ 8215 h 9969"/>
                  <a:gd name="connsiteX4" fmla="*/ 5025 w 9913"/>
                  <a:gd name="connsiteY4" fmla="*/ 9968 h 9969"/>
                  <a:gd name="connsiteX5" fmla="*/ 8523 w 9913"/>
                  <a:gd name="connsiteY5" fmla="*/ 8534 h 9969"/>
                  <a:gd name="connsiteX6" fmla="*/ 9913 w 9913"/>
                  <a:gd name="connsiteY6" fmla="*/ 4948 h 9969"/>
                  <a:gd name="connsiteX7" fmla="*/ 5853 w 9913"/>
                  <a:gd name="connsiteY7" fmla="*/ 0 h 9969"/>
                  <a:gd name="connsiteX0" fmla="*/ 4709 w 9994"/>
                  <a:gd name="connsiteY0" fmla="*/ 0 h 10000"/>
                  <a:gd name="connsiteX1" fmla="*/ 1339 w 9994"/>
                  <a:gd name="connsiteY1" fmla="*/ 2421 h 10000"/>
                  <a:gd name="connsiteX2" fmla="*/ 12 w 9994"/>
                  <a:gd name="connsiteY2" fmla="*/ 4868 h 10000"/>
                  <a:gd name="connsiteX3" fmla="*/ 1158 w 9994"/>
                  <a:gd name="connsiteY3" fmla="*/ 8241 h 10000"/>
                  <a:gd name="connsiteX4" fmla="*/ 5063 w 9994"/>
                  <a:gd name="connsiteY4" fmla="*/ 9999 h 10000"/>
                  <a:gd name="connsiteX5" fmla="*/ 8592 w 9994"/>
                  <a:gd name="connsiteY5" fmla="*/ 8561 h 10000"/>
                  <a:gd name="connsiteX6" fmla="*/ 9994 w 9994"/>
                  <a:gd name="connsiteY6" fmla="*/ 4963 h 10000"/>
                  <a:gd name="connsiteX7" fmla="*/ 5898 w 9994"/>
                  <a:gd name="connsiteY7" fmla="*/ 0 h 10000"/>
                  <a:gd name="connsiteX0" fmla="*/ 4303 w 9999"/>
                  <a:gd name="connsiteY0" fmla="*/ 671 h 10000"/>
                  <a:gd name="connsiteX1" fmla="*/ 1339 w 9999"/>
                  <a:gd name="connsiteY1" fmla="*/ 2421 h 10000"/>
                  <a:gd name="connsiteX2" fmla="*/ 11 w 9999"/>
                  <a:gd name="connsiteY2" fmla="*/ 4868 h 10000"/>
                  <a:gd name="connsiteX3" fmla="*/ 1158 w 9999"/>
                  <a:gd name="connsiteY3" fmla="*/ 8241 h 10000"/>
                  <a:gd name="connsiteX4" fmla="*/ 5065 w 9999"/>
                  <a:gd name="connsiteY4" fmla="*/ 9999 h 10000"/>
                  <a:gd name="connsiteX5" fmla="*/ 8596 w 9999"/>
                  <a:gd name="connsiteY5" fmla="*/ 8561 h 10000"/>
                  <a:gd name="connsiteX6" fmla="*/ 9999 w 9999"/>
                  <a:gd name="connsiteY6" fmla="*/ 4963 h 10000"/>
                  <a:gd name="connsiteX7" fmla="*/ 5901 w 9999"/>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802 w 10003"/>
                  <a:gd name="connsiteY0" fmla="*/ 0 h 10000"/>
                  <a:gd name="connsiteX1" fmla="*/ 1342 w 10003"/>
                  <a:gd name="connsiteY1" fmla="*/ 2421 h 10000"/>
                  <a:gd name="connsiteX2" fmla="*/ 14 w 10003"/>
                  <a:gd name="connsiteY2" fmla="*/ 4868 h 10000"/>
                  <a:gd name="connsiteX3" fmla="*/ 1161 w 10003"/>
                  <a:gd name="connsiteY3" fmla="*/ 8241 h 10000"/>
                  <a:gd name="connsiteX4" fmla="*/ 5069 w 10003"/>
                  <a:gd name="connsiteY4" fmla="*/ 9999 h 10000"/>
                  <a:gd name="connsiteX5" fmla="*/ 8600 w 10003"/>
                  <a:gd name="connsiteY5" fmla="*/ 8561 h 10000"/>
                  <a:gd name="connsiteX6" fmla="*/ 10003 w 10003"/>
                  <a:gd name="connsiteY6" fmla="*/ 4963 h 10000"/>
                  <a:gd name="connsiteX7" fmla="*/ 5905 w 10003"/>
                  <a:gd name="connsiteY7" fmla="*/ 0 h 10000"/>
                  <a:gd name="connsiteX0" fmla="*/ 5737 w 9938"/>
                  <a:gd name="connsiteY0" fmla="*/ 0 h 10000"/>
                  <a:gd name="connsiteX1" fmla="*/ 1277 w 9938"/>
                  <a:gd name="connsiteY1" fmla="*/ 2421 h 10000"/>
                  <a:gd name="connsiteX2" fmla="*/ 17 w 9938"/>
                  <a:gd name="connsiteY2" fmla="*/ 6018 h 10000"/>
                  <a:gd name="connsiteX3" fmla="*/ 1096 w 9938"/>
                  <a:gd name="connsiteY3" fmla="*/ 8241 h 10000"/>
                  <a:gd name="connsiteX4" fmla="*/ 5004 w 9938"/>
                  <a:gd name="connsiteY4" fmla="*/ 9999 h 10000"/>
                  <a:gd name="connsiteX5" fmla="*/ 8535 w 9938"/>
                  <a:gd name="connsiteY5" fmla="*/ 8561 h 10000"/>
                  <a:gd name="connsiteX6" fmla="*/ 9938 w 9938"/>
                  <a:gd name="connsiteY6" fmla="*/ 4963 h 10000"/>
                  <a:gd name="connsiteX7" fmla="*/ 5840 w 9938"/>
                  <a:gd name="connsiteY7" fmla="*/ 0 h 10000"/>
                  <a:gd name="connsiteX0" fmla="*/ 5773 w 10000"/>
                  <a:gd name="connsiteY0" fmla="*/ 0 h 10022"/>
                  <a:gd name="connsiteX1" fmla="*/ 1285 w 10000"/>
                  <a:gd name="connsiteY1" fmla="*/ 2421 h 10022"/>
                  <a:gd name="connsiteX2" fmla="*/ 17 w 10000"/>
                  <a:gd name="connsiteY2" fmla="*/ 6018 h 10022"/>
                  <a:gd name="connsiteX3" fmla="*/ 1171 w 10000"/>
                  <a:gd name="connsiteY3" fmla="*/ 9199 h 10022"/>
                  <a:gd name="connsiteX4" fmla="*/ 5035 w 10000"/>
                  <a:gd name="connsiteY4" fmla="*/ 9999 h 10022"/>
                  <a:gd name="connsiteX5" fmla="*/ 8588 w 10000"/>
                  <a:gd name="connsiteY5" fmla="*/ 8561 h 10022"/>
                  <a:gd name="connsiteX6" fmla="*/ 10000 w 10000"/>
                  <a:gd name="connsiteY6" fmla="*/ 4963 h 10022"/>
                  <a:gd name="connsiteX7" fmla="*/ 5876 w 10000"/>
                  <a:gd name="connsiteY7" fmla="*/ 0 h 10022"/>
                  <a:gd name="connsiteX0" fmla="*/ 5773 w 10000"/>
                  <a:gd name="connsiteY0" fmla="*/ 0 h 10584"/>
                  <a:gd name="connsiteX1" fmla="*/ 1285 w 10000"/>
                  <a:gd name="connsiteY1" fmla="*/ 2421 h 10584"/>
                  <a:gd name="connsiteX2" fmla="*/ 17 w 10000"/>
                  <a:gd name="connsiteY2" fmla="*/ 6018 h 10584"/>
                  <a:gd name="connsiteX3" fmla="*/ 1171 w 10000"/>
                  <a:gd name="connsiteY3" fmla="*/ 9199 h 10584"/>
                  <a:gd name="connsiteX4" fmla="*/ 5138 w 10000"/>
                  <a:gd name="connsiteY4" fmla="*/ 10574 h 10584"/>
                  <a:gd name="connsiteX5" fmla="*/ 8588 w 10000"/>
                  <a:gd name="connsiteY5" fmla="*/ 8561 h 10584"/>
                  <a:gd name="connsiteX6" fmla="*/ 10000 w 10000"/>
                  <a:gd name="connsiteY6" fmla="*/ 4963 h 10584"/>
                  <a:gd name="connsiteX7" fmla="*/ 5876 w 10000"/>
                  <a:gd name="connsiteY7" fmla="*/ 0 h 10584"/>
                  <a:gd name="connsiteX0" fmla="*/ 5773 w 10000"/>
                  <a:gd name="connsiteY0" fmla="*/ 0 h 10574"/>
                  <a:gd name="connsiteX1" fmla="*/ 1285 w 10000"/>
                  <a:gd name="connsiteY1" fmla="*/ 2421 h 10574"/>
                  <a:gd name="connsiteX2" fmla="*/ 17 w 10000"/>
                  <a:gd name="connsiteY2" fmla="*/ 6018 h 10574"/>
                  <a:gd name="connsiteX3" fmla="*/ 1171 w 10000"/>
                  <a:gd name="connsiteY3" fmla="*/ 9199 h 10574"/>
                  <a:gd name="connsiteX4" fmla="*/ 5138 w 10000"/>
                  <a:gd name="connsiteY4" fmla="*/ 10574 h 10574"/>
                  <a:gd name="connsiteX5" fmla="*/ 9033 w 10000"/>
                  <a:gd name="connsiteY5" fmla="*/ 9136 h 10574"/>
                  <a:gd name="connsiteX6" fmla="*/ 10000 w 10000"/>
                  <a:gd name="connsiteY6" fmla="*/ 4963 h 10574"/>
                  <a:gd name="connsiteX7" fmla="*/ 5876 w 10000"/>
                  <a:gd name="connsiteY7" fmla="*/ 0 h 10574"/>
                  <a:gd name="connsiteX0" fmla="*/ 5766 w 9993"/>
                  <a:gd name="connsiteY0" fmla="*/ 0 h 10574"/>
                  <a:gd name="connsiteX1" fmla="*/ 1723 w 9993"/>
                  <a:gd name="connsiteY1" fmla="*/ 3140 h 10574"/>
                  <a:gd name="connsiteX2" fmla="*/ 10 w 9993"/>
                  <a:gd name="connsiteY2" fmla="*/ 6018 h 10574"/>
                  <a:gd name="connsiteX3" fmla="*/ 1164 w 9993"/>
                  <a:gd name="connsiteY3" fmla="*/ 9199 h 10574"/>
                  <a:gd name="connsiteX4" fmla="*/ 5131 w 9993"/>
                  <a:gd name="connsiteY4" fmla="*/ 10574 h 10574"/>
                  <a:gd name="connsiteX5" fmla="*/ 9026 w 9993"/>
                  <a:gd name="connsiteY5" fmla="*/ 9136 h 10574"/>
                  <a:gd name="connsiteX6" fmla="*/ 9993 w 9993"/>
                  <a:gd name="connsiteY6" fmla="*/ 4963 h 10574"/>
                  <a:gd name="connsiteX7" fmla="*/ 5869 w 9993"/>
                  <a:gd name="connsiteY7" fmla="*/ 0 h 10574"/>
                  <a:gd name="connsiteX0" fmla="*/ 5770 w 10000"/>
                  <a:gd name="connsiteY0" fmla="*/ 0 h 10000"/>
                  <a:gd name="connsiteX1" fmla="*/ 1621 w 10000"/>
                  <a:gd name="connsiteY1" fmla="*/ 2290 h 10000"/>
                  <a:gd name="connsiteX2" fmla="*/ 10 w 10000"/>
                  <a:gd name="connsiteY2" fmla="*/ 5691 h 10000"/>
                  <a:gd name="connsiteX3" fmla="*/ 1165 w 10000"/>
                  <a:gd name="connsiteY3" fmla="*/ 8700 h 10000"/>
                  <a:gd name="connsiteX4" fmla="*/ 5135 w 10000"/>
                  <a:gd name="connsiteY4" fmla="*/ 10000 h 10000"/>
                  <a:gd name="connsiteX5" fmla="*/ 9032 w 10000"/>
                  <a:gd name="connsiteY5" fmla="*/ 8640 h 10000"/>
                  <a:gd name="connsiteX6" fmla="*/ 10000 w 10000"/>
                  <a:gd name="connsiteY6" fmla="*/ 4694 h 10000"/>
                  <a:gd name="connsiteX7" fmla="*/ 5873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5770" y="0"/>
                    </a:moveTo>
                    <a:cubicBezTo>
                      <a:pt x="3638" y="45"/>
                      <a:pt x="2581" y="1341"/>
                      <a:pt x="1621" y="2290"/>
                    </a:cubicBezTo>
                    <a:cubicBezTo>
                      <a:pt x="662" y="3238"/>
                      <a:pt x="-97" y="4587"/>
                      <a:pt x="10" y="5691"/>
                    </a:cubicBezTo>
                    <a:cubicBezTo>
                      <a:pt x="-50" y="6871"/>
                      <a:pt x="311" y="7982"/>
                      <a:pt x="1165" y="8700"/>
                    </a:cubicBezTo>
                    <a:cubicBezTo>
                      <a:pt x="2019" y="9417"/>
                      <a:pt x="3824" y="10010"/>
                      <a:pt x="5135" y="10000"/>
                    </a:cubicBezTo>
                    <a:cubicBezTo>
                      <a:pt x="6446" y="9991"/>
                      <a:pt x="8222" y="9524"/>
                      <a:pt x="9032" y="8640"/>
                    </a:cubicBezTo>
                    <a:cubicBezTo>
                      <a:pt x="9843" y="7756"/>
                      <a:pt x="10000" y="6002"/>
                      <a:pt x="10000" y="4694"/>
                    </a:cubicBezTo>
                    <a:cubicBezTo>
                      <a:pt x="9970" y="1973"/>
                      <a:pt x="8926" y="0"/>
                      <a:pt x="5873" y="0"/>
                    </a:cubicBezTo>
                  </a:path>
                </a:pathLst>
              </a:custGeom>
              <a:solidFill>
                <a:srgbClr val="86BC36"/>
              </a:solidFill>
              <a:ln>
                <a:noFill/>
              </a:ln>
            </p:spPr>
            <p:txBody>
              <a:bodyPr vert="horz" wrap="square" lIns="121920" tIns="60960" rIns="121920" bIns="60960" numCol="1" anchor="t" anchorCtr="0" compatLnSpc="1">
                <a:prstTxWarp prst="textNoShape">
                  <a:avLst/>
                </a:prstTxWarp>
              </a:bodyPr>
              <a:lstStyle/>
              <a:p>
                <a:endParaRPr lang="fr-FR" sz="2400"/>
              </a:p>
            </p:txBody>
          </p:sp>
          <p:pic>
            <p:nvPicPr>
              <p:cNvPr id="20" name="Imag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3245" y="2971986"/>
                <a:ext cx="983350" cy="861878"/>
              </a:xfrm>
              <a:prstGeom prst="rect">
                <a:avLst/>
              </a:prstGeom>
            </p:spPr>
          </p:pic>
          <p:sp>
            <p:nvSpPr>
              <p:cNvPr id="26" name="ZoneTexte 25"/>
              <p:cNvSpPr txBox="1"/>
              <p:nvPr/>
            </p:nvSpPr>
            <p:spPr>
              <a:xfrm>
                <a:off x="595401" y="3850099"/>
                <a:ext cx="2739038" cy="830997"/>
              </a:xfrm>
              <a:prstGeom prst="rect">
                <a:avLst/>
              </a:prstGeom>
              <a:noFill/>
            </p:spPr>
            <p:txBody>
              <a:bodyPr wrap="square" rtlCol="0">
                <a:spAutoFit/>
              </a:bodyPr>
              <a:lstStyle/>
              <a:p>
                <a:pPr algn="ctr"/>
                <a:r>
                  <a:rPr lang="fr-FR" sz="2400" b="1" dirty="0" smtClean="0">
                    <a:solidFill>
                      <a:schemeClr val="bg1"/>
                    </a:solidFill>
                  </a:rPr>
                  <a:t>Santé, assurance </a:t>
                </a:r>
              </a:p>
              <a:p>
                <a:pPr algn="ctr"/>
                <a:r>
                  <a:rPr lang="fr-FR" sz="2400" b="1" dirty="0" smtClean="0">
                    <a:solidFill>
                      <a:schemeClr val="bg1"/>
                    </a:solidFill>
                  </a:rPr>
                  <a:t>et retraite</a:t>
                </a:r>
              </a:p>
            </p:txBody>
          </p:sp>
        </p:grpSp>
        <p:sp>
          <p:nvSpPr>
            <p:cNvPr id="14" name="Rectangle 13"/>
            <p:cNvSpPr/>
            <p:nvPr/>
          </p:nvSpPr>
          <p:spPr>
            <a:xfrm>
              <a:off x="1065937" y="4675622"/>
              <a:ext cx="2373594" cy="923330"/>
            </a:xfrm>
            <a:prstGeom prst="rect">
              <a:avLst/>
            </a:prstGeom>
          </p:spPr>
          <p:txBody>
            <a:bodyPr wrap="square">
              <a:spAutoFit/>
            </a:bodyPr>
            <a:lstStyle/>
            <a:p>
              <a:pPr algn="ctr"/>
              <a:r>
                <a:rPr lang="fr-FR" dirty="0">
                  <a:solidFill>
                    <a:schemeClr val="bg1"/>
                  </a:solidFill>
                </a:rPr>
                <a:t>Près de </a:t>
              </a:r>
              <a:r>
                <a:rPr lang="fr-FR" b="1" dirty="0">
                  <a:solidFill>
                    <a:schemeClr val="bg1"/>
                  </a:solidFill>
                </a:rPr>
                <a:t>11 millions </a:t>
              </a:r>
              <a:r>
                <a:rPr lang="fr-FR" dirty="0">
                  <a:solidFill>
                    <a:schemeClr val="bg1"/>
                  </a:solidFill>
                </a:rPr>
                <a:t>de personnes assurées par </a:t>
              </a:r>
              <a:r>
                <a:rPr lang="fr-FR" dirty="0" smtClean="0">
                  <a:solidFill>
                    <a:schemeClr val="bg1"/>
                  </a:solidFill>
                </a:rPr>
                <a:t>les </a:t>
              </a:r>
              <a:r>
                <a:rPr lang="fr-FR" dirty="0">
                  <a:solidFill>
                    <a:schemeClr val="bg1"/>
                  </a:solidFill>
                </a:rPr>
                <a:t>mutuelles. </a:t>
              </a:r>
              <a:endParaRPr lang="fr-FR" dirty="0"/>
            </a:p>
          </p:txBody>
        </p:sp>
      </p:grpSp>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3669" y="4888670"/>
            <a:ext cx="719212" cy="539789"/>
          </a:xfrm>
          <a:prstGeom prst="rect">
            <a:avLst/>
          </a:prstGeom>
        </p:spPr>
      </p:pic>
    </p:spTree>
    <p:extLst>
      <p:ext uri="{BB962C8B-B14F-4D97-AF65-F5344CB8AC3E}">
        <p14:creationId xmlns:p14="http://schemas.microsoft.com/office/powerpoint/2010/main" val="4115373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2237" y="2153378"/>
            <a:ext cx="1695330" cy="873497"/>
          </a:xfrm>
          <a:prstGeom prst="rect">
            <a:avLst/>
          </a:prstGeom>
        </p:spPr>
      </p:pic>
      <p:sp>
        <p:nvSpPr>
          <p:cNvPr id="2" name="Titre 1"/>
          <p:cNvSpPr>
            <a:spLocks noGrp="1"/>
          </p:cNvSpPr>
          <p:nvPr>
            <p:ph type="title"/>
          </p:nvPr>
        </p:nvSpPr>
        <p:spPr>
          <a:xfrm>
            <a:off x="600000" y="600000"/>
            <a:ext cx="10955867" cy="538481"/>
          </a:xfrm>
        </p:spPr>
        <p:txBody>
          <a:bodyPr/>
          <a:lstStyle/>
          <a:p>
            <a:r>
              <a:rPr lang="fr-FR" dirty="0" smtClean="0"/>
              <a:t>Le Groupe VYV dans les Pays de la Loire</a:t>
            </a:r>
            <a:endParaRPr lang="fr-FR" dirty="0"/>
          </a:p>
        </p:txBody>
      </p:sp>
      <p:sp>
        <p:nvSpPr>
          <p:cNvPr id="3" name="Espace réservé du contenu 2"/>
          <p:cNvSpPr>
            <a:spLocks noGrp="1"/>
          </p:cNvSpPr>
          <p:nvPr>
            <p:ph idx="1"/>
          </p:nvPr>
        </p:nvSpPr>
        <p:spPr>
          <a:xfrm>
            <a:off x="583067" y="1616337"/>
            <a:ext cx="10972800" cy="428492"/>
          </a:xfrm>
        </p:spPr>
        <p:txBody>
          <a:bodyPr/>
          <a:lstStyle/>
          <a:p>
            <a:r>
              <a:rPr lang="fr-FR" sz="2000" b="0" dirty="0" smtClean="0">
                <a:solidFill>
                  <a:srgbClr val="482683"/>
                </a:solidFill>
              </a:rPr>
              <a:t>En Pays de la Loire, les activités du Groupe VYV rassemblent : </a:t>
            </a:r>
            <a:endParaRPr lang="fr-FR" sz="2000" b="0" dirty="0">
              <a:solidFill>
                <a:srgbClr val="482683"/>
              </a:solidFill>
            </a:endParaRPr>
          </a:p>
        </p:txBody>
      </p:sp>
      <p:sp>
        <p:nvSpPr>
          <p:cNvPr id="16" name="ZoneTexte 15"/>
          <p:cNvSpPr txBox="1"/>
          <p:nvPr/>
        </p:nvSpPr>
        <p:spPr>
          <a:xfrm>
            <a:off x="1403678" y="3776658"/>
            <a:ext cx="2470561" cy="923330"/>
          </a:xfrm>
          <a:prstGeom prst="rect">
            <a:avLst/>
          </a:prstGeom>
          <a:solidFill>
            <a:schemeClr val="bg1"/>
          </a:solidFill>
        </p:spPr>
        <p:txBody>
          <a:bodyPr wrap="square" rtlCol="0">
            <a:spAutoFit/>
          </a:bodyPr>
          <a:lstStyle/>
          <a:p>
            <a:pPr lvl="0"/>
            <a:r>
              <a:rPr lang="fr-FR" sz="3600" b="1" dirty="0" smtClean="0">
                <a:solidFill>
                  <a:srgbClr val="482683"/>
                </a:solidFill>
              </a:rPr>
              <a:t>+ 600</a:t>
            </a:r>
            <a:endParaRPr lang="fr-FR" sz="3600" dirty="0">
              <a:solidFill>
                <a:srgbClr val="482683"/>
              </a:solidFill>
            </a:endParaRPr>
          </a:p>
          <a:p>
            <a:pPr lvl="0"/>
            <a:r>
              <a:rPr lang="fr-FR" dirty="0" smtClean="0">
                <a:solidFill>
                  <a:srgbClr val="482683"/>
                </a:solidFill>
              </a:rPr>
              <a:t>élus mutualistes</a:t>
            </a:r>
            <a:endParaRPr lang="fr-FR" sz="2000" dirty="0">
              <a:solidFill>
                <a:srgbClr val="482683"/>
              </a:solidFill>
            </a:endParaRPr>
          </a:p>
        </p:txBody>
      </p:sp>
      <p:cxnSp>
        <p:nvCxnSpPr>
          <p:cNvPr id="25" name="Connecteur droit 24">
            <a:extLst>
              <a:ext uri="{FF2B5EF4-FFF2-40B4-BE49-F238E27FC236}">
                <a16:creationId xmlns:a16="http://schemas.microsoft.com/office/drawing/2014/main" id="{5286209F-8F80-4421-BF63-F56F7B205115}"/>
              </a:ext>
            </a:extLst>
          </p:cNvPr>
          <p:cNvCxnSpPr>
            <a:cxnSpLocks/>
          </p:cNvCxnSpPr>
          <p:nvPr/>
        </p:nvCxnSpPr>
        <p:spPr>
          <a:xfrm flipH="1">
            <a:off x="1467431" y="4328920"/>
            <a:ext cx="1564523"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pic>
        <p:nvPicPr>
          <p:cNvPr id="3074" name="Picture 2" descr="Logo Harmonie Mutuel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6" y="2142341"/>
            <a:ext cx="845924" cy="8459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go M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575" y="2143246"/>
            <a:ext cx="820135" cy="8201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ogo M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4307" y="2214930"/>
            <a:ext cx="725904" cy="7259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nfo.pdl.vyv3.fr/wp-content/uploads/2020/11/Logo_HGO_G-VYV_Q-1024x97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52872" y="2188448"/>
            <a:ext cx="824032" cy="82403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info.pdl.vyv3.fr/wp-content/uploads/2020/11/Logo_HMS-Grpe-VYV_Q-921x1024-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1528" y="2193872"/>
            <a:ext cx="881959" cy="88195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s://info.pdl.vyv3.fr/wp-content/uploads/2020/11/Logo-Harmonie-Ambulance_Grpe-VVY_Q-850x1024-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0908" y="2190620"/>
            <a:ext cx="889915" cy="88991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Logo de la Maison des obsèqu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1103" y="1956462"/>
            <a:ext cx="1217682" cy="1217682"/>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Groupe ARCADE-VYV (@Groupe_Arcade) / X"/>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29036" y="2098422"/>
            <a:ext cx="883562" cy="88356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info.pdl.vyv3.fr/wp-content/uploads/2022/07/UMR-1024x97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08676" y="2090768"/>
            <a:ext cx="989261" cy="944822"/>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RMA Ressources Mutuelles Assistanc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84580" y="2250269"/>
            <a:ext cx="855894" cy="855894"/>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s://info.pdl.vyv3.fr/wp-content/uploads/2021/06/senior.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279716" y="2087984"/>
            <a:ext cx="879518" cy="879518"/>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Logo SMAC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282734" y="2054943"/>
            <a:ext cx="917030" cy="91703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Connecteur droit 36"/>
          <p:cNvCxnSpPr/>
          <p:nvPr/>
        </p:nvCxnSpPr>
        <p:spPr>
          <a:xfrm>
            <a:off x="3989039" y="3370729"/>
            <a:ext cx="4213923" cy="0"/>
          </a:xfrm>
          <a:prstGeom prst="line">
            <a:avLst/>
          </a:prstGeom>
          <a:ln w="28575">
            <a:solidFill>
              <a:srgbClr val="F2F2F2"/>
            </a:solidFill>
            <a:prstDash val="solid"/>
          </a:ln>
        </p:spPr>
        <p:style>
          <a:lnRef idx="1">
            <a:schemeClr val="accent1"/>
          </a:lnRef>
          <a:fillRef idx="0">
            <a:schemeClr val="accent1"/>
          </a:fillRef>
          <a:effectRef idx="0">
            <a:schemeClr val="accent1"/>
          </a:effectRef>
          <a:fontRef idx="minor">
            <a:schemeClr val="tx1"/>
          </a:fontRef>
        </p:style>
      </p:cxnSp>
      <p:pic>
        <p:nvPicPr>
          <p:cNvPr id="38" name="Imag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16147" y="4946081"/>
            <a:ext cx="486706" cy="589004"/>
          </a:xfrm>
          <a:prstGeom prst="rect">
            <a:avLst/>
          </a:prstGeom>
        </p:spPr>
      </p:pic>
      <p:pic>
        <p:nvPicPr>
          <p:cNvPr id="39" name="Imag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8858" y="3861514"/>
            <a:ext cx="561297" cy="472794"/>
          </a:xfrm>
          <a:prstGeom prst="rect">
            <a:avLst/>
          </a:prstGeom>
        </p:spPr>
      </p:pic>
      <p:pic>
        <p:nvPicPr>
          <p:cNvPr id="40" name="Image 3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785" y="3672965"/>
            <a:ext cx="685102" cy="685102"/>
          </a:xfrm>
          <a:prstGeom prst="rect">
            <a:avLst/>
          </a:prstGeom>
        </p:spPr>
      </p:pic>
      <p:pic>
        <p:nvPicPr>
          <p:cNvPr id="41" name="Imag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38065" y="4957706"/>
            <a:ext cx="623106" cy="565754"/>
          </a:xfrm>
          <a:prstGeom prst="rect">
            <a:avLst/>
          </a:prstGeom>
        </p:spPr>
      </p:pic>
      <p:pic>
        <p:nvPicPr>
          <p:cNvPr id="42" name="Image 4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54683" y="3715907"/>
            <a:ext cx="643254" cy="573502"/>
          </a:xfrm>
          <a:prstGeom prst="rect">
            <a:avLst/>
          </a:prstGeom>
        </p:spPr>
      </p:pic>
      <p:sp>
        <p:nvSpPr>
          <p:cNvPr id="55" name="ZoneTexte 54"/>
          <p:cNvSpPr txBox="1"/>
          <p:nvPr/>
        </p:nvSpPr>
        <p:spPr>
          <a:xfrm>
            <a:off x="5351317" y="3703009"/>
            <a:ext cx="2470561" cy="923330"/>
          </a:xfrm>
          <a:prstGeom prst="rect">
            <a:avLst/>
          </a:prstGeom>
          <a:solidFill>
            <a:schemeClr val="bg1"/>
          </a:solidFill>
        </p:spPr>
        <p:txBody>
          <a:bodyPr wrap="square" rtlCol="0">
            <a:spAutoFit/>
          </a:bodyPr>
          <a:lstStyle/>
          <a:p>
            <a:pPr lvl="0"/>
            <a:r>
              <a:rPr lang="fr-FR" sz="3600" b="1" dirty="0" smtClean="0">
                <a:solidFill>
                  <a:srgbClr val="482683"/>
                </a:solidFill>
              </a:rPr>
              <a:t>+ 8 300</a:t>
            </a:r>
            <a:endParaRPr lang="fr-FR" sz="3600" dirty="0">
              <a:solidFill>
                <a:srgbClr val="482683"/>
              </a:solidFill>
            </a:endParaRPr>
          </a:p>
          <a:p>
            <a:pPr lvl="0"/>
            <a:r>
              <a:rPr lang="fr-FR" dirty="0" smtClean="0">
                <a:solidFill>
                  <a:srgbClr val="482683"/>
                </a:solidFill>
              </a:rPr>
              <a:t>collaborateurs</a:t>
            </a:r>
            <a:endParaRPr lang="fr-FR" sz="2000" dirty="0">
              <a:solidFill>
                <a:srgbClr val="482683"/>
              </a:solidFill>
            </a:endParaRPr>
          </a:p>
        </p:txBody>
      </p:sp>
      <p:cxnSp>
        <p:nvCxnSpPr>
          <p:cNvPr id="56" name="Connecteur droit 55">
            <a:extLst>
              <a:ext uri="{FF2B5EF4-FFF2-40B4-BE49-F238E27FC236}">
                <a16:creationId xmlns:a16="http://schemas.microsoft.com/office/drawing/2014/main" id="{5286209F-8F80-4421-BF63-F56F7B205115}"/>
              </a:ext>
            </a:extLst>
          </p:cNvPr>
          <p:cNvCxnSpPr>
            <a:cxnSpLocks/>
          </p:cNvCxnSpPr>
          <p:nvPr/>
        </p:nvCxnSpPr>
        <p:spPr>
          <a:xfrm flipH="1">
            <a:off x="5415070" y="4255271"/>
            <a:ext cx="1564523"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sp>
        <p:nvSpPr>
          <p:cNvPr id="57" name="ZoneTexte 56"/>
          <p:cNvSpPr txBox="1"/>
          <p:nvPr/>
        </p:nvSpPr>
        <p:spPr>
          <a:xfrm>
            <a:off x="9294459" y="3659655"/>
            <a:ext cx="2470561" cy="1231106"/>
          </a:xfrm>
          <a:prstGeom prst="rect">
            <a:avLst/>
          </a:prstGeom>
          <a:solidFill>
            <a:schemeClr val="bg1"/>
          </a:solidFill>
        </p:spPr>
        <p:txBody>
          <a:bodyPr wrap="square" rtlCol="0">
            <a:spAutoFit/>
          </a:bodyPr>
          <a:lstStyle/>
          <a:p>
            <a:pPr lvl="0"/>
            <a:r>
              <a:rPr lang="fr-FR" sz="3600" b="1" dirty="0" smtClean="0">
                <a:solidFill>
                  <a:srgbClr val="482683"/>
                </a:solidFill>
              </a:rPr>
              <a:t>+ 400</a:t>
            </a:r>
            <a:endParaRPr lang="fr-FR" sz="3600" dirty="0">
              <a:solidFill>
                <a:srgbClr val="482683"/>
              </a:solidFill>
            </a:endParaRPr>
          </a:p>
          <a:p>
            <a:pPr lvl="0"/>
            <a:r>
              <a:rPr lang="fr-FR" dirty="0" smtClean="0">
                <a:solidFill>
                  <a:srgbClr val="482683"/>
                </a:solidFill>
              </a:rPr>
              <a:t>établissements </a:t>
            </a:r>
          </a:p>
          <a:p>
            <a:pPr lvl="0"/>
            <a:r>
              <a:rPr lang="fr-FR" sz="2000" dirty="0" smtClean="0">
                <a:solidFill>
                  <a:srgbClr val="482683"/>
                </a:solidFill>
              </a:rPr>
              <a:t>et services</a:t>
            </a:r>
            <a:endParaRPr lang="fr-FR" sz="2000" dirty="0">
              <a:solidFill>
                <a:srgbClr val="482683"/>
              </a:solidFill>
            </a:endParaRPr>
          </a:p>
        </p:txBody>
      </p:sp>
      <p:cxnSp>
        <p:nvCxnSpPr>
          <p:cNvPr id="58" name="Connecteur droit 57">
            <a:extLst>
              <a:ext uri="{FF2B5EF4-FFF2-40B4-BE49-F238E27FC236}">
                <a16:creationId xmlns:a16="http://schemas.microsoft.com/office/drawing/2014/main" id="{5286209F-8F80-4421-BF63-F56F7B205115}"/>
              </a:ext>
            </a:extLst>
          </p:cNvPr>
          <p:cNvCxnSpPr>
            <a:cxnSpLocks/>
          </p:cNvCxnSpPr>
          <p:nvPr/>
        </p:nvCxnSpPr>
        <p:spPr>
          <a:xfrm flipH="1">
            <a:off x="9358212" y="4211917"/>
            <a:ext cx="1564523"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sp>
        <p:nvSpPr>
          <p:cNvPr id="61" name="ZoneTexte 60"/>
          <p:cNvSpPr txBox="1"/>
          <p:nvPr/>
        </p:nvSpPr>
        <p:spPr>
          <a:xfrm>
            <a:off x="3321158" y="4968770"/>
            <a:ext cx="2470561" cy="1415772"/>
          </a:xfrm>
          <a:prstGeom prst="rect">
            <a:avLst/>
          </a:prstGeom>
          <a:solidFill>
            <a:schemeClr val="bg1"/>
          </a:solidFill>
        </p:spPr>
        <p:txBody>
          <a:bodyPr wrap="square" rtlCol="0">
            <a:spAutoFit/>
          </a:bodyPr>
          <a:lstStyle/>
          <a:p>
            <a:pPr lvl="0"/>
            <a:r>
              <a:rPr lang="fr-FR" sz="3600" b="1" dirty="0" smtClean="0">
                <a:solidFill>
                  <a:srgbClr val="482683"/>
                </a:solidFill>
              </a:rPr>
              <a:t>+ 1 million</a:t>
            </a:r>
            <a:endParaRPr lang="fr-FR" sz="3600" dirty="0">
              <a:solidFill>
                <a:srgbClr val="482683"/>
              </a:solidFill>
            </a:endParaRPr>
          </a:p>
          <a:p>
            <a:pPr lvl="0"/>
            <a:r>
              <a:rPr lang="fr-FR" dirty="0" smtClean="0">
                <a:solidFill>
                  <a:srgbClr val="482683"/>
                </a:solidFill>
              </a:rPr>
              <a:t>personnes protégées</a:t>
            </a:r>
          </a:p>
          <a:p>
            <a:pPr lvl="0"/>
            <a:r>
              <a:rPr lang="fr-FR" sz="1600" i="1" dirty="0" smtClean="0">
                <a:solidFill>
                  <a:srgbClr val="482683"/>
                </a:solidFill>
              </a:rPr>
              <a:t>(soit 1 habitant sur 3 </a:t>
            </a:r>
          </a:p>
          <a:p>
            <a:pPr lvl="0"/>
            <a:r>
              <a:rPr lang="fr-FR" sz="1600" i="1" dirty="0" smtClean="0">
                <a:solidFill>
                  <a:srgbClr val="482683"/>
                </a:solidFill>
              </a:rPr>
              <a:t>de la région)</a:t>
            </a:r>
            <a:endParaRPr lang="fr-FR" sz="1600" i="1" dirty="0">
              <a:solidFill>
                <a:srgbClr val="482683"/>
              </a:solidFill>
            </a:endParaRPr>
          </a:p>
        </p:txBody>
      </p:sp>
      <p:cxnSp>
        <p:nvCxnSpPr>
          <p:cNvPr id="62" name="Connecteur droit 61">
            <a:extLst>
              <a:ext uri="{FF2B5EF4-FFF2-40B4-BE49-F238E27FC236}">
                <a16:creationId xmlns:a16="http://schemas.microsoft.com/office/drawing/2014/main" id="{5286209F-8F80-4421-BF63-F56F7B205115}"/>
              </a:ext>
            </a:extLst>
          </p:cNvPr>
          <p:cNvCxnSpPr>
            <a:cxnSpLocks/>
          </p:cNvCxnSpPr>
          <p:nvPr/>
        </p:nvCxnSpPr>
        <p:spPr>
          <a:xfrm flipH="1">
            <a:off x="3384912" y="5521032"/>
            <a:ext cx="2346010"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sp>
        <p:nvSpPr>
          <p:cNvPr id="63" name="ZoneTexte 62"/>
          <p:cNvSpPr txBox="1"/>
          <p:nvPr/>
        </p:nvSpPr>
        <p:spPr>
          <a:xfrm>
            <a:off x="7264300" y="4925416"/>
            <a:ext cx="3000044" cy="923330"/>
          </a:xfrm>
          <a:prstGeom prst="rect">
            <a:avLst/>
          </a:prstGeom>
          <a:solidFill>
            <a:schemeClr val="bg1"/>
          </a:solidFill>
        </p:spPr>
        <p:txBody>
          <a:bodyPr wrap="square" rtlCol="0">
            <a:spAutoFit/>
          </a:bodyPr>
          <a:lstStyle/>
          <a:p>
            <a:pPr lvl="0"/>
            <a:r>
              <a:rPr lang="fr-FR" sz="3600" b="1" dirty="0" smtClean="0">
                <a:solidFill>
                  <a:srgbClr val="482683"/>
                </a:solidFill>
              </a:rPr>
              <a:t>+ 1 milliard €</a:t>
            </a:r>
            <a:endParaRPr lang="fr-FR" sz="3600" dirty="0">
              <a:solidFill>
                <a:srgbClr val="482683"/>
              </a:solidFill>
            </a:endParaRPr>
          </a:p>
          <a:p>
            <a:pPr lvl="0"/>
            <a:r>
              <a:rPr lang="fr-FR" dirty="0" smtClean="0">
                <a:solidFill>
                  <a:srgbClr val="482683"/>
                </a:solidFill>
              </a:rPr>
              <a:t>chiffre d’affaires</a:t>
            </a:r>
            <a:endParaRPr lang="fr-FR" sz="2000" dirty="0">
              <a:solidFill>
                <a:srgbClr val="482683"/>
              </a:solidFill>
            </a:endParaRPr>
          </a:p>
        </p:txBody>
      </p:sp>
      <p:cxnSp>
        <p:nvCxnSpPr>
          <p:cNvPr id="66" name="Connecteur droit 65">
            <a:extLst>
              <a:ext uri="{FF2B5EF4-FFF2-40B4-BE49-F238E27FC236}">
                <a16:creationId xmlns:a16="http://schemas.microsoft.com/office/drawing/2014/main" id="{5286209F-8F80-4421-BF63-F56F7B205115}"/>
              </a:ext>
            </a:extLst>
          </p:cNvPr>
          <p:cNvCxnSpPr>
            <a:cxnSpLocks/>
          </p:cNvCxnSpPr>
          <p:nvPr/>
        </p:nvCxnSpPr>
        <p:spPr>
          <a:xfrm flipH="1">
            <a:off x="7326575" y="5462939"/>
            <a:ext cx="2632969"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5749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51490" r="-261"/>
          <a:stretch/>
        </p:blipFill>
        <p:spPr>
          <a:xfrm>
            <a:off x="0" y="1"/>
            <a:ext cx="5014677" cy="6858000"/>
          </a:xfrm>
          <a:prstGeom prst="rect">
            <a:avLst/>
          </a:prstGeom>
        </p:spPr>
      </p:pic>
      <p:sp>
        <p:nvSpPr>
          <p:cNvPr id="10"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5</a:t>
            </a:fld>
            <a:endParaRPr lang="fr-FR" sz="1050" dirty="0">
              <a:solidFill>
                <a:schemeClr val="bg1"/>
              </a:solidFill>
            </a:endParaRPr>
          </a:p>
        </p:txBody>
      </p:sp>
      <p:pic>
        <p:nvPicPr>
          <p:cNvPr id="12" name="Image 1"/>
          <p:cNvPicPr>
            <a:picLocks noChangeAspect="1"/>
          </p:cNvPicPr>
          <p:nvPr/>
        </p:nvPicPr>
        <p:blipFill rotWithShape="1">
          <a:blip r:embed="rId3">
            <a:extLst>
              <a:ext uri="{28A0092B-C50C-407E-A947-70E740481C1C}">
                <a14:useLocalDpi xmlns:a14="http://schemas.microsoft.com/office/drawing/2010/main"/>
              </a:ext>
            </a:extLst>
          </a:blip>
          <a:srcRect r="20644"/>
          <a:stretch/>
        </p:blipFill>
        <p:spPr bwMode="auto">
          <a:xfrm>
            <a:off x="0" y="-6302"/>
            <a:ext cx="5868955" cy="6870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ous-titre 5"/>
          <p:cNvSpPr>
            <a:spLocks noGrp="1"/>
          </p:cNvSpPr>
          <p:nvPr>
            <p:ph type="subTitle" idx="1"/>
          </p:nvPr>
        </p:nvSpPr>
        <p:spPr/>
        <p:txBody>
          <a:bodyPr/>
          <a:lstStyle/>
          <a:p>
            <a:r>
              <a:rPr lang="fr-FR" sz="4400" dirty="0" smtClean="0"/>
              <a:t>VYV</a:t>
            </a:r>
            <a:r>
              <a:rPr lang="fr-FR" sz="4400" baseline="30000" dirty="0" smtClean="0"/>
              <a:t>3</a:t>
            </a:r>
            <a:r>
              <a:rPr lang="fr-FR" sz="4400" dirty="0" smtClean="0"/>
              <a:t>, l’offre de soins </a:t>
            </a:r>
            <a:br>
              <a:rPr lang="fr-FR" sz="4400" dirty="0" smtClean="0"/>
            </a:br>
            <a:r>
              <a:rPr lang="fr-FR" sz="4400" dirty="0" smtClean="0"/>
              <a:t>et d’accompagnement </a:t>
            </a:r>
            <a:br>
              <a:rPr lang="fr-FR" sz="4400" dirty="0" smtClean="0"/>
            </a:br>
            <a:r>
              <a:rPr lang="fr-FR" sz="4400" dirty="0" smtClean="0"/>
              <a:t>du Groupe VYV</a:t>
            </a:r>
            <a:endParaRPr lang="fr-FR" sz="4000" dirty="0"/>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395" y="5835853"/>
            <a:ext cx="1315638" cy="880389"/>
          </a:xfrm>
          <a:prstGeom prst="rect">
            <a:avLst/>
          </a:prstGeom>
        </p:spPr>
      </p:pic>
    </p:spTree>
    <p:extLst>
      <p:ext uri="{BB962C8B-B14F-4D97-AF65-F5344CB8AC3E}">
        <p14:creationId xmlns:p14="http://schemas.microsoft.com/office/powerpoint/2010/main" val="3723143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700" dirty="0"/>
              <a:t>La raison d’être de VYV</a:t>
            </a:r>
            <a:r>
              <a:rPr lang="fr-FR" baseline="30000" dirty="0" smtClean="0"/>
              <a:t>3</a:t>
            </a:r>
            <a:endParaRPr lang="fr-FR" baseline="30000" dirty="0"/>
          </a:p>
        </p:txBody>
      </p:sp>
      <p:sp>
        <p:nvSpPr>
          <p:cNvPr id="25" name="Rectangle 16"/>
          <p:cNvSpPr>
            <a:spLocks noChangeArrowheads="1"/>
          </p:cNvSpPr>
          <p:nvPr/>
        </p:nvSpPr>
        <p:spPr bwMode="auto">
          <a:xfrm>
            <a:off x="310958" y="51702"/>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fr-FR" sz="2400"/>
          </a:p>
        </p:txBody>
      </p:sp>
      <p:sp>
        <p:nvSpPr>
          <p:cNvPr id="11"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6</a:t>
            </a:fld>
            <a:endParaRPr lang="fr-FR" sz="1050" dirty="0">
              <a:solidFill>
                <a:schemeClr val="bg1"/>
              </a:solidFill>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733" y="1733884"/>
            <a:ext cx="10058400" cy="3352800"/>
          </a:xfrm>
          <a:prstGeom prst="rect">
            <a:avLst/>
          </a:prstGeom>
        </p:spPr>
      </p:pic>
    </p:spTree>
    <p:extLst>
      <p:ext uri="{BB962C8B-B14F-4D97-AF65-F5344CB8AC3E}">
        <p14:creationId xmlns:p14="http://schemas.microsoft.com/office/powerpoint/2010/main" val="2371408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3DC4BE2-7ADB-4F36-8599-8754665EC25D}"/>
              </a:ext>
            </a:extLst>
          </p:cNvPr>
          <p:cNvSpPr>
            <a:spLocks noGrp="1"/>
          </p:cNvSpPr>
          <p:nvPr>
            <p:ph type="title"/>
          </p:nvPr>
        </p:nvSpPr>
        <p:spPr>
          <a:xfrm>
            <a:off x="600000" y="600000"/>
            <a:ext cx="10955867" cy="530017"/>
          </a:xfrm>
        </p:spPr>
        <p:txBody>
          <a:bodyPr/>
          <a:lstStyle/>
          <a:p>
            <a:r>
              <a:rPr lang="fr-FR" sz="4200" dirty="0" smtClean="0"/>
              <a:t>La mission de VYV</a:t>
            </a:r>
            <a:r>
              <a:rPr lang="fr-FR" sz="4200" baseline="30000" dirty="0" smtClean="0"/>
              <a:t>3</a:t>
            </a:r>
            <a:endParaRPr lang="fr-FR" sz="4200" baseline="30000" dirty="0"/>
          </a:p>
        </p:txBody>
      </p:sp>
      <p:sp>
        <p:nvSpPr>
          <p:cNvPr id="8" name="Espace réservé du contenu 7"/>
          <p:cNvSpPr>
            <a:spLocks noGrp="1"/>
          </p:cNvSpPr>
          <p:nvPr>
            <p:ph idx="1"/>
          </p:nvPr>
        </p:nvSpPr>
        <p:spPr>
          <a:xfrm>
            <a:off x="600000" y="1809150"/>
            <a:ext cx="5531379" cy="4238400"/>
          </a:xfrm>
        </p:spPr>
        <p:txBody>
          <a:bodyPr/>
          <a:lstStyle/>
          <a:p>
            <a:r>
              <a:rPr lang="fr-FR" sz="2000" b="0" dirty="0" smtClean="0">
                <a:solidFill>
                  <a:srgbClr val="482683"/>
                </a:solidFill>
              </a:rPr>
              <a:t>C’est </a:t>
            </a:r>
            <a:r>
              <a:rPr lang="fr-FR" sz="2000" b="0" dirty="0">
                <a:solidFill>
                  <a:srgbClr val="482683"/>
                </a:solidFill>
              </a:rPr>
              <a:t>au plus près des </a:t>
            </a:r>
            <a:r>
              <a:rPr lang="fr-FR" sz="2000" b="0" dirty="0" smtClean="0">
                <a:solidFill>
                  <a:srgbClr val="482683"/>
                </a:solidFill>
              </a:rPr>
              <a:t>territoires, à </a:t>
            </a:r>
            <a:r>
              <a:rPr lang="fr-FR" sz="2000" b="0" dirty="0">
                <a:solidFill>
                  <a:srgbClr val="482683"/>
                </a:solidFill>
              </a:rPr>
              <a:t>travers la diversité de </a:t>
            </a:r>
            <a:r>
              <a:rPr lang="fr-FR" sz="2000" b="0" dirty="0" smtClean="0">
                <a:solidFill>
                  <a:srgbClr val="482683"/>
                </a:solidFill>
              </a:rPr>
              <a:t>l’offre</a:t>
            </a:r>
            <a:r>
              <a:rPr lang="fr-FR" sz="2000" b="0" dirty="0">
                <a:solidFill>
                  <a:srgbClr val="482683"/>
                </a:solidFill>
              </a:rPr>
              <a:t>, que </a:t>
            </a:r>
            <a:r>
              <a:rPr lang="fr-FR" sz="2000" b="0" dirty="0" smtClean="0">
                <a:solidFill>
                  <a:srgbClr val="482683"/>
                </a:solidFill>
              </a:rPr>
              <a:t>l’ambition de </a:t>
            </a:r>
            <a:r>
              <a:rPr lang="fr-FR" sz="2000" b="0" dirty="0">
                <a:solidFill>
                  <a:srgbClr val="482683"/>
                </a:solidFill>
              </a:rPr>
              <a:t>VYV</a:t>
            </a:r>
            <a:r>
              <a:rPr lang="fr-FR" sz="2000" b="0" baseline="30000" dirty="0">
                <a:solidFill>
                  <a:srgbClr val="482683"/>
                </a:solidFill>
              </a:rPr>
              <a:t>3</a:t>
            </a:r>
            <a:r>
              <a:rPr lang="fr-FR" sz="2000" b="0" dirty="0">
                <a:solidFill>
                  <a:srgbClr val="482683"/>
                </a:solidFill>
              </a:rPr>
              <a:t> se </a:t>
            </a:r>
            <a:r>
              <a:rPr lang="fr-FR" sz="2000" b="0" dirty="0" smtClean="0">
                <a:solidFill>
                  <a:srgbClr val="482683"/>
                </a:solidFill>
              </a:rPr>
              <a:t>concrétise :</a:t>
            </a:r>
          </a:p>
          <a:p>
            <a:r>
              <a:rPr lang="fr-FR" sz="2000" dirty="0" smtClean="0">
                <a:solidFill>
                  <a:srgbClr val="482683"/>
                </a:solidFill>
              </a:rPr>
              <a:t>développer une offre de soins et d’accompagnement innovante, socialement performante, de qualité, ouverte à tous sans distinction et adaptée aux besoins des adhérents du Groupe VYV </a:t>
            </a:r>
            <a:r>
              <a:rPr lang="fr-FR" sz="2000" dirty="0">
                <a:solidFill>
                  <a:srgbClr val="482683"/>
                </a:solidFill>
              </a:rPr>
              <a:t>et </a:t>
            </a:r>
            <a:r>
              <a:rPr lang="fr-FR" sz="2000" dirty="0" smtClean="0">
                <a:solidFill>
                  <a:srgbClr val="482683"/>
                </a:solidFill>
              </a:rPr>
              <a:t>plus largement </a:t>
            </a:r>
            <a:r>
              <a:rPr lang="fr-FR" sz="2000" dirty="0">
                <a:solidFill>
                  <a:srgbClr val="482683"/>
                </a:solidFill>
              </a:rPr>
              <a:t>de tous les </a:t>
            </a:r>
            <a:r>
              <a:rPr lang="fr-FR" sz="2000" dirty="0" smtClean="0">
                <a:solidFill>
                  <a:srgbClr val="482683"/>
                </a:solidFill>
              </a:rPr>
              <a:t>publics. </a:t>
            </a:r>
          </a:p>
          <a:p>
            <a:endParaRPr lang="fr-FR" sz="2000" b="0" dirty="0" smtClean="0">
              <a:solidFill>
                <a:srgbClr val="482683"/>
              </a:solidFill>
            </a:endParaRPr>
          </a:p>
          <a:p>
            <a:r>
              <a:rPr lang="fr-FR" sz="2000" b="0" dirty="0" smtClean="0">
                <a:solidFill>
                  <a:srgbClr val="482683"/>
                </a:solidFill>
              </a:rPr>
              <a:t>VYV</a:t>
            </a:r>
            <a:r>
              <a:rPr lang="fr-FR" sz="2000" b="0" baseline="30000" dirty="0" smtClean="0">
                <a:solidFill>
                  <a:srgbClr val="482683"/>
                </a:solidFill>
              </a:rPr>
              <a:t>3</a:t>
            </a:r>
            <a:r>
              <a:rPr lang="fr-FR" sz="2000" b="0" dirty="0" smtClean="0">
                <a:solidFill>
                  <a:srgbClr val="482683"/>
                </a:solidFill>
              </a:rPr>
              <a:t> est le </a:t>
            </a:r>
            <a:r>
              <a:rPr lang="fr-FR" sz="2000" dirty="0" smtClean="0">
                <a:solidFill>
                  <a:srgbClr val="482683"/>
                </a:solidFill>
              </a:rPr>
              <a:t>1</a:t>
            </a:r>
            <a:r>
              <a:rPr lang="fr-FR" sz="2000" baseline="30000" dirty="0" smtClean="0">
                <a:solidFill>
                  <a:srgbClr val="482683"/>
                </a:solidFill>
              </a:rPr>
              <a:t>er</a:t>
            </a:r>
            <a:r>
              <a:rPr lang="fr-FR" sz="2000" dirty="0" smtClean="0">
                <a:solidFill>
                  <a:srgbClr val="482683"/>
                </a:solidFill>
              </a:rPr>
              <a:t> </a:t>
            </a:r>
            <a:r>
              <a:rPr lang="fr-FR" sz="2000" dirty="0">
                <a:solidFill>
                  <a:srgbClr val="482683"/>
                </a:solidFill>
              </a:rPr>
              <a:t>opérateur privé solidaire </a:t>
            </a:r>
            <a:r>
              <a:rPr lang="fr-FR" sz="2000" b="0" dirty="0">
                <a:solidFill>
                  <a:srgbClr val="482683"/>
                </a:solidFill>
              </a:rPr>
              <a:t>en France </a:t>
            </a:r>
            <a:r>
              <a:rPr lang="fr-FR" sz="2000" b="0" dirty="0" smtClean="0">
                <a:solidFill>
                  <a:srgbClr val="482683"/>
                </a:solidFill>
              </a:rPr>
              <a:t>et le </a:t>
            </a:r>
            <a:r>
              <a:rPr lang="fr-FR" sz="2000" dirty="0">
                <a:solidFill>
                  <a:srgbClr val="482683"/>
                </a:solidFill>
              </a:rPr>
              <a:t>1</a:t>
            </a:r>
            <a:r>
              <a:rPr lang="fr-FR" sz="2000" baseline="30000" dirty="0">
                <a:solidFill>
                  <a:srgbClr val="482683"/>
                </a:solidFill>
              </a:rPr>
              <a:t>er</a:t>
            </a:r>
            <a:r>
              <a:rPr lang="fr-FR" sz="2000" dirty="0">
                <a:solidFill>
                  <a:srgbClr val="482683"/>
                </a:solidFill>
              </a:rPr>
              <a:t> acteur mutualiste </a:t>
            </a:r>
            <a:r>
              <a:rPr lang="fr-FR" sz="2000" b="0" dirty="0">
                <a:solidFill>
                  <a:srgbClr val="482683"/>
                </a:solidFill>
              </a:rPr>
              <a:t>dans son secteur </a:t>
            </a:r>
            <a:r>
              <a:rPr lang="fr-FR" sz="2000" b="0" dirty="0" smtClean="0">
                <a:solidFill>
                  <a:srgbClr val="482683"/>
                </a:solidFill>
              </a:rPr>
              <a:t>d’activité.</a:t>
            </a:r>
            <a:endParaRPr lang="fr-FR" sz="2000" b="0" dirty="0">
              <a:solidFill>
                <a:srgbClr val="482683"/>
              </a:solidFill>
            </a:endParaRPr>
          </a:p>
          <a:p>
            <a:endParaRPr lang="fr-FR" sz="2000" b="0" dirty="0">
              <a:solidFill>
                <a:srgbClr val="482683"/>
              </a:solidFill>
            </a:endParaRPr>
          </a:p>
          <a:p>
            <a:endParaRPr lang="fr-FR" dirty="0"/>
          </a:p>
        </p:txBody>
      </p:sp>
      <p:sp>
        <p:nvSpPr>
          <p:cNvPr id="24"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7</a:t>
            </a:fld>
            <a:endParaRPr lang="fr-FR" sz="1050" dirty="0">
              <a:solidFill>
                <a:schemeClr val="bg1"/>
              </a:solidFill>
            </a:endParaRPr>
          </a:p>
        </p:txBody>
      </p:sp>
      <p:pic>
        <p:nvPicPr>
          <p:cNvPr id="2" name="Image 1"/>
          <p:cNvPicPr>
            <a:picLocks noChangeAspect="1"/>
          </p:cNvPicPr>
          <p:nvPr/>
        </p:nvPicPr>
        <p:blipFill>
          <a:blip r:embed="rId3"/>
          <a:stretch>
            <a:fillRect/>
          </a:stretch>
        </p:blipFill>
        <p:spPr>
          <a:xfrm>
            <a:off x="6239276" y="1714498"/>
            <a:ext cx="5736203" cy="3469823"/>
          </a:xfrm>
          <a:prstGeom prst="rect">
            <a:avLst/>
          </a:prstGeom>
        </p:spPr>
      </p:pic>
    </p:spTree>
    <p:extLst>
      <p:ext uri="{BB962C8B-B14F-4D97-AF65-F5344CB8AC3E}">
        <p14:creationId xmlns:p14="http://schemas.microsoft.com/office/powerpoint/2010/main" val="156507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5884" y="598284"/>
            <a:ext cx="10972800" cy="576064"/>
          </a:xfrm>
        </p:spPr>
        <p:txBody>
          <a:bodyPr>
            <a:normAutofit/>
          </a:bodyPr>
          <a:lstStyle/>
          <a:p>
            <a:r>
              <a:rPr lang="fr-FR" sz="4200" dirty="0"/>
              <a:t>VYV</a:t>
            </a:r>
            <a:r>
              <a:rPr lang="fr-FR" sz="4200" baseline="30000" dirty="0"/>
              <a:t>3</a:t>
            </a:r>
            <a:r>
              <a:rPr lang="fr-FR" sz="4200" dirty="0"/>
              <a:t> en chiffres</a:t>
            </a:r>
          </a:p>
        </p:txBody>
      </p:sp>
      <p:sp>
        <p:nvSpPr>
          <p:cNvPr id="46" name="Espace réservé du numéro de diapositive 3"/>
          <p:cNvSpPr txBox="1">
            <a:spLocks/>
          </p:cNvSpPr>
          <p:nvPr/>
        </p:nvSpPr>
        <p:spPr>
          <a:xfrm>
            <a:off x="14720711" y="8473601"/>
            <a:ext cx="710400" cy="488244"/>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F5E9D1-A7A6-4183-9D13-3F3B5B7D4789}" type="slidenum">
              <a:rPr lang="en-US" altLang="fr-FR" sz="2133">
                <a:solidFill>
                  <a:prstClr val="white"/>
                </a:solidFill>
              </a:rPr>
              <a:pPr/>
              <a:t>8</a:t>
            </a:fld>
            <a:endParaRPr lang="en-US" altLang="fr-FR" sz="2133" dirty="0">
              <a:solidFill>
                <a:prstClr val="white"/>
              </a:solidFill>
            </a:endParaRPr>
          </a:p>
        </p:txBody>
      </p:sp>
      <p:sp>
        <p:nvSpPr>
          <p:cNvPr id="47" name="ZoneTexte 46"/>
          <p:cNvSpPr txBox="1"/>
          <p:nvPr/>
        </p:nvSpPr>
        <p:spPr>
          <a:xfrm>
            <a:off x="5287641" y="1349343"/>
            <a:ext cx="2382140" cy="1046440"/>
          </a:xfrm>
          <a:prstGeom prst="rect">
            <a:avLst/>
          </a:prstGeom>
          <a:solidFill>
            <a:schemeClr val="bg1"/>
          </a:solidFill>
        </p:spPr>
        <p:txBody>
          <a:bodyPr wrap="square" rtlCol="0">
            <a:spAutoFit/>
          </a:bodyPr>
          <a:lstStyle/>
          <a:p>
            <a:r>
              <a:rPr lang="fr-FR" sz="4200" b="1" dirty="0">
                <a:solidFill>
                  <a:srgbClr val="1CA5D5"/>
                </a:solidFill>
              </a:rPr>
              <a:t>33 000</a:t>
            </a:r>
          </a:p>
          <a:p>
            <a:r>
              <a:rPr lang="fr-FR" sz="2000" dirty="0">
                <a:solidFill>
                  <a:srgbClr val="1CA5D5"/>
                </a:solidFill>
              </a:rPr>
              <a:t>collaborateurs</a:t>
            </a:r>
          </a:p>
        </p:txBody>
      </p:sp>
      <p:sp>
        <p:nvSpPr>
          <p:cNvPr id="48" name="ZoneTexte 47"/>
          <p:cNvSpPr txBox="1"/>
          <p:nvPr/>
        </p:nvSpPr>
        <p:spPr>
          <a:xfrm>
            <a:off x="1505232" y="1349343"/>
            <a:ext cx="2470561" cy="1046440"/>
          </a:xfrm>
          <a:prstGeom prst="rect">
            <a:avLst/>
          </a:prstGeom>
          <a:solidFill>
            <a:schemeClr val="bg1"/>
          </a:solidFill>
        </p:spPr>
        <p:txBody>
          <a:bodyPr wrap="square" rtlCol="0">
            <a:spAutoFit/>
          </a:bodyPr>
          <a:lstStyle/>
          <a:p>
            <a:pPr lvl="0"/>
            <a:r>
              <a:rPr lang="fr-FR" sz="4200" b="1" dirty="0">
                <a:solidFill>
                  <a:srgbClr val="7FC34B"/>
                </a:solidFill>
              </a:rPr>
              <a:t>1 700</a:t>
            </a:r>
            <a:endParaRPr lang="fr-FR" sz="4200" dirty="0">
              <a:solidFill>
                <a:srgbClr val="7FC34B"/>
              </a:solidFill>
            </a:endParaRPr>
          </a:p>
          <a:p>
            <a:pPr lvl="0"/>
            <a:r>
              <a:rPr lang="fr-FR" sz="2000" dirty="0">
                <a:solidFill>
                  <a:srgbClr val="7FC34B"/>
                </a:solidFill>
              </a:rPr>
              <a:t>élus</a:t>
            </a:r>
            <a:endParaRPr lang="fr-FR" sz="2400" dirty="0">
              <a:solidFill>
                <a:srgbClr val="7FC34B"/>
              </a:solidFill>
            </a:endParaRPr>
          </a:p>
        </p:txBody>
      </p:sp>
      <p:sp>
        <p:nvSpPr>
          <p:cNvPr id="49" name="ZoneTexte 48"/>
          <p:cNvSpPr txBox="1"/>
          <p:nvPr/>
        </p:nvSpPr>
        <p:spPr>
          <a:xfrm>
            <a:off x="5287640" y="2842267"/>
            <a:ext cx="3969765" cy="1159420"/>
          </a:xfrm>
          <a:prstGeom prst="rect">
            <a:avLst/>
          </a:prstGeom>
          <a:solidFill>
            <a:schemeClr val="bg1"/>
          </a:solidFill>
        </p:spPr>
        <p:txBody>
          <a:bodyPr wrap="square" rtlCol="0">
            <a:spAutoFit/>
          </a:bodyPr>
          <a:lstStyle/>
          <a:p>
            <a:pPr lvl="0"/>
            <a:r>
              <a:rPr lang="fr-FR" sz="4200" b="1" dirty="0">
                <a:solidFill>
                  <a:srgbClr val="F18B75"/>
                </a:solidFill>
              </a:rPr>
              <a:t>2,47 milliards* </a:t>
            </a:r>
          </a:p>
          <a:p>
            <a:pPr lvl="0"/>
            <a:r>
              <a:rPr lang="fr-FR" sz="2000" dirty="0">
                <a:solidFill>
                  <a:srgbClr val="F18B75"/>
                </a:solidFill>
              </a:rPr>
              <a:t>d’euros de chiffre d’affaires</a:t>
            </a:r>
          </a:p>
          <a:p>
            <a:pPr lvl="0"/>
            <a:r>
              <a:rPr lang="fr-FR" sz="667" dirty="0">
                <a:solidFill>
                  <a:srgbClr val="F18B75"/>
                </a:solidFill>
              </a:rPr>
              <a:t>* Dont 2,4 au titre du périmètre combiné du Groupe VYV</a:t>
            </a:r>
          </a:p>
        </p:txBody>
      </p:sp>
      <p:pic>
        <p:nvPicPr>
          <p:cNvPr id="50" name="Image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044" y="3050368"/>
            <a:ext cx="739416" cy="746595"/>
          </a:xfrm>
          <a:prstGeom prst="rect">
            <a:avLst/>
          </a:prstGeom>
        </p:spPr>
      </p:pic>
      <p:pic>
        <p:nvPicPr>
          <p:cNvPr id="51" name="Image 50"/>
          <p:cNvPicPr>
            <a:picLocks noChangeAspect="1"/>
          </p:cNvPicPr>
          <p:nvPr/>
        </p:nvPicPr>
        <p:blipFill rotWithShape="1">
          <a:blip r:embed="rId3" cstate="print">
            <a:extLst>
              <a:ext uri="{28A0092B-C50C-407E-A947-70E740481C1C}">
                <a14:useLocalDpi xmlns:a14="http://schemas.microsoft.com/office/drawing/2010/main" val="0"/>
              </a:ext>
            </a:extLst>
          </a:blip>
          <a:srcRect l="16699" t="18103" r="14509" b="16653"/>
          <a:stretch/>
        </p:blipFill>
        <p:spPr>
          <a:xfrm>
            <a:off x="4272205" y="4535976"/>
            <a:ext cx="870596" cy="825721"/>
          </a:xfrm>
          <a:prstGeom prst="rect">
            <a:avLst/>
          </a:prstGeom>
        </p:spPr>
      </p:pic>
      <p:pic>
        <p:nvPicPr>
          <p:cNvPr id="52" name="Imag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82" y="1358918"/>
            <a:ext cx="871343" cy="871343"/>
          </a:xfrm>
          <a:prstGeom prst="rect">
            <a:avLst/>
          </a:prstGeom>
        </p:spPr>
      </p:pic>
      <p:sp>
        <p:nvSpPr>
          <p:cNvPr id="53" name="ZoneTexte 52"/>
          <p:cNvSpPr txBox="1"/>
          <p:nvPr/>
        </p:nvSpPr>
        <p:spPr>
          <a:xfrm>
            <a:off x="9414981" y="1349344"/>
            <a:ext cx="2470561" cy="1364541"/>
          </a:xfrm>
          <a:prstGeom prst="rect">
            <a:avLst/>
          </a:prstGeom>
          <a:solidFill>
            <a:schemeClr val="bg1"/>
          </a:solidFill>
        </p:spPr>
        <p:txBody>
          <a:bodyPr wrap="square" rtlCol="0">
            <a:spAutoFit/>
          </a:bodyPr>
          <a:lstStyle/>
          <a:p>
            <a:pPr lvl="0"/>
            <a:r>
              <a:rPr lang="fr-FR" sz="4200" b="1" dirty="0">
                <a:solidFill>
                  <a:srgbClr val="EF7837"/>
                </a:solidFill>
              </a:rPr>
              <a:t>1 700</a:t>
            </a:r>
            <a:endParaRPr lang="fr-FR" sz="4200" dirty="0">
              <a:solidFill>
                <a:srgbClr val="EF7837"/>
              </a:solidFill>
            </a:endParaRPr>
          </a:p>
          <a:p>
            <a:pPr lvl="0"/>
            <a:r>
              <a:rPr lang="fr-FR" sz="2000" dirty="0">
                <a:solidFill>
                  <a:srgbClr val="EF7837"/>
                </a:solidFill>
              </a:rPr>
              <a:t>établissements </a:t>
            </a:r>
            <a:br>
              <a:rPr lang="fr-FR" sz="2000" dirty="0">
                <a:solidFill>
                  <a:srgbClr val="EF7837"/>
                </a:solidFill>
              </a:rPr>
            </a:br>
            <a:r>
              <a:rPr lang="fr-FR" sz="2000" dirty="0">
                <a:solidFill>
                  <a:srgbClr val="EF7837"/>
                </a:solidFill>
              </a:rPr>
              <a:t>et services</a:t>
            </a:r>
          </a:p>
        </p:txBody>
      </p:sp>
      <p:sp>
        <p:nvSpPr>
          <p:cNvPr id="54" name="ZoneTexte 53"/>
          <p:cNvSpPr txBox="1"/>
          <p:nvPr/>
        </p:nvSpPr>
        <p:spPr>
          <a:xfrm>
            <a:off x="1505232" y="2842267"/>
            <a:ext cx="2470561" cy="1056764"/>
          </a:xfrm>
          <a:prstGeom prst="rect">
            <a:avLst/>
          </a:prstGeom>
          <a:solidFill>
            <a:schemeClr val="bg1"/>
          </a:solidFill>
        </p:spPr>
        <p:txBody>
          <a:bodyPr wrap="square" rtlCol="0">
            <a:spAutoFit/>
          </a:bodyPr>
          <a:lstStyle/>
          <a:p>
            <a:pPr lvl="0"/>
            <a:r>
              <a:rPr lang="fr-FR" sz="4200" b="1" dirty="0">
                <a:solidFill>
                  <a:srgbClr val="9C4092"/>
                </a:solidFill>
              </a:rPr>
              <a:t>81</a:t>
            </a:r>
            <a:endParaRPr lang="fr-FR" sz="4200" dirty="0">
              <a:solidFill>
                <a:srgbClr val="9C4092"/>
              </a:solidFill>
            </a:endParaRPr>
          </a:p>
          <a:p>
            <a:pPr lvl="0"/>
            <a:r>
              <a:rPr lang="fr-FR" sz="2000" dirty="0">
                <a:solidFill>
                  <a:srgbClr val="9C4092"/>
                </a:solidFill>
              </a:rPr>
              <a:t>départements</a:t>
            </a:r>
            <a:endParaRPr lang="fr-FR" sz="2400" dirty="0">
              <a:solidFill>
                <a:srgbClr val="9C4092"/>
              </a:solidFill>
            </a:endParaRPr>
          </a:p>
        </p:txBody>
      </p:sp>
      <p:sp>
        <p:nvSpPr>
          <p:cNvPr id="55" name="ZoneTexte 54"/>
          <p:cNvSpPr txBox="1"/>
          <p:nvPr/>
        </p:nvSpPr>
        <p:spPr>
          <a:xfrm>
            <a:off x="5287641" y="4400364"/>
            <a:ext cx="776175" cy="748988"/>
          </a:xfrm>
          <a:prstGeom prst="rect">
            <a:avLst/>
          </a:prstGeom>
          <a:noFill/>
        </p:spPr>
        <p:txBody>
          <a:bodyPr wrap="none" rtlCol="0">
            <a:spAutoFit/>
          </a:bodyPr>
          <a:lstStyle/>
          <a:p>
            <a:r>
              <a:rPr lang="fr-FR" sz="4200" b="1" dirty="0">
                <a:solidFill>
                  <a:srgbClr val="66A94A"/>
                </a:solidFill>
              </a:rPr>
              <a:t>1</a:t>
            </a:r>
            <a:r>
              <a:rPr lang="fr-FR" sz="4200" b="1" baseline="30000" dirty="0">
                <a:solidFill>
                  <a:srgbClr val="66A94A"/>
                </a:solidFill>
              </a:rPr>
              <a:t>er</a:t>
            </a:r>
            <a:endParaRPr lang="fr-FR" sz="4200" baseline="30000" dirty="0">
              <a:solidFill>
                <a:srgbClr val="66A94A"/>
              </a:solidFill>
            </a:endParaRPr>
          </a:p>
        </p:txBody>
      </p:sp>
      <p:sp>
        <p:nvSpPr>
          <p:cNvPr id="56" name="ZoneTexte 55"/>
          <p:cNvSpPr txBox="1"/>
          <p:nvPr/>
        </p:nvSpPr>
        <p:spPr>
          <a:xfrm>
            <a:off x="5287640" y="5138251"/>
            <a:ext cx="5398236" cy="707886"/>
          </a:xfrm>
          <a:prstGeom prst="rect">
            <a:avLst/>
          </a:prstGeom>
          <a:noFill/>
        </p:spPr>
        <p:txBody>
          <a:bodyPr wrap="square" rtlCol="0">
            <a:spAutoFit/>
          </a:bodyPr>
          <a:lstStyle/>
          <a:p>
            <a:r>
              <a:rPr lang="fr-FR" sz="2000" dirty="0">
                <a:solidFill>
                  <a:srgbClr val="66A94A"/>
                </a:solidFill>
              </a:rPr>
              <a:t>opérateur privé non-lucratif en France</a:t>
            </a:r>
          </a:p>
          <a:p>
            <a:r>
              <a:rPr lang="fr-FR" sz="2000" dirty="0">
                <a:solidFill>
                  <a:srgbClr val="66A94A"/>
                </a:solidFill>
              </a:rPr>
              <a:t>acteur mutualiste dans son secteur d’activité</a:t>
            </a:r>
          </a:p>
        </p:txBody>
      </p:sp>
      <p:sp>
        <p:nvSpPr>
          <p:cNvPr id="57" name="ZoneTexte 56"/>
          <p:cNvSpPr txBox="1"/>
          <p:nvPr/>
        </p:nvSpPr>
        <p:spPr>
          <a:xfrm>
            <a:off x="1505232" y="4400365"/>
            <a:ext cx="2470561" cy="1056764"/>
          </a:xfrm>
          <a:prstGeom prst="rect">
            <a:avLst/>
          </a:prstGeom>
          <a:solidFill>
            <a:schemeClr val="bg1"/>
          </a:solidFill>
        </p:spPr>
        <p:txBody>
          <a:bodyPr wrap="square" rtlCol="0">
            <a:spAutoFit/>
          </a:bodyPr>
          <a:lstStyle/>
          <a:p>
            <a:pPr lvl="0"/>
            <a:r>
              <a:rPr lang="fr-FR" sz="4200" b="1" dirty="0">
                <a:solidFill>
                  <a:srgbClr val="E94B64"/>
                </a:solidFill>
              </a:rPr>
              <a:t>3</a:t>
            </a:r>
            <a:endParaRPr lang="fr-FR" sz="4200" dirty="0">
              <a:solidFill>
                <a:srgbClr val="E94B64"/>
              </a:solidFill>
            </a:endParaRPr>
          </a:p>
          <a:p>
            <a:pPr lvl="0"/>
            <a:r>
              <a:rPr lang="fr-FR" sz="2000" dirty="0">
                <a:solidFill>
                  <a:srgbClr val="E94B64"/>
                </a:solidFill>
              </a:rPr>
              <a:t>pôles d’activités</a:t>
            </a:r>
          </a:p>
        </p:txBody>
      </p:sp>
      <p:sp>
        <p:nvSpPr>
          <p:cNvPr id="58" name="ZoneTexte 57"/>
          <p:cNvSpPr txBox="1"/>
          <p:nvPr/>
        </p:nvSpPr>
        <p:spPr>
          <a:xfrm>
            <a:off x="1505231" y="5445470"/>
            <a:ext cx="2525112" cy="830997"/>
          </a:xfrm>
          <a:prstGeom prst="rect">
            <a:avLst/>
          </a:prstGeom>
          <a:solidFill>
            <a:schemeClr val="bg1"/>
          </a:solidFill>
        </p:spPr>
        <p:txBody>
          <a:bodyPr wrap="square" rtlCol="0">
            <a:spAutoFit/>
          </a:bodyPr>
          <a:lstStyle/>
          <a:p>
            <a:pPr marL="241294" indent="-232828">
              <a:buClr>
                <a:srgbClr val="E94B64"/>
              </a:buClr>
              <a:buFont typeface="Arial" panose="020B0604020202020204" pitchFamily="34" charset="0"/>
              <a:buChar char="•"/>
            </a:pPr>
            <a:r>
              <a:rPr lang="fr-FR" sz="1600" dirty="0">
                <a:solidFill>
                  <a:srgbClr val="E94B64"/>
                </a:solidFill>
              </a:rPr>
              <a:t>Produits et services</a:t>
            </a:r>
          </a:p>
          <a:p>
            <a:pPr marL="241294" indent="-232828">
              <a:buClr>
                <a:srgbClr val="E94B64"/>
              </a:buClr>
              <a:buFont typeface="Arial" panose="020B0604020202020204" pitchFamily="34" charset="0"/>
              <a:buChar char="•"/>
            </a:pPr>
            <a:r>
              <a:rPr lang="fr-FR" sz="1600" dirty="0">
                <a:solidFill>
                  <a:srgbClr val="E94B64"/>
                </a:solidFill>
              </a:rPr>
              <a:t>Soins</a:t>
            </a:r>
          </a:p>
          <a:p>
            <a:pPr marL="241294" indent="-232828">
              <a:buClr>
                <a:srgbClr val="E94B64"/>
              </a:buClr>
              <a:buFont typeface="Arial" panose="020B0604020202020204" pitchFamily="34" charset="0"/>
              <a:buChar char="•"/>
            </a:pPr>
            <a:r>
              <a:rPr lang="fr-FR" sz="1600" dirty="0">
                <a:solidFill>
                  <a:srgbClr val="E94B64"/>
                </a:solidFill>
              </a:rPr>
              <a:t>Accompagnement</a:t>
            </a:r>
          </a:p>
        </p:txBody>
      </p:sp>
      <p:pic>
        <p:nvPicPr>
          <p:cNvPr id="59" name="Image 58"/>
          <p:cNvPicPr>
            <a:picLocks noChangeAspect="1"/>
          </p:cNvPicPr>
          <p:nvPr/>
        </p:nvPicPr>
        <p:blipFill rotWithShape="1">
          <a:blip r:embed="rId5">
            <a:extLst>
              <a:ext uri="{28A0092B-C50C-407E-A947-70E740481C1C}">
                <a14:useLocalDpi xmlns:a14="http://schemas.microsoft.com/office/drawing/2010/main" val="0"/>
              </a:ext>
            </a:extLst>
          </a:blip>
          <a:srcRect l="17979" t="12315" r="16352" b="13894"/>
          <a:stretch/>
        </p:blipFill>
        <p:spPr>
          <a:xfrm>
            <a:off x="4355505" y="3050368"/>
            <a:ext cx="703996" cy="796627"/>
          </a:xfrm>
          <a:prstGeom prst="rect">
            <a:avLst/>
          </a:prstGeom>
        </p:spPr>
      </p:pic>
      <p:pic>
        <p:nvPicPr>
          <p:cNvPr id="60" name="Image 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178" y="4541874"/>
            <a:ext cx="781151" cy="709253"/>
          </a:xfrm>
          <a:prstGeom prst="rect">
            <a:avLst/>
          </a:prstGeom>
        </p:spPr>
      </p:pic>
      <p:pic>
        <p:nvPicPr>
          <p:cNvPr id="61" name="Imag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1471" y="1358918"/>
            <a:ext cx="870779" cy="777481"/>
          </a:xfrm>
          <a:prstGeom prst="rect">
            <a:avLst/>
          </a:prstGeom>
        </p:spPr>
      </p:pic>
      <p:pic>
        <p:nvPicPr>
          <p:cNvPr id="62" name="Imag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87911" y="1421993"/>
            <a:ext cx="839181" cy="835223"/>
          </a:xfrm>
          <a:prstGeom prst="rect">
            <a:avLst/>
          </a:prstGeom>
        </p:spPr>
      </p:pic>
      <p:cxnSp>
        <p:nvCxnSpPr>
          <p:cNvPr id="21" name="Connecteur droit 20">
            <a:extLst>
              <a:ext uri="{FF2B5EF4-FFF2-40B4-BE49-F238E27FC236}">
                <a16:creationId xmlns:a16="http://schemas.microsoft.com/office/drawing/2014/main" id="{5286209F-8F80-4421-BF63-F56F7B205115}"/>
              </a:ext>
            </a:extLst>
          </p:cNvPr>
          <p:cNvCxnSpPr>
            <a:cxnSpLocks/>
          </p:cNvCxnSpPr>
          <p:nvPr/>
        </p:nvCxnSpPr>
        <p:spPr>
          <a:xfrm flipH="1">
            <a:off x="1619794" y="2029747"/>
            <a:ext cx="1564523" cy="0"/>
          </a:xfrm>
          <a:prstGeom prst="line">
            <a:avLst/>
          </a:prstGeom>
          <a:ln w="12700">
            <a:solidFill>
              <a:srgbClr val="7FC34B"/>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4" name="Connecteur droit 23">
            <a:extLst>
              <a:ext uri="{FF2B5EF4-FFF2-40B4-BE49-F238E27FC236}">
                <a16:creationId xmlns:a16="http://schemas.microsoft.com/office/drawing/2014/main" id="{23C1FF26-6211-469A-B120-7289504775FC}"/>
              </a:ext>
            </a:extLst>
          </p:cNvPr>
          <p:cNvCxnSpPr>
            <a:cxnSpLocks/>
          </p:cNvCxnSpPr>
          <p:nvPr/>
        </p:nvCxnSpPr>
        <p:spPr>
          <a:xfrm flipH="1">
            <a:off x="5409655" y="2029747"/>
            <a:ext cx="2041243" cy="0"/>
          </a:xfrm>
          <a:prstGeom prst="line">
            <a:avLst/>
          </a:prstGeom>
          <a:ln w="12700">
            <a:solidFill>
              <a:srgbClr val="1CA5D5"/>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5" name="Connecteur droit 24">
            <a:extLst>
              <a:ext uri="{FF2B5EF4-FFF2-40B4-BE49-F238E27FC236}">
                <a16:creationId xmlns:a16="http://schemas.microsoft.com/office/drawing/2014/main" id="{6C4B0506-D624-4917-AD24-AF4E32DC0156}"/>
              </a:ext>
            </a:extLst>
          </p:cNvPr>
          <p:cNvCxnSpPr>
            <a:cxnSpLocks/>
          </p:cNvCxnSpPr>
          <p:nvPr/>
        </p:nvCxnSpPr>
        <p:spPr>
          <a:xfrm flipH="1">
            <a:off x="9525932" y="2029747"/>
            <a:ext cx="2041243" cy="0"/>
          </a:xfrm>
          <a:prstGeom prst="line">
            <a:avLst/>
          </a:prstGeom>
          <a:ln w="12700">
            <a:solidFill>
              <a:srgbClr val="EF7837"/>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6" name="Connecteur droit 25">
            <a:extLst>
              <a:ext uri="{FF2B5EF4-FFF2-40B4-BE49-F238E27FC236}">
                <a16:creationId xmlns:a16="http://schemas.microsoft.com/office/drawing/2014/main" id="{1D8E1980-0137-4F42-864F-2942B51B32E9}"/>
              </a:ext>
            </a:extLst>
          </p:cNvPr>
          <p:cNvCxnSpPr>
            <a:cxnSpLocks/>
          </p:cNvCxnSpPr>
          <p:nvPr/>
        </p:nvCxnSpPr>
        <p:spPr>
          <a:xfrm flipH="1">
            <a:off x="1619794" y="3528580"/>
            <a:ext cx="1564523" cy="0"/>
          </a:xfrm>
          <a:prstGeom prst="line">
            <a:avLst/>
          </a:prstGeom>
          <a:ln w="12700">
            <a:solidFill>
              <a:srgbClr val="82358C"/>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7" name="Connecteur droit 26">
            <a:extLst>
              <a:ext uri="{FF2B5EF4-FFF2-40B4-BE49-F238E27FC236}">
                <a16:creationId xmlns:a16="http://schemas.microsoft.com/office/drawing/2014/main" id="{EC9E3D3F-D01D-4FC2-8504-ACB684704CE0}"/>
              </a:ext>
            </a:extLst>
          </p:cNvPr>
          <p:cNvCxnSpPr>
            <a:cxnSpLocks/>
          </p:cNvCxnSpPr>
          <p:nvPr/>
        </p:nvCxnSpPr>
        <p:spPr>
          <a:xfrm flipH="1">
            <a:off x="5409656" y="3528580"/>
            <a:ext cx="3306327" cy="0"/>
          </a:xfrm>
          <a:prstGeom prst="line">
            <a:avLst/>
          </a:prstGeom>
          <a:ln w="12700">
            <a:solidFill>
              <a:srgbClr val="F18B75"/>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29" name="Connecteur droit 28">
            <a:extLst>
              <a:ext uri="{FF2B5EF4-FFF2-40B4-BE49-F238E27FC236}">
                <a16:creationId xmlns:a16="http://schemas.microsoft.com/office/drawing/2014/main" id="{2466CB5C-B40F-4943-8012-7C1901D18618}"/>
              </a:ext>
            </a:extLst>
          </p:cNvPr>
          <p:cNvCxnSpPr>
            <a:cxnSpLocks/>
          </p:cNvCxnSpPr>
          <p:nvPr/>
        </p:nvCxnSpPr>
        <p:spPr>
          <a:xfrm flipH="1">
            <a:off x="1619794" y="5074735"/>
            <a:ext cx="1564523" cy="0"/>
          </a:xfrm>
          <a:prstGeom prst="line">
            <a:avLst/>
          </a:prstGeom>
          <a:ln w="12700">
            <a:solidFill>
              <a:srgbClr val="E94B64"/>
            </a:solidFill>
            <a:headEnd type="oval"/>
            <a:tailEnd type="none"/>
          </a:ln>
        </p:spPr>
        <p:style>
          <a:lnRef idx="1">
            <a:schemeClr val="accent6"/>
          </a:lnRef>
          <a:fillRef idx="0">
            <a:schemeClr val="accent6"/>
          </a:fillRef>
          <a:effectRef idx="0">
            <a:schemeClr val="accent6"/>
          </a:effectRef>
          <a:fontRef idx="minor">
            <a:schemeClr val="tx1"/>
          </a:fontRef>
        </p:style>
      </p:cxnSp>
      <p:cxnSp>
        <p:nvCxnSpPr>
          <p:cNvPr id="30" name="Connecteur droit 29">
            <a:extLst>
              <a:ext uri="{FF2B5EF4-FFF2-40B4-BE49-F238E27FC236}">
                <a16:creationId xmlns:a16="http://schemas.microsoft.com/office/drawing/2014/main" id="{04E0C56E-B42B-4899-ACAB-05118DFA9917}"/>
              </a:ext>
            </a:extLst>
          </p:cNvPr>
          <p:cNvCxnSpPr>
            <a:cxnSpLocks/>
          </p:cNvCxnSpPr>
          <p:nvPr/>
        </p:nvCxnSpPr>
        <p:spPr>
          <a:xfrm flipH="1">
            <a:off x="5409655" y="5074735"/>
            <a:ext cx="2041243" cy="0"/>
          </a:xfrm>
          <a:prstGeom prst="line">
            <a:avLst/>
          </a:prstGeom>
          <a:ln w="12700">
            <a:solidFill>
              <a:srgbClr val="66A94A"/>
            </a:solidFill>
            <a:headEnd type="oval"/>
            <a:tailEnd type="non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97870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bwMode="auto">
          <a:xfrm>
            <a:off x="6277956" y="3010050"/>
            <a:ext cx="6866313" cy="292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defTabSz="609585" rtl="0" eaLnBrk="0" fontAlgn="base" hangingPunct="0">
              <a:lnSpc>
                <a:spcPct val="80000"/>
              </a:lnSpc>
              <a:spcBef>
                <a:spcPct val="0"/>
              </a:spcBef>
              <a:spcAft>
                <a:spcPct val="0"/>
              </a:spcAft>
              <a:defRPr sz="3733" b="1" kern="1200">
                <a:solidFill>
                  <a:srgbClr val="482683"/>
                </a:solidFill>
                <a:latin typeface="+mj-lt"/>
                <a:ea typeface="MS PGothic" pitchFamily="34" charset="-128"/>
                <a:cs typeface="ＭＳ Ｐゴシック" charset="0"/>
              </a:defRPr>
            </a:lvl1pPr>
            <a:lvl2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2pPr>
            <a:lvl3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3pPr>
            <a:lvl4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4pPr>
            <a:lvl5pPr algn="l" defTabSz="609585" rtl="0" eaLnBrk="0" fontAlgn="base" hangingPunct="0">
              <a:lnSpc>
                <a:spcPct val="80000"/>
              </a:lnSpc>
              <a:spcBef>
                <a:spcPct val="0"/>
              </a:spcBef>
              <a:spcAft>
                <a:spcPct val="0"/>
              </a:spcAft>
              <a:defRPr sz="3733" b="1">
                <a:solidFill>
                  <a:srgbClr val="482683"/>
                </a:solidFill>
                <a:latin typeface="Calibri" charset="0"/>
                <a:ea typeface="MS PGothic" pitchFamily="34" charset="-128"/>
                <a:cs typeface="ＭＳ Ｐゴシック" charset="0"/>
              </a:defRPr>
            </a:lvl5pPr>
            <a:lvl6pPr marL="609585"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6pPr>
            <a:lvl7pPr marL="1219170"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7pPr>
            <a:lvl8pPr marL="1828754"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8pPr>
            <a:lvl9pPr marL="2438339" algn="l" defTabSz="609585" rtl="0" fontAlgn="base">
              <a:lnSpc>
                <a:spcPct val="80000"/>
              </a:lnSpc>
              <a:spcBef>
                <a:spcPct val="0"/>
              </a:spcBef>
              <a:spcAft>
                <a:spcPct val="0"/>
              </a:spcAft>
              <a:defRPr sz="3733" b="1">
                <a:solidFill>
                  <a:srgbClr val="482683"/>
                </a:solidFill>
                <a:latin typeface="Calibri" charset="0"/>
                <a:ea typeface="ＭＳ Ｐゴシック" charset="0"/>
                <a:cs typeface="ＭＳ Ｐゴシック" charset="0"/>
              </a:defRPr>
            </a:lvl9pPr>
          </a:lstStyle>
          <a:p>
            <a:pPr>
              <a:lnSpc>
                <a:spcPct val="100000"/>
              </a:lnSpc>
            </a:pPr>
            <a:endParaRPr lang="fr-FR" sz="3600" dirty="0"/>
          </a:p>
        </p:txBody>
      </p:sp>
      <p:sp>
        <p:nvSpPr>
          <p:cNvPr id="10" name="Espace réservé du numéro de diapositive 3"/>
          <p:cNvSpPr txBox="1">
            <a:spLocks/>
          </p:cNvSpPr>
          <p:nvPr/>
        </p:nvSpPr>
        <p:spPr>
          <a:xfrm>
            <a:off x="11038416" y="6356351"/>
            <a:ext cx="533400" cy="366183"/>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9C871A3-A582-4280-AADC-985C6D7059E7}" type="slidenum">
              <a:rPr lang="fr-FR" sz="1050" smtClean="0">
                <a:solidFill>
                  <a:schemeClr val="bg1"/>
                </a:solidFill>
              </a:rPr>
              <a:pPr algn="r"/>
              <a:t>9</a:t>
            </a:fld>
            <a:endParaRPr lang="fr-FR" sz="1050" dirty="0">
              <a:solidFill>
                <a:schemeClr val="bg1"/>
              </a:solidFill>
            </a:endParaRPr>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02" y="6029005"/>
            <a:ext cx="2365065" cy="654692"/>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904"/>
            <a:ext cx="4563070" cy="6879903"/>
          </a:xfrm>
          <a:prstGeom prst="rect">
            <a:avLst/>
          </a:prstGeom>
        </p:spPr>
      </p:pic>
      <p:pic>
        <p:nvPicPr>
          <p:cNvPr id="5" name="Image 1"/>
          <p:cNvPicPr>
            <a:picLocks noChangeAspect="1"/>
          </p:cNvPicPr>
          <p:nvPr/>
        </p:nvPicPr>
        <p:blipFill rotWithShape="1">
          <a:blip r:embed="rId4">
            <a:extLst>
              <a:ext uri="{28A0092B-C50C-407E-A947-70E740481C1C}">
                <a14:useLocalDpi xmlns:a14="http://schemas.microsoft.com/office/drawing/2010/main"/>
              </a:ext>
            </a:extLst>
          </a:blip>
          <a:srcRect r="17861"/>
          <a:stretch/>
        </p:blipFill>
        <p:spPr bwMode="auto">
          <a:xfrm>
            <a:off x="0" y="0"/>
            <a:ext cx="607473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re 15"/>
          <p:cNvSpPr>
            <a:spLocks noGrp="1"/>
          </p:cNvSpPr>
          <p:nvPr>
            <p:ph type="ctrTitle"/>
          </p:nvPr>
        </p:nvSpPr>
        <p:spPr>
          <a:xfrm>
            <a:off x="6096001" y="2186124"/>
            <a:ext cx="5486400" cy="4042197"/>
          </a:xfrm>
        </p:spPr>
        <p:txBody>
          <a:bodyPr/>
          <a:lstStyle/>
          <a:p>
            <a:pPr>
              <a:lnSpc>
                <a:spcPct val="100000"/>
              </a:lnSpc>
            </a:pPr>
            <a:r>
              <a:rPr lang="fr-FR" sz="4400" dirty="0"/>
              <a:t>VYV³ Pays de la Loire,</a:t>
            </a:r>
            <a:br>
              <a:rPr lang="fr-FR" sz="4400" dirty="0"/>
            </a:br>
            <a:r>
              <a:rPr lang="fr-FR" sz="4400" dirty="0"/>
              <a:t>l’offre de soins et d’accompagnement </a:t>
            </a:r>
            <a:br>
              <a:rPr lang="fr-FR" sz="4400" dirty="0"/>
            </a:br>
            <a:r>
              <a:rPr lang="fr-FR" sz="4400" dirty="0"/>
              <a:t>du Groupe VYV </a:t>
            </a:r>
            <a:br>
              <a:rPr lang="fr-FR" sz="4400" dirty="0"/>
            </a:br>
            <a:r>
              <a:rPr lang="fr-FR" sz="4400" dirty="0"/>
              <a:t>en Pays de la </a:t>
            </a:r>
            <a:r>
              <a:rPr lang="fr-FR" sz="4400" dirty="0" smtClean="0"/>
              <a:t>Loire</a:t>
            </a:r>
            <a:r>
              <a:rPr lang="fr-FR" sz="4400" dirty="0"/>
              <a:t/>
            </a:r>
            <a:br>
              <a:rPr lang="fr-FR" sz="4400" dirty="0"/>
            </a:br>
            <a:endParaRPr lang="fr-FR" dirty="0"/>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395" y="5835853"/>
            <a:ext cx="1315638" cy="880389"/>
          </a:xfrm>
          <a:prstGeom prst="rect">
            <a:avLst/>
          </a:prstGeom>
        </p:spPr>
      </p:pic>
    </p:spTree>
    <p:extLst>
      <p:ext uri="{BB962C8B-B14F-4D97-AF65-F5344CB8AC3E}">
        <p14:creationId xmlns:p14="http://schemas.microsoft.com/office/powerpoint/2010/main" val="63584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ubrique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15252</TotalTime>
  <Words>1494</Words>
  <Application>Microsoft Office PowerPoint</Application>
  <PresentationFormat>Grand écran</PresentationFormat>
  <Paragraphs>554</Paragraphs>
  <Slides>26</Slides>
  <Notes>10</Notes>
  <HiddenSlides>0</HiddenSlides>
  <MMClips>0</MMClips>
  <ScaleCrop>false</ScaleCrop>
  <HeadingPairs>
    <vt:vector size="8" baseType="variant">
      <vt:variant>
        <vt:lpstr>Polices utilisées</vt:lpstr>
      </vt:variant>
      <vt:variant>
        <vt:i4>8</vt:i4>
      </vt:variant>
      <vt:variant>
        <vt:lpstr>Thème</vt:lpstr>
      </vt:variant>
      <vt:variant>
        <vt:i4>2</vt:i4>
      </vt:variant>
      <vt:variant>
        <vt:lpstr>Serveurs OLE incorporés</vt:lpstr>
      </vt:variant>
      <vt:variant>
        <vt:i4>1</vt:i4>
      </vt:variant>
      <vt:variant>
        <vt:lpstr>Titres des diapositives</vt:lpstr>
      </vt:variant>
      <vt:variant>
        <vt:i4>26</vt:i4>
      </vt:variant>
    </vt:vector>
  </HeadingPairs>
  <TitlesOfParts>
    <vt:vector size="37" baseType="lpstr">
      <vt:lpstr>MS PGothic</vt:lpstr>
      <vt:lpstr>MS PGothic</vt:lpstr>
      <vt:lpstr>Arial</vt:lpstr>
      <vt:lpstr>Calibri</vt:lpstr>
      <vt:lpstr>Times New Roman</vt:lpstr>
      <vt:lpstr>Wigrum</vt:lpstr>
      <vt:lpstr>Wigrum Medium</vt:lpstr>
      <vt:lpstr>Wingdings</vt:lpstr>
      <vt:lpstr>Theme</vt:lpstr>
      <vt:lpstr>Rubriques</vt:lpstr>
      <vt:lpstr>Slide</vt:lpstr>
      <vt:lpstr>Présentation PowerPoint</vt:lpstr>
      <vt:lpstr>VYV3 Pays de la Loire,  une structure mutualiste membre du Groupe VYV</vt:lpstr>
      <vt:lpstr>Le Groupe VYV et ses 3 métiers  au service de la santé</vt:lpstr>
      <vt:lpstr>Le Groupe VYV dans les Pays de la Loire</vt:lpstr>
      <vt:lpstr>Présentation PowerPoint</vt:lpstr>
      <vt:lpstr>La raison d’être de VYV3</vt:lpstr>
      <vt:lpstr>La mission de VYV3</vt:lpstr>
      <vt:lpstr>VYV3 en chiffres</vt:lpstr>
      <vt:lpstr>VYV³ Pays de la Loire, l’offre de soins et d’accompagnement  du Groupe VYV  en Pays de la Loire </vt:lpstr>
      <vt:lpstr>Prendre soin : notre raison d’être </vt:lpstr>
      <vt:lpstr>VYV3 Pays de la Loire en chiffres</vt:lpstr>
      <vt:lpstr>Présentation PowerPoint</vt:lpstr>
      <vt:lpstr>Les trois activités de VYV3 Pays de la Loire</vt:lpstr>
      <vt:lpstr>Activité accompagnement et soins</vt:lpstr>
      <vt:lpstr>Activité personnes âgées</vt:lpstr>
      <vt:lpstr>Activité services et biens médicaux</vt:lpstr>
      <vt:lpstr>Des activités engagées au cœur des territoires </vt:lpstr>
      <vt:lpstr>Présentation PowerPoint</vt:lpstr>
      <vt:lpstr>Les implantations</vt:lpstr>
      <vt:lpstr>Présentation PowerPoint</vt:lpstr>
      <vt:lpstr>Un binôme président /directeur général  à la tête de VYV3 Pays de la Loire</vt:lpstr>
      <vt:lpstr>Gouvernance politique</vt:lpstr>
      <vt:lpstr>Comité de direction générale</vt:lpstr>
      <vt:lpstr>Présentation PowerPoint</vt:lpstr>
      <vt:lpstr>Découvrez le film de VYV3 Pays de la Loire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maquette-region-vyv3</dc:title>
  <dc:creator>DI CESARE Sylvie</dc:creator>
  <cp:lastModifiedBy>LEBRUN Léane</cp:lastModifiedBy>
  <cp:revision>511</cp:revision>
  <cp:lastPrinted>2021-08-03T07:43:39Z</cp:lastPrinted>
  <dcterms:created xsi:type="dcterms:W3CDTF">2020-03-09T15:46:09Z</dcterms:created>
  <dcterms:modified xsi:type="dcterms:W3CDTF">2024-04-26T09:37:40Z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2020-03-09T00:00:00Z</vt:filetime>
  </property>
  <property fmtid="{D5CDD505-2E9C-101B-9397-08002B2CF9AE}" pid="3" name="Creator">
    <vt:lpwstr>Adobe Illustrator 24.0 (Macintosh)</vt:lpwstr>
  </property>
  <property fmtid="{D5CDD505-2E9C-101B-9397-08002B2CF9AE}" pid="4" name="LastSaved">
    <vt:filetime>2020-03-09T00:00:00Z</vt:filetime>
  </property>
</Properties>
</file>