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2" r:id="rId3"/>
  </p:sldMasterIdLst>
  <p:notesMasterIdLst>
    <p:notesMasterId r:id="rId20"/>
  </p:notesMasterIdLst>
  <p:handoutMasterIdLst>
    <p:handoutMasterId r:id="rId21"/>
  </p:handoutMasterIdLst>
  <p:sldIdLst>
    <p:sldId id="309" r:id="rId4"/>
    <p:sldId id="298" r:id="rId5"/>
    <p:sldId id="275" r:id="rId6"/>
    <p:sldId id="299" r:id="rId7"/>
    <p:sldId id="302" r:id="rId8"/>
    <p:sldId id="304" r:id="rId9"/>
    <p:sldId id="305" r:id="rId10"/>
    <p:sldId id="301" r:id="rId11"/>
    <p:sldId id="307" r:id="rId12"/>
    <p:sldId id="300" r:id="rId13"/>
    <p:sldId id="303" r:id="rId14"/>
    <p:sldId id="296" r:id="rId15"/>
    <p:sldId id="297" r:id="rId16"/>
    <p:sldId id="308" r:id="rId17"/>
    <p:sldId id="285" r:id="rId18"/>
    <p:sldId id="289" r:id="rId19"/>
  </p:sldIdLst>
  <p:sldSz cx="12192000" cy="6858000"/>
  <p:notesSz cx="10234613" cy="71040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0E54376-472E-C240-9736-DB98850B1C27}">
          <p14:sldIdLst>
            <p14:sldId id="309"/>
            <p14:sldId id="298"/>
            <p14:sldId id="275"/>
            <p14:sldId id="299"/>
            <p14:sldId id="302"/>
            <p14:sldId id="304"/>
            <p14:sldId id="305"/>
            <p14:sldId id="301"/>
            <p14:sldId id="307"/>
            <p14:sldId id="300"/>
            <p14:sldId id="303"/>
            <p14:sldId id="296"/>
            <p14:sldId id="297"/>
            <p14:sldId id="308"/>
            <p14:sldId id="285"/>
            <p14:sldId id="289"/>
          </p14:sldIdLst>
        </p14:section>
        <p14:section name="new" id="{D408C502-632A-2247-8FDE-80D3C2672C8D}">
          <p14:sldIdLst/>
        </p14:section>
      </p14:sectionLst>
    </p:ex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9C408F"/>
    <a:srgbClr val="482683"/>
    <a:srgbClr val="82368C"/>
    <a:srgbClr val="EA4B65"/>
    <a:srgbClr val="F1EEF5"/>
    <a:srgbClr val="8778B6"/>
    <a:srgbClr val="3CBCD8"/>
    <a:srgbClr val="86BD36"/>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6395" autoAdjust="0"/>
  </p:normalViewPr>
  <p:slideViewPr>
    <p:cSldViewPr snapToGrid="0">
      <p:cViewPr varScale="1">
        <p:scale>
          <a:sx n="90" d="100"/>
          <a:sy n="90" d="100"/>
        </p:scale>
        <p:origin x="102" y="108"/>
      </p:cViewPr>
      <p:guideLst>
        <p:guide orient="horz" pos="288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3"/>
            <a:ext cx="4434890" cy="356697"/>
          </a:xfrm>
          <a:prstGeom prst="rect">
            <a:avLst/>
          </a:prstGeom>
        </p:spPr>
        <p:txBody>
          <a:bodyPr vert="horz" lIns="94769" tIns="47385" rIns="94769" bIns="47385" rtlCol="0"/>
          <a:lstStyle>
            <a:lvl1pPr algn="l">
              <a:defRPr sz="1200"/>
            </a:lvl1pPr>
          </a:lstStyle>
          <a:p>
            <a:endParaRPr lang="fr-FR"/>
          </a:p>
        </p:txBody>
      </p:sp>
      <p:sp>
        <p:nvSpPr>
          <p:cNvPr id="3" name="Espace réservé de la date 2"/>
          <p:cNvSpPr>
            <a:spLocks noGrp="1"/>
          </p:cNvSpPr>
          <p:nvPr>
            <p:ph type="dt" sz="quarter" idx="1"/>
          </p:nvPr>
        </p:nvSpPr>
        <p:spPr>
          <a:xfrm>
            <a:off x="5796453" y="3"/>
            <a:ext cx="4436527" cy="356697"/>
          </a:xfrm>
          <a:prstGeom prst="rect">
            <a:avLst/>
          </a:prstGeom>
        </p:spPr>
        <p:txBody>
          <a:bodyPr vert="horz" lIns="94769" tIns="47385" rIns="94769" bIns="47385" rtlCol="0"/>
          <a:lstStyle>
            <a:lvl1pPr algn="r">
              <a:defRPr sz="1200"/>
            </a:lvl1pPr>
          </a:lstStyle>
          <a:p>
            <a:fld id="{713B7037-88CE-49D2-A806-4AC5D182E176}" type="datetimeFigureOut">
              <a:rPr lang="fr-FR" smtClean="0"/>
              <a:t>20/01/2023</a:t>
            </a:fld>
            <a:endParaRPr lang="fr-FR"/>
          </a:p>
        </p:txBody>
      </p:sp>
      <p:sp>
        <p:nvSpPr>
          <p:cNvPr id="4" name="Espace réservé du pied de page 3"/>
          <p:cNvSpPr>
            <a:spLocks noGrp="1"/>
          </p:cNvSpPr>
          <p:nvPr>
            <p:ph type="ftr" sz="quarter" idx="2"/>
          </p:nvPr>
        </p:nvSpPr>
        <p:spPr>
          <a:xfrm>
            <a:off x="1" y="6747367"/>
            <a:ext cx="4434890" cy="356696"/>
          </a:xfrm>
          <a:prstGeom prst="rect">
            <a:avLst/>
          </a:prstGeom>
        </p:spPr>
        <p:txBody>
          <a:bodyPr vert="horz" lIns="94769" tIns="47385" rIns="94769" bIns="4738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796453" y="6747367"/>
            <a:ext cx="4436527" cy="356696"/>
          </a:xfrm>
          <a:prstGeom prst="rect">
            <a:avLst/>
          </a:prstGeom>
        </p:spPr>
        <p:txBody>
          <a:bodyPr vert="horz" lIns="94769" tIns="47385" rIns="94769" bIns="47385" rtlCol="0" anchor="b"/>
          <a:lstStyle>
            <a:lvl1pPr algn="r">
              <a:defRPr sz="1200"/>
            </a:lvl1pPr>
          </a:lstStyle>
          <a:p>
            <a:fld id="{5E58236B-EA36-495C-853B-85E6160E708B}" type="slidenum">
              <a:rPr lang="fr-FR" smtClean="0"/>
              <a:t>‹N°›</a:t>
            </a:fld>
            <a:endParaRPr lang="fr-FR"/>
          </a:p>
        </p:txBody>
      </p:sp>
    </p:spTree>
    <p:extLst>
      <p:ext uri="{BB962C8B-B14F-4D97-AF65-F5344CB8AC3E}">
        <p14:creationId xmlns:p14="http://schemas.microsoft.com/office/powerpoint/2010/main" val="162130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0"/>
            <a:ext cx="4434999" cy="356848"/>
          </a:xfrm>
          <a:prstGeom prst="rect">
            <a:avLst/>
          </a:prstGeom>
        </p:spPr>
        <p:txBody>
          <a:bodyPr vert="horz" lIns="94769" tIns="47385" rIns="94769" bIns="47385" rtlCol="0"/>
          <a:lstStyle>
            <a:lvl1pPr algn="l">
              <a:defRPr sz="1200"/>
            </a:lvl1pPr>
          </a:lstStyle>
          <a:p>
            <a:endParaRPr lang="fr-FR" dirty="0"/>
          </a:p>
        </p:txBody>
      </p:sp>
      <p:sp>
        <p:nvSpPr>
          <p:cNvPr id="3" name="Espace réservé de la date 2"/>
          <p:cNvSpPr>
            <a:spLocks noGrp="1"/>
          </p:cNvSpPr>
          <p:nvPr>
            <p:ph type="dt" idx="1"/>
          </p:nvPr>
        </p:nvSpPr>
        <p:spPr>
          <a:xfrm>
            <a:off x="5797840" y="0"/>
            <a:ext cx="4434999" cy="356848"/>
          </a:xfrm>
          <a:prstGeom prst="rect">
            <a:avLst/>
          </a:prstGeom>
        </p:spPr>
        <p:txBody>
          <a:bodyPr vert="horz" lIns="94769" tIns="47385" rIns="94769" bIns="47385" rtlCol="0"/>
          <a:lstStyle>
            <a:lvl1pPr algn="r">
              <a:defRPr sz="1200"/>
            </a:lvl1pPr>
          </a:lstStyle>
          <a:p>
            <a:fld id="{31F2D4A7-91C3-4CBC-9A85-7C5113892DD5}" type="datetimeFigureOut">
              <a:rPr lang="fr-FR" smtClean="0"/>
              <a:t>20/01/2023</a:t>
            </a:fld>
            <a:endParaRPr lang="fr-FR" dirty="0"/>
          </a:p>
        </p:txBody>
      </p:sp>
      <p:sp>
        <p:nvSpPr>
          <p:cNvPr id="4" name="Espace réservé de l'image des diapositives 3"/>
          <p:cNvSpPr>
            <a:spLocks noGrp="1" noRot="1" noChangeAspect="1"/>
          </p:cNvSpPr>
          <p:nvPr>
            <p:ph type="sldImg" idx="2"/>
          </p:nvPr>
        </p:nvSpPr>
        <p:spPr>
          <a:xfrm>
            <a:off x="2987675" y="887413"/>
            <a:ext cx="4259263" cy="2397125"/>
          </a:xfrm>
          <a:prstGeom prst="rect">
            <a:avLst/>
          </a:prstGeom>
          <a:noFill/>
          <a:ln w="12700">
            <a:solidFill>
              <a:prstClr val="black"/>
            </a:solidFill>
          </a:ln>
        </p:spPr>
        <p:txBody>
          <a:bodyPr vert="horz" lIns="94769" tIns="47385" rIns="94769" bIns="47385" rtlCol="0" anchor="ctr"/>
          <a:lstStyle/>
          <a:p>
            <a:endParaRPr lang="fr-FR" dirty="0"/>
          </a:p>
        </p:txBody>
      </p:sp>
      <p:sp>
        <p:nvSpPr>
          <p:cNvPr id="5" name="Espace réservé des notes 4"/>
          <p:cNvSpPr>
            <a:spLocks noGrp="1"/>
          </p:cNvSpPr>
          <p:nvPr>
            <p:ph type="body" sz="quarter" idx="3"/>
          </p:nvPr>
        </p:nvSpPr>
        <p:spPr>
          <a:xfrm>
            <a:off x="1023462" y="3418831"/>
            <a:ext cx="8187690" cy="2797224"/>
          </a:xfrm>
          <a:prstGeom prst="rect">
            <a:avLst/>
          </a:prstGeom>
        </p:spPr>
        <p:txBody>
          <a:bodyPr vert="horz" lIns="94769" tIns="47385" rIns="94769" bIns="47385"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6747220"/>
            <a:ext cx="4434999" cy="356847"/>
          </a:xfrm>
          <a:prstGeom prst="rect">
            <a:avLst/>
          </a:prstGeom>
        </p:spPr>
        <p:txBody>
          <a:bodyPr vert="horz" lIns="94769" tIns="47385" rIns="94769" bIns="47385"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797840" y="6747220"/>
            <a:ext cx="4434999" cy="356847"/>
          </a:xfrm>
          <a:prstGeom prst="rect">
            <a:avLst/>
          </a:prstGeom>
        </p:spPr>
        <p:txBody>
          <a:bodyPr vert="horz" lIns="94769" tIns="47385" rIns="94769" bIns="47385" rtlCol="0" anchor="b"/>
          <a:lstStyle>
            <a:lvl1pPr algn="r">
              <a:defRPr sz="1200"/>
            </a:lvl1pPr>
          </a:lstStyle>
          <a:p>
            <a:fld id="{B133B803-3725-4429-B95C-DBE45436F06D}" type="slidenum">
              <a:rPr lang="fr-FR" smtClean="0"/>
              <a:t>‹N°›</a:t>
            </a:fld>
            <a:endParaRPr lang="fr-FR" dirty="0"/>
          </a:p>
        </p:txBody>
      </p:sp>
    </p:spTree>
    <p:extLst>
      <p:ext uri="{BB962C8B-B14F-4D97-AF65-F5344CB8AC3E}">
        <p14:creationId xmlns:p14="http://schemas.microsoft.com/office/powerpoint/2010/main" val="211212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résentati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124" y="2360472"/>
            <a:ext cx="8073608" cy="4508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665172" y="2858891"/>
            <a:ext cx="7900295" cy="623760"/>
          </a:xfrm>
        </p:spPr>
        <p:txBody>
          <a:bodyPr anchor="b"/>
          <a:lstStyle>
            <a:lvl1pPr algn="l">
              <a:lnSpc>
                <a:spcPct val="80000"/>
              </a:lnSpc>
              <a:defRPr sz="5067" b="1">
                <a:solidFill>
                  <a:srgbClr val="482683"/>
                </a:solidFill>
              </a:defRPr>
            </a:lvl1pPr>
          </a:lstStyle>
          <a:p>
            <a:r>
              <a:rPr lang="fr-FR" dirty="0"/>
              <a:t>Cliquez et modifiez le titre</a:t>
            </a:r>
            <a:endParaRPr lang="en-US" dirty="0"/>
          </a:p>
        </p:txBody>
      </p:sp>
      <p:sp>
        <p:nvSpPr>
          <p:cNvPr id="3" name="Subtitle 2"/>
          <p:cNvSpPr>
            <a:spLocks noGrp="1"/>
          </p:cNvSpPr>
          <p:nvPr>
            <p:ph type="subTitle" idx="1" hasCustomPrompt="1"/>
          </p:nvPr>
        </p:nvSpPr>
        <p:spPr>
          <a:xfrm>
            <a:off x="3665171" y="3598447"/>
            <a:ext cx="7900295" cy="348813"/>
          </a:xfrm>
        </p:spPr>
        <p:txBody>
          <a:bodyPr wrap="square">
            <a:spAutoFit/>
          </a:bodyPr>
          <a:lstStyle>
            <a:lvl1pPr marL="0" indent="0" algn="l">
              <a:buNone/>
              <a:defRPr sz="2267">
                <a:solidFill>
                  <a:srgbClr val="9C409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err="1"/>
              <a:t>Cliquez</a:t>
            </a:r>
            <a:r>
              <a:rPr lang="en-US" dirty="0"/>
              <a:t> pour modifier le sous-</a:t>
            </a:r>
            <a:r>
              <a:rPr lang="en-US" dirty="0" err="1"/>
              <a:t>titre</a:t>
            </a:r>
            <a:endParaRPr lang="en-US" dirty="0"/>
          </a:p>
        </p:txBody>
      </p:sp>
      <p:cxnSp>
        <p:nvCxnSpPr>
          <p:cNvPr id="9" name="Connecteur droit 8"/>
          <p:cNvCxnSpPr/>
          <p:nvPr userDrawn="1"/>
        </p:nvCxnSpPr>
        <p:spPr>
          <a:xfrm>
            <a:off x="11116735" y="248809"/>
            <a:ext cx="448732" cy="0"/>
          </a:xfrm>
          <a:prstGeom prst="line">
            <a:avLst/>
          </a:prstGeom>
          <a:ln w="19050">
            <a:solidFill>
              <a:srgbClr val="17CBD0"/>
            </a:solidFill>
          </a:ln>
          <a:effectLst/>
        </p:spPr>
        <p:style>
          <a:lnRef idx="2">
            <a:schemeClr val="accent1"/>
          </a:lnRef>
          <a:fillRef idx="0">
            <a:schemeClr val="accent1"/>
          </a:fillRef>
          <a:effectRef idx="1">
            <a:schemeClr val="accent1"/>
          </a:effectRef>
          <a:fontRef idx="minor">
            <a:schemeClr val="tx1"/>
          </a:fontRef>
        </p:style>
      </p:cxnSp>
      <p:pic>
        <p:nvPicPr>
          <p:cNvPr id="14" name="Picture 2">
            <a:extLst>
              <a:ext uri="{FF2B5EF4-FFF2-40B4-BE49-F238E27FC236}">
                <a16:creationId xmlns:a16="http://schemas.microsoft.com/office/drawing/2014/main" id="{06EB830E-66C1-40AF-84F0-6377D98BD433}"/>
              </a:ext>
            </a:extLst>
          </p:cNvPr>
          <p:cNvPicPr>
            <a:picLocks noChangeAspect="1" noChangeArrowheads="1"/>
          </p:cNvPicPr>
          <p:nvPr userDrawn="1"/>
        </p:nvPicPr>
        <p:blipFill>
          <a:blip r:embed="rId3"/>
          <a:stretch>
            <a:fillRect/>
          </a:stretch>
        </p:blipFill>
        <p:spPr bwMode="auto">
          <a:xfrm>
            <a:off x="255299" y="323161"/>
            <a:ext cx="4050947" cy="76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48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que 2">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5E4DFE5D-8A96-4962-AEB7-0F1DECC687C3}"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9" name="Footer Placeholder 4"/>
          <p:cNvSpPr>
            <a:spLocks noGrp="1"/>
          </p:cNvSpPr>
          <p:nvPr>
            <p:ph type="ftr" sz="quarter" idx="12"/>
          </p:nvPr>
        </p:nvSpPr>
        <p:spPr>
          <a:xfrm>
            <a:off x="5993629" y="6457335"/>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6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que 3">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2DAD6F3D-837F-4245-827B-12A9861939B8}"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9" name="Footer Placeholder 4"/>
          <p:cNvSpPr>
            <a:spLocks noGrp="1"/>
          </p:cNvSpPr>
          <p:nvPr>
            <p:ph type="ftr" sz="quarter" idx="12"/>
          </p:nvPr>
        </p:nvSpPr>
        <p:spPr>
          <a:xfrm>
            <a:off x="5988127" y="6457335"/>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383260" y="925577"/>
            <a:ext cx="4604867" cy="535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8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que 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1C5D8B79-9AB5-4CA4-B0A5-FF67C3030F5B}"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9" name="Footer Placeholder 4"/>
          <p:cNvSpPr>
            <a:spLocks noGrp="1"/>
          </p:cNvSpPr>
          <p:nvPr>
            <p:ph type="ftr" sz="quarter" idx="12"/>
          </p:nvPr>
        </p:nvSpPr>
        <p:spPr>
          <a:xfrm>
            <a:off x="6012103" y="6506116"/>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60889" y="1010598"/>
            <a:ext cx="5348573" cy="501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90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que 5">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3595AFBB-A533-4CAA-8071-42B3A57DE381}"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9" name="Footer Placeholder 4"/>
          <p:cNvSpPr>
            <a:spLocks noGrp="1"/>
          </p:cNvSpPr>
          <p:nvPr>
            <p:ph type="ftr" sz="quarter" idx="12"/>
          </p:nvPr>
        </p:nvSpPr>
        <p:spPr>
          <a:xfrm>
            <a:off x="5993631" y="6515834"/>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86617" y="1035086"/>
            <a:ext cx="4527755" cy="495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79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que 6">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441D0B8F-E42C-42D0-8780-1564397AE81D}"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9" name="Footer Placeholder 4"/>
          <p:cNvSpPr>
            <a:spLocks noGrp="1"/>
          </p:cNvSpPr>
          <p:nvPr>
            <p:ph type="ftr" sz="quarter" idx="12"/>
          </p:nvPr>
        </p:nvSpPr>
        <p:spPr>
          <a:xfrm>
            <a:off x="5993631" y="6457335"/>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34687" y="969936"/>
            <a:ext cx="4589756" cy="496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37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que 7 pour images">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9F63B30-5A2D-4537-9857-B111F5AA62A1}"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7" name="Footer Placeholder 4"/>
          <p:cNvSpPr>
            <a:spLocks noGrp="1"/>
          </p:cNvSpPr>
          <p:nvPr>
            <p:ph type="ftr" sz="quarter" idx="12"/>
          </p:nvPr>
        </p:nvSpPr>
        <p:spPr>
          <a:xfrm>
            <a:off x="5993631" y="6457335"/>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3603996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numéro de diapositive 4"/>
          <p:cNvSpPr>
            <a:spLocks noGrp="1"/>
          </p:cNvSpPr>
          <p:nvPr>
            <p:ph type="sldNum" sz="quarter" idx="12"/>
          </p:nvPr>
        </p:nvSpPr>
        <p:spPr/>
        <p:txBody>
          <a:bodyPr/>
          <a:lstStyle/>
          <a:p>
            <a:fld id="{59C871A3-A582-4280-AADC-985C6D7059E7}" type="slidenum">
              <a:rPr lang="fr-FR" smtClean="0"/>
              <a:t>‹N°›</a:t>
            </a:fld>
            <a:endParaRPr lang="fr-FR"/>
          </a:p>
        </p:txBody>
      </p:sp>
    </p:spTree>
    <p:extLst>
      <p:ext uri="{BB962C8B-B14F-4D97-AF65-F5344CB8AC3E}">
        <p14:creationId xmlns:p14="http://schemas.microsoft.com/office/powerpoint/2010/main" val="642362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837949"/>
            <a:ext cx="10955867" cy="287323"/>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p:spPr>
        <p:txBody>
          <a:bodyPr/>
          <a:lstStyle>
            <a:lvl1pPr marL="0" indent="0">
              <a:defRPr sz="2933"/>
            </a:lvl1pPr>
            <a:lvl2pPr marL="0" indent="0">
              <a:defRPr/>
            </a:lvl2pPr>
            <a:lvl3pPr marL="0" indent="0">
              <a:defRPr/>
            </a:lvl3pPr>
            <a:lvl4pPr marL="120648" indent="-120648">
              <a:buClr>
                <a:srgbClr val="EF7937"/>
              </a:buClr>
              <a:tabLst/>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7" name="Footer Placeholder 4"/>
          <p:cNvSpPr>
            <a:spLocks noGrp="1"/>
          </p:cNvSpPr>
          <p:nvPr>
            <p:ph type="ftr" sz="quarter" idx="13"/>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3077786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présentati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124" y="2360472"/>
            <a:ext cx="8073608" cy="4508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665172" y="2858891"/>
            <a:ext cx="7900295" cy="623760"/>
          </a:xfrm>
        </p:spPr>
        <p:txBody>
          <a:bodyPr anchor="b"/>
          <a:lstStyle>
            <a:lvl1pPr algn="l">
              <a:lnSpc>
                <a:spcPct val="80000"/>
              </a:lnSpc>
              <a:defRPr sz="5067" b="1">
                <a:solidFill>
                  <a:srgbClr val="482683"/>
                </a:solidFill>
              </a:defRPr>
            </a:lvl1pPr>
          </a:lstStyle>
          <a:p>
            <a:r>
              <a:rPr lang="fr-FR" dirty="0"/>
              <a:t>Cliquez et modifiez le titre</a:t>
            </a:r>
            <a:endParaRPr lang="en-US" dirty="0"/>
          </a:p>
        </p:txBody>
      </p:sp>
      <p:sp>
        <p:nvSpPr>
          <p:cNvPr id="3" name="Subtitle 2"/>
          <p:cNvSpPr>
            <a:spLocks noGrp="1"/>
          </p:cNvSpPr>
          <p:nvPr>
            <p:ph type="subTitle" idx="1" hasCustomPrompt="1"/>
          </p:nvPr>
        </p:nvSpPr>
        <p:spPr>
          <a:xfrm>
            <a:off x="3665171" y="3598447"/>
            <a:ext cx="7900295" cy="348813"/>
          </a:xfrm>
        </p:spPr>
        <p:txBody>
          <a:bodyPr wrap="square">
            <a:spAutoFit/>
          </a:bodyPr>
          <a:lstStyle>
            <a:lvl1pPr marL="0" indent="0" algn="l">
              <a:buNone/>
              <a:defRPr sz="2267">
                <a:solidFill>
                  <a:srgbClr val="9C409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err="1"/>
              <a:t>Cliquez</a:t>
            </a:r>
            <a:r>
              <a:rPr lang="en-US" dirty="0"/>
              <a:t> pour modifier le sous-</a:t>
            </a:r>
            <a:r>
              <a:rPr lang="en-US" dirty="0" err="1"/>
              <a:t>titre</a:t>
            </a:r>
            <a:endParaRPr lang="en-US" dirty="0"/>
          </a:p>
        </p:txBody>
      </p:sp>
      <p:cxnSp>
        <p:nvCxnSpPr>
          <p:cNvPr id="9" name="Connecteur droit 8"/>
          <p:cNvCxnSpPr/>
          <p:nvPr userDrawn="1"/>
        </p:nvCxnSpPr>
        <p:spPr>
          <a:xfrm>
            <a:off x="11116735" y="248809"/>
            <a:ext cx="448732" cy="0"/>
          </a:xfrm>
          <a:prstGeom prst="line">
            <a:avLst/>
          </a:prstGeom>
          <a:ln w="19050">
            <a:solidFill>
              <a:srgbClr val="17CBD0"/>
            </a:solidFill>
          </a:ln>
          <a:effectLst/>
        </p:spPr>
        <p:style>
          <a:lnRef idx="2">
            <a:schemeClr val="accent1"/>
          </a:lnRef>
          <a:fillRef idx="0">
            <a:schemeClr val="accent1"/>
          </a:fillRef>
          <a:effectRef idx="1">
            <a:schemeClr val="accent1"/>
          </a:effectRef>
          <a:fontRef idx="minor">
            <a:schemeClr val="tx1"/>
          </a:fontRef>
        </p:style>
      </p:cxnSp>
      <p:pic>
        <p:nvPicPr>
          <p:cNvPr id="14" name="Picture 2">
            <a:extLst>
              <a:ext uri="{FF2B5EF4-FFF2-40B4-BE49-F238E27FC236}">
                <a16:creationId xmlns:a16="http://schemas.microsoft.com/office/drawing/2014/main" id="{06EB830E-66C1-40AF-84F0-6377D98BD433}"/>
              </a:ext>
            </a:extLst>
          </p:cNvPr>
          <p:cNvPicPr>
            <a:picLocks noChangeAspect="1" noChangeArrowheads="1"/>
          </p:cNvPicPr>
          <p:nvPr userDrawn="1"/>
        </p:nvPicPr>
        <p:blipFill>
          <a:blip r:embed="rId3"/>
          <a:stretch>
            <a:fillRect/>
          </a:stretch>
        </p:blipFill>
        <p:spPr bwMode="auto">
          <a:xfrm>
            <a:off x="255299" y="323161"/>
            <a:ext cx="4050947" cy="76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19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p:spPr>
        <p:txBody>
          <a:bodyPr/>
          <a:lstStyle>
            <a:lvl1pPr marL="0" indent="0">
              <a:defRPr sz="2933"/>
            </a:lvl1pPr>
            <a:lvl2pPr marL="0" indent="0">
              <a:defRPr/>
            </a:lvl2pPr>
            <a:lvl3pPr marL="0" indent="0">
              <a:defRPr/>
            </a:lvl3pPr>
            <a:lvl4pPr marL="120648" indent="-120648">
              <a:buClr>
                <a:srgbClr val="EF7937"/>
              </a:buClr>
              <a:tabLst/>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7" name="Footer Placeholder 4"/>
          <p:cNvSpPr>
            <a:spLocks noGrp="1"/>
          </p:cNvSpPr>
          <p:nvPr>
            <p:ph type="ftr" sz="quarter" idx="13"/>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282317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p:spPr>
        <p:txBody>
          <a:bodyPr/>
          <a:lstStyle>
            <a:lvl1pPr marL="0" indent="0">
              <a:defRPr sz="2933"/>
            </a:lvl1pPr>
            <a:lvl2pPr marL="0" indent="0">
              <a:defRPr/>
            </a:lvl2pPr>
            <a:lvl3pPr marL="0" indent="0">
              <a:defRPr/>
            </a:lvl3pPr>
            <a:lvl4pPr marL="120648" indent="-120648">
              <a:buClr>
                <a:srgbClr val="EF7937"/>
              </a:buClr>
              <a:tabLst/>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7" name="Footer Placeholder 4"/>
          <p:cNvSpPr>
            <a:spLocks noGrp="1"/>
          </p:cNvSpPr>
          <p:nvPr>
            <p:ph type="ftr" sz="quarter" idx="13"/>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92967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p:spPr>
        <p:txBody>
          <a:bodyPr/>
          <a:lstStyle>
            <a:lvl1pPr marL="0" indent="0">
              <a:defRPr/>
            </a:lvl1pPr>
            <a:lvl2pPr>
              <a:defRPr cap="all" baseline="0"/>
            </a:lvl2pPr>
            <a:lvl4pPr marL="120648" indent="-120648">
              <a:buClr>
                <a:srgbClr val="EF7937"/>
              </a:buClr>
              <a:tabLst/>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78227898-8B25-4B57-BC36-40D611BFB55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2103729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p:spPr>
        <p:txBody>
          <a:bodyPr/>
          <a:lstStyle>
            <a:lvl1pPr marL="0" indent="0">
              <a:defRPr/>
            </a:lvl1pPr>
            <a:lvl4pPr marL="120648" indent="-120648">
              <a:buClr>
                <a:srgbClr val="EF7937"/>
              </a:buCl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0893DBAF-01C3-44EE-B3A6-92C1B2C311F7}"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405136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a:solidFill>
            <a:srgbClr val="482683"/>
          </a:solidFill>
        </p:spPr>
        <p:txBody>
          <a:bodyPr lIns="90000" tIns="90000" rIns="90000" bIns="90000"/>
          <a:lstStyle>
            <a:lvl1pPr marL="0" indent="0">
              <a:defRPr sz="2933">
                <a:solidFill>
                  <a:schemeClr val="bg1"/>
                </a:solidFill>
              </a:defRPr>
            </a:lvl1pPr>
            <a:lvl2pPr marL="0" indent="0">
              <a:defRPr>
                <a:solidFill>
                  <a:schemeClr val="bg1"/>
                </a:solidFill>
              </a:defRPr>
            </a:lvl2pPr>
            <a:lvl3pPr marL="0" indent="0">
              <a:defRPr>
                <a:solidFill>
                  <a:schemeClr val="bg1"/>
                </a:solidFill>
              </a:defRPr>
            </a:lvl3pPr>
            <a:lvl4pPr marL="118530" indent="-118530">
              <a:buClr>
                <a:srgbClr val="EF7937"/>
              </a:buClr>
              <a:defRPr>
                <a:solidFill>
                  <a:schemeClr val="bg1"/>
                </a:solidFill>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7" name="Footer Placeholder 4"/>
          <p:cNvSpPr>
            <a:spLocks noGrp="1"/>
          </p:cNvSpPr>
          <p:nvPr>
            <p:ph type="ftr" sz="quarter" idx="13"/>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9" name="Image 8"/>
          <p:cNvPicPr>
            <a:picLocks noChangeAspect="1"/>
          </p:cNvPicPr>
          <p:nvPr userDrawn="1"/>
        </p:nvPicPr>
        <p:blipFill>
          <a:blip r:embed="rId2"/>
          <a:stretch>
            <a:fillRect/>
          </a:stretch>
        </p:blipFill>
        <p:spPr>
          <a:xfrm>
            <a:off x="3884115" y="6273699"/>
            <a:ext cx="6879421" cy="264592"/>
          </a:xfrm>
          <a:prstGeom prst="rect">
            <a:avLst/>
          </a:prstGeom>
        </p:spPr>
      </p:pic>
    </p:spTree>
    <p:extLst>
      <p:ext uri="{BB962C8B-B14F-4D97-AF65-F5344CB8AC3E}">
        <p14:creationId xmlns:p14="http://schemas.microsoft.com/office/powerpoint/2010/main" val="637543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a:solidFill>
            <a:srgbClr val="482683"/>
          </a:solidFill>
        </p:spPr>
        <p:txBody>
          <a:bodyPr lIns="90000" tIns="90000" rIns="90000" bIns="90000"/>
          <a:lstStyle>
            <a:lvl1pPr marL="0" indent="0">
              <a:defRPr>
                <a:solidFill>
                  <a:schemeClr val="bg1"/>
                </a:solidFill>
              </a:defRPr>
            </a:lvl1pPr>
            <a:lvl2pPr>
              <a:defRPr cap="all" baseline="0">
                <a:solidFill>
                  <a:schemeClr val="bg1"/>
                </a:solidFill>
              </a:defRPr>
            </a:lvl2pPr>
            <a:lvl3pPr>
              <a:defRPr>
                <a:solidFill>
                  <a:schemeClr val="bg1"/>
                </a:solidFill>
              </a:defRPr>
            </a:lvl3pPr>
            <a:lvl4pPr>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78227898-8B25-4B57-BC36-40D611BFB55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3107496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a:solidFill>
            <a:srgbClr val="482683"/>
          </a:solidFill>
        </p:spPr>
        <p:txBody>
          <a:bodyPr wrap="square" lIns="90000" tIns="90000" rIns="90000" bIns="90000"/>
          <a:lstStyle>
            <a:lvl1pPr marL="0" indent="0">
              <a:defRPr>
                <a:solidFill>
                  <a:schemeClr val="bg1"/>
                </a:solidFill>
              </a:defRPr>
            </a:lvl1pPr>
            <a:lvl2pPr>
              <a:defRPr>
                <a:solidFill>
                  <a:schemeClr val="bg1"/>
                </a:solidFill>
              </a:defRPr>
            </a:lvl2pPr>
            <a:lvl3pPr>
              <a:defRPr>
                <a:solidFill>
                  <a:schemeClr val="bg1"/>
                </a:solidFill>
              </a:defRPr>
            </a:lvl3pPr>
            <a:lvl4pPr marL="120648" indent="-120648">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0893DBAF-01C3-44EE-B3A6-92C1B2C311F7}"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623612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612" y="1"/>
            <a:ext cx="6800909"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0726373" y="6084525"/>
            <a:ext cx="1473200" cy="781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Content Placeholder 2"/>
          <p:cNvSpPr>
            <a:spLocks noGrp="1"/>
          </p:cNvSpPr>
          <p:nvPr>
            <p:ph idx="1" hasCustomPrompt="1"/>
          </p:nvPr>
        </p:nvSpPr>
        <p:spPr>
          <a:xfrm>
            <a:off x="7234573" y="1845143"/>
            <a:ext cx="4347827" cy="3600000"/>
          </a:xfrm>
        </p:spPr>
        <p:txBody>
          <a:bodyPr/>
          <a:lstStyle>
            <a:lvl1pPr marL="0" indent="0" algn="l">
              <a:defRPr/>
            </a:lvl1pPr>
            <a:lvl2pPr marL="0" indent="0" algn="l">
              <a:defRPr/>
            </a:lvl2pPr>
            <a:lvl3pPr marL="0" indent="0" algn="l">
              <a:defRPr/>
            </a:lvl3pPr>
            <a:lvl4pPr marL="0" indent="0" algn="l">
              <a:defRPr/>
            </a:lvl4pPr>
            <a:lvl5pPr marL="0" indent="0" algn="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 Quatrième niveau</a:t>
            </a:r>
            <a:endParaRPr lang="en-US" dirty="0"/>
          </a:p>
        </p:txBody>
      </p:sp>
      <p:sp>
        <p:nvSpPr>
          <p:cNvPr id="6" name="Slide Number Placeholder 5"/>
          <p:cNvSpPr>
            <a:spLocks noGrp="1"/>
          </p:cNvSpPr>
          <p:nvPr>
            <p:ph type="sldNum" sz="quarter" idx="10"/>
          </p:nvPr>
        </p:nvSpPr>
        <p:spPr>
          <a:xfrm>
            <a:off x="11040533" y="6339418"/>
            <a:ext cx="541867" cy="366183"/>
          </a:xfrm>
        </p:spPr>
        <p:txBody>
          <a:bodyPr/>
          <a:lstStyle>
            <a:lvl1pPr>
              <a:defRPr sz="1200"/>
            </a:lvl1pPr>
          </a:lstStyle>
          <a:p>
            <a:pPr defTabSz="609585" fontAlgn="base">
              <a:spcBef>
                <a:spcPct val="0"/>
              </a:spcBef>
              <a:spcAft>
                <a:spcPct val="0"/>
              </a:spcAft>
            </a:pPr>
            <a:fld id="{59513FEB-346B-47BF-B732-434A7540DF74}"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pic>
        <p:nvPicPr>
          <p:cNvPr id="8" name="Picture 2"/>
          <p:cNvPicPr>
            <a:picLocks noChangeAspect="1" noChangeArrowheads="1"/>
          </p:cNvPicPr>
          <p:nvPr userDrawn="1"/>
        </p:nvPicPr>
        <p:blipFill>
          <a:blip r:embed="rId3"/>
          <a:stretch>
            <a:fillRect/>
          </a:stretch>
        </p:blipFill>
        <p:spPr bwMode="auto">
          <a:xfrm>
            <a:off x="203678" y="2888513"/>
            <a:ext cx="3927937" cy="108732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userDrawn="1"/>
        </p:nvSpPr>
        <p:spPr>
          <a:xfrm>
            <a:off x="7778451" y="5942062"/>
            <a:ext cx="3868604"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VYV</a:t>
            </a:r>
            <a:r>
              <a:rPr kumimoji="0" lang="fr-FR" sz="800" b="0" i="0" u="none" strike="noStrike" kern="1200" cap="none" spc="0" normalizeH="0" baseline="3000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3</a:t>
            </a: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 Pays de la Loire, Union de mutuelles de Livre III immatriculée au répertoire Sirene sous le numéro 844 879 015. Soumise aux dispositions du Livre III du Code de la Mutualité. </a:t>
            </a:r>
            <a:b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b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Siège social : 29 quai François-Mitterrand – 44200 Nantes</a:t>
            </a:r>
          </a:p>
        </p:txBody>
      </p:sp>
      <p:pic>
        <p:nvPicPr>
          <p:cNvPr id="13" name="Picture 2">
            <a:extLst>
              <a:ext uri="{FF2B5EF4-FFF2-40B4-BE49-F238E27FC236}">
                <a16:creationId xmlns:a16="http://schemas.microsoft.com/office/drawing/2014/main" id="{1C1A8E41-040E-4277-8F3C-4DE60FA69705}"/>
              </a:ext>
            </a:extLst>
          </p:cNvPr>
          <p:cNvPicPr>
            <a:picLocks noChangeAspect="1" noChangeArrowheads="1"/>
          </p:cNvPicPr>
          <p:nvPr userDrawn="1"/>
        </p:nvPicPr>
        <p:blipFill>
          <a:blip r:embed="rId4"/>
          <a:stretch>
            <a:fillRect/>
          </a:stretch>
        </p:blipFill>
        <p:spPr bwMode="auto">
          <a:xfrm>
            <a:off x="6624291" y="5826841"/>
            <a:ext cx="1220565" cy="81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86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434335"/>
            <a:ext cx="3901440" cy="164212"/>
          </a:xfrm>
          <a:prstGeom prst="rect">
            <a:avLst/>
          </a:prstGeom>
        </p:spPr>
        <p:txBody>
          <a:bodyPr lIns="0" tIns="0" rIns="0" bIns="0"/>
          <a:lstStyle>
            <a:lvl1pPr algn="ctr">
              <a:defRPr>
                <a:solidFill>
                  <a:schemeClr val="tx1">
                    <a:tint val="75000"/>
                  </a:schemeClr>
                </a:solidFill>
              </a:defRPr>
            </a:lvl1pPr>
          </a:lstStyle>
          <a:p>
            <a:pPr defTabSz="609585" fontAlgn="base">
              <a:spcBef>
                <a:spcPct val="0"/>
              </a:spcBef>
              <a:spcAft>
                <a:spcPct val="0"/>
              </a:spcAft>
            </a:pPr>
            <a:endParaRPr lang="fr-FR" dirty="0">
              <a:solidFill>
                <a:prstClr val="black">
                  <a:tint val="75000"/>
                </a:prstClr>
              </a:solidFill>
              <a:ea typeface="MS PGothic" pitchFamily="34" charset="-128"/>
            </a:endParaRPr>
          </a:p>
        </p:txBody>
      </p:sp>
      <p:sp>
        <p:nvSpPr>
          <p:cNvPr id="3" name="Holder 3"/>
          <p:cNvSpPr>
            <a:spLocks noGrp="1"/>
          </p:cNvSpPr>
          <p:nvPr>
            <p:ph type="dt" sz="half" idx="6"/>
          </p:nvPr>
        </p:nvSpPr>
        <p:spPr>
          <a:xfrm>
            <a:off x="609600" y="6377942"/>
            <a:ext cx="2804160" cy="276999"/>
          </a:xfrm>
          <a:prstGeom prst="rect">
            <a:avLst/>
          </a:prstGeom>
        </p:spPr>
        <p:txBody>
          <a:bodyPr lIns="0" tIns="0" rIns="0" bIns="0"/>
          <a:lstStyle>
            <a:lvl1pPr algn="l">
              <a:defRPr>
                <a:solidFill>
                  <a:schemeClr val="tx1">
                    <a:tint val="75000"/>
                  </a:schemeClr>
                </a:solidFill>
              </a:defRPr>
            </a:lvl1pPr>
          </a:lstStyle>
          <a:p>
            <a:pPr defTabSz="609585" fontAlgn="base">
              <a:spcBef>
                <a:spcPct val="0"/>
              </a:spcBef>
              <a:spcAft>
                <a:spcPct val="0"/>
              </a:spcAft>
            </a:pPr>
            <a:fld id="{1D8BD707-D9CF-40AE-B4C6-C98DA3205C09}" type="datetimeFigureOut">
              <a:rPr lang="en-US" sz="2400" smtClean="0">
                <a:solidFill>
                  <a:prstClr val="black">
                    <a:tint val="75000"/>
                  </a:prstClr>
                </a:solidFill>
                <a:ea typeface="MS PGothic" pitchFamily="34" charset="-128"/>
              </a:rPr>
              <a:pPr defTabSz="609585" fontAlgn="base">
                <a:spcBef>
                  <a:spcPct val="0"/>
                </a:spcBef>
                <a:spcAft>
                  <a:spcPct val="0"/>
                </a:spcAft>
              </a:pPr>
              <a:t>1/20/2023</a:t>
            </a:fld>
            <a:endParaRPr lang="en-US" sz="2400" dirty="0">
              <a:solidFill>
                <a:prstClr val="black">
                  <a:tint val="75000"/>
                </a:prstClr>
              </a:solidFill>
              <a:ea typeface="MS PGothic" pitchFamily="34" charset="-128"/>
            </a:endParaRPr>
          </a:p>
        </p:txBody>
      </p:sp>
      <p:sp>
        <p:nvSpPr>
          <p:cNvPr id="4" name="Holder 4"/>
          <p:cNvSpPr>
            <a:spLocks noGrp="1"/>
          </p:cNvSpPr>
          <p:nvPr>
            <p:ph type="sldNum" sz="quarter" idx="7"/>
          </p:nvPr>
        </p:nvSpPr>
        <p:spPr>
          <a:xfrm>
            <a:off x="8778240" y="6377942"/>
            <a:ext cx="2804160" cy="276999"/>
          </a:xfrm>
          <a:prstGeom prst="rect">
            <a:avLst/>
          </a:prstGeom>
        </p:spPr>
        <p:txBody>
          <a:bodyPr lIns="0" tIns="0" rIns="0" bIns="0"/>
          <a:lstStyle>
            <a:lvl1pPr algn="r">
              <a:defRPr>
                <a:solidFill>
                  <a:schemeClr val="tx1">
                    <a:tint val="75000"/>
                  </a:schemeClr>
                </a:solidFill>
              </a:defRPr>
            </a:lvl1pPr>
          </a:lstStyle>
          <a:p>
            <a:pPr defTabSz="609585" fontAlgn="base">
              <a:spcBef>
                <a:spcPct val="0"/>
              </a:spcBef>
              <a:spcAft>
                <a:spcPct val="0"/>
              </a:spcAft>
            </a:pPr>
            <a:fld id="{B6F15528-21DE-4FAA-801E-634DDDAF4B2B}" type="slidenum">
              <a:rPr lang="fr-FR" smtClean="0">
                <a:solidFill>
                  <a:prstClr val="black">
                    <a:tint val="75000"/>
                  </a:prstClr>
                </a:solidFill>
                <a:ea typeface="MS PGothic" pitchFamily="34" charset="-128"/>
              </a:rPr>
              <a:pPr defTabSz="609585" fontAlgn="base">
                <a:spcBef>
                  <a:spcPct val="0"/>
                </a:spcBef>
                <a:spcAft>
                  <a:spcPct val="0"/>
                </a:spcAft>
              </a:pPr>
              <a:t>‹N°›</a:t>
            </a:fld>
            <a:endParaRPr lang="fr-FR" dirty="0">
              <a:solidFill>
                <a:prstClr val="black">
                  <a:tint val="75000"/>
                </a:prstClr>
              </a:solidFill>
              <a:ea typeface="MS PGothic" pitchFamily="34" charset="-128"/>
            </a:endParaRPr>
          </a:p>
        </p:txBody>
      </p:sp>
    </p:spTree>
    <p:extLst>
      <p:ext uri="{BB962C8B-B14F-4D97-AF65-F5344CB8AC3E}">
        <p14:creationId xmlns:p14="http://schemas.microsoft.com/office/powerpoint/2010/main" val="245722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p:spPr>
        <p:txBody>
          <a:bodyPr/>
          <a:lstStyle>
            <a:lvl1pPr marL="0" indent="0">
              <a:defRPr/>
            </a:lvl1pPr>
            <a:lvl2pPr>
              <a:defRPr cap="all" baseline="0"/>
            </a:lvl2pPr>
            <a:lvl4pPr marL="120648" indent="-120648">
              <a:buClr>
                <a:srgbClr val="EF7937"/>
              </a:buClr>
              <a:tabLst/>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78227898-8B25-4B57-BC36-40D611BFB55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418410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p:spPr>
        <p:txBody>
          <a:bodyPr/>
          <a:lstStyle>
            <a:lvl1pPr marL="0" indent="0">
              <a:defRPr/>
            </a:lvl1pPr>
            <a:lvl4pPr marL="120648" indent="-120648">
              <a:buClr>
                <a:srgbClr val="EF7937"/>
              </a:buCl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0893DBAF-01C3-44EE-B3A6-92C1B2C311F7}"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351624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a:solidFill>
            <a:srgbClr val="482683"/>
          </a:solidFill>
        </p:spPr>
        <p:txBody>
          <a:bodyPr lIns="90000" tIns="90000" rIns="90000" bIns="90000"/>
          <a:lstStyle>
            <a:lvl1pPr marL="0" indent="0">
              <a:defRPr sz="2933">
                <a:solidFill>
                  <a:schemeClr val="bg1"/>
                </a:solidFill>
              </a:defRPr>
            </a:lvl1pPr>
            <a:lvl2pPr marL="0" indent="0">
              <a:defRPr>
                <a:solidFill>
                  <a:schemeClr val="bg1"/>
                </a:solidFill>
              </a:defRPr>
            </a:lvl2pPr>
            <a:lvl3pPr marL="0" indent="0">
              <a:defRPr>
                <a:solidFill>
                  <a:schemeClr val="bg1"/>
                </a:solidFill>
              </a:defRPr>
            </a:lvl3pPr>
            <a:lvl4pPr marL="118530" indent="-118530">
              <a:buClr>
                <a:srgbClr val="EF7937"/>
              </a:buClr>
              <a:defRPr>
                <a:solidFill>
                  <a:schemeClr val="bg1"/>
                </a:solidFill>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5" name="Slide Number Placeholder 5"/>
          <p:cNvSpPr>
            <a:spLocks noGrp="1"/>
          </p:cNvSpPr>
          <p:nvPr>
            <p:ph type="sldNum" sz="quarter" idx="11"/>
          </p:nvPr>
        </p:nvSpPr>
        <p:spPr>
          <a:xfrm>
            <a:off x="11040533" y="6355201"/>
            <a:ext cx="532800" cy="366183"/>
          </a:xfrm>
        </p:spPr>
        <p:txBody>
          <a:bodyPr lIns="0" tIns="0" bIns="0" anchor="b" anchorCtr="0"/>
          <a:lstStyle>
            <a:lvl1pPr algn="r">
              <a:defRPr sz="1067"/>
            </a:lvl1p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7" name="Footer Placeholder 4"/>
          <p:cNvSpPr>
            <a:spLocks noGrp="1"/>
          </p:cNvSpPr>
          <p:nvPr>
            <p:ph type="ftr" sz="quarter" idx="13"/>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9" name="Image 8"/>
          <p:cNvPicPr>
            <a:picLocks noChangeAspect="1"/>
          </p:cNvPicPr>
          <p:nvPr userDrawn="1"/>
        </p:nvPicPr>
        <p:blipFill>
          <a:blip r:embed="rId2"/>
          <a:stretch>
            <a:fillRect/>
          </a:stretch>
        </p:blipFill>
        <p:spPr>
          <a:xfrm>
            <a:off x="3884115" y="6273699"/>
            <a:ext cx="6879421" cy="264592"/>
          </a:xfrm>
          <a:prstGeom prst="rect">
            <a:avLst/>
          </a:prstGeom>
        </p:spPr>
      </p:pic>
    </p:spTree>
    <p:extLst>
      <p:ext uri="{BB962C8B-B14F-4D97-AF65-F5344CB8AC3E}">
        <p14:creationId xmlns:p14="http://schemas.microsoft.com/office/powerpoint/2010/main" val="356387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a:solidFill>
            <a:srgbClr val="482683"/>
          </a:solidFill>
        </p:spPr>
        <p:txBody>
          <a:bodyPr lIns="90000" tIns="90000" rIns="90000" bIns="90000"/>
          <a:lstStyle>
            <a:lvl1pPr marL="0" indent="0">
              <a:defRPr>
                <a:solidFill>
                  <a:schemeClr val="bg1"/>
                </a:solidFill>
              </a:defRPr>
            </a:lvl1pPr>
            <a:lvl2pPr>
              <a:defRPr cap="all" baseline="0">
                <a:solidFill>
                  <a:schemeClr val="bg1"/>
                </a:solidFill>
              </a:defRPr>
            </a:lvl2pPr>
            <a:lvl3pPr>
              <a:defRPr>
                <a:solidFill>
                  <a:schemeClr val="bg1"/>
                </a:solidFill>
              </a:defRPr>
            </a:lvl3pPr>
            <a:lvl4pPr>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78227898-8B25-4B57-BC36-40D611BFB559}"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262074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a:solidFill>
            <a:srgbClr val="482683"/>
          </a:solidFill>
        </p:spPr>
        <p:txBody>
          <a:bodyPr wrap="square" lIns="90000" tIns="90000" rIns="90000" bIns="90000"/>
          <a:lstStyle>
            <a:lvl1pPr marL="0" indent="0">
              <a:defRPr>
                <a:solidFill>
                  <a:schemeClr val="bg1"/>
                </a:solidFill>
              </a:defRPr>
            </a:lvl1pPr>
            <a:lvl2pPr>
              <a:defRPr>
                <a:solidFill>
                  <a:schemeClr val="bg1"/>
                </a:solidFill>
              </a:defRPr>
            </a:lvl2pPr>
            <a:lvl3pPr>
              <a:defRPr>
                <a:solidFill>
                  <a:schemeClr val="bg1"/>
                </a:solidFill>
              </a:defRPr>
            </a:lvl3pPr>
            <a:lvl4pPr marL="120648" indent="-120648">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6" name="Slide Number Placeholder 5"/>
          <p:cNvSpPr>
            <a:spLocks noGrp="1"/>
          </p:cNvSpPr>
          <p:nvPr>
            <p:ph type="sldNum" sz="quarter" idx="15"/>
          </p:nvPr>
        </p:nvSpPr>
        <p:spPr>
          <a:xfrm>
            <a:off x="11040533" y="6355201"/>
            <a:ext cx="532800" cy="366183"/>
          </a:xfrm>
        </p:spPr>
        <p:txBody>
          <a:bodyPr/>
          <a:lstStyle>
            <a:lvl1pPr>
              <a:defRPr sz="1067"/>
            </a:lvl1pPr>
          </a:lstStyle>
          <a:p>
            <a:pPr defTabSz="609585" fontAlgn="base">
              <a:spcBef>
                <a:spcPct val="0"/>
              </a:spcBef>
              <a:spcAft>
                <a:spcPct val="0"/>
              </a:spcAft>
            </a:pPr>
            <a:fld id="{0893DBAF-01C3-44EE-B3A6-92C1B2C311F7}"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Tree>
    <p:extLst>
      <p:ext uri="{BB962C8B-B14F-4D97-AF65-F5344CB8AC3E}">
        <p14:creationId xmlns:p14="http://schemas.microsoft.com/office/powerpoint/2010/main" val="168202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612" y="1"/>
            <a:ext cx="6800909"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0726373" y="6084525"/>
            <a:ext cx="1473200" cy="781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Content Placeholder 2"/>
          <p:cNvSpPr>
            <a:spLocks noGrp="1"/>
          </p:cNvSpPr>
          <p:nvPr>
            <p:ph idx="1" hasCustomPrompt="1"/>
          </p:nvPr>
        </p:nvSpPr>
        <p:spPr>
          <a:xfrm>
            <a:off x="7234573" y="1845143"/>
            <a:ext cx="4347827" cy="3600000"/>
          </a:xfrm>
        </p:spPr>
        <p:txBody>
          <a:bodyPr/>
          <a:lstStyle>
            <a:lvl1pPr marL="0" indent="0" algn="l">
              <a:defRPr/>
            </a:lvl1pPr>
            <a:lvl2pPr marL="0" indent="0" algn="l">
              <a:defRPr/>
            </a:lvl2pPr>
            <a:lvl3pPr marL="0" indent="0" algn="l">
              <a:defRPr/>
            </a:lvl3pPr>
            <a:lvl4pPr marL="0" indent="0" algn="l">
              <a:defRPr/>
            </a:lvl4pPr>
            <a:lvl5pPr marL="0" indent="0" algn="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 Quatrième niveau</a:t>
            </a:r>
            <a:endParaRPr lang="en-US" dirty="0"/>
          </a:p>
        </p:txBody>
      </p:sp>
      <p:sp>
        <p:nvSpPr>
          <p:cNvPr id="6" name="Slide Number Placeholder 5"/>
          <p:cNvSpPr>
            <a:spLocks noGrp="1"/>
          </p:cNvSpPr>
          <p:nvPr>
            <p:ph type="sldNum" sz="quarter" idx="10"/>
          </p:nvPr>
        </p:nvSpPr>
        <p:spPr>
          <a:xfrm>
            <a:off x="11040533" y="6339418"/>
            <a:ext cx="541867" cy="366183"/>
          </a:xfrm>
        </p:spPr>
        <p:txBody>
          <a:bodyPr/>
          <a:lstStyle>
            <a:lvl1pPr>
              <a:defRPr sz="1200"/>
            </a:lvl1pPr>
          </a:lstStyle>
          <a:p>
            <a:pPr defTabSz="609585" fontAlgn="base">
              <a:spcBef>
                <a:spcPct val="0"/>
              </a:spcBef>
              <a:spcAft>
                <a:spcPct val="0"/>
              </a:spcAft>
            </a:pPr>
            <a:fld id="{59513FEB-346B-47BF-B732-434A7540DF74}"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pic>
        <p:nvPicPr>
          <p:cNvPr id="8" name="Picture 2"/>
          <p:cNvPicPr>
            <a:picLocks noChangeAspect="1" noChangeArrowheads="1"/>
          </p:cNvPicPr>
          <p:nvPr userDrawn="1"/>
        </p:nvPicPr>
        <p:blipFill>
          <a:blip r:embed="rId3"/>
          <a:stretch>
            <a:fillRect/>
          </a:stretch>
        </p:blipFill>
        <p:spPr bwMode="auto">
          <a:xfrm>
            <a:off x="203678" y="2888513"/>
            <a:ext cx="3927937" cy="108732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userDrawn="1"/>
        </p:nvSpPr>
        <p:spPr>
          <a:xfrm>
            <a:off x="7778451" y="5942062"/>
            <a:ext cx="3868604"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VYV</a:t>
            </a:r>
            <a:r>
              <a:rPr kumimoji="0" lang="fr-FR" sz="800" b="0" i="0" u="none" strike="noStrike" kern="1200" cap="none" spc="0" normalizeH="0" baseline="3000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3</a:t>
            </a: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 Pays de la Loire, Union de mutuelles de Livre III immatriculée au répertoire Sirene sous le numéro 844 879 015. Soumise aux dispositions du Livre III du Code de la Mutualité. </a:t>
            </a:r>
            <a:b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b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Siège social : 29 quai François-Mitterrand – 44200 Nantes</a:t>
            </a:r>
          </a:p>
        </p:txBody>
      </p:sp>
      <p:pic>
        <p:nvPicPr>
          <p:cNvPr id="13" name="Picture 2">
            <a:extLst>
              <a:ext uri="{FF2B5EF4-FFF2-40B4-BE49-F238E27FC236}">
                <a16:creationId xmlns:a16="http://schemas.microsoft.com/office/drawing/2014/main" id="{1C1A8E41-040E-4277-8F3C-4DE60FA69705}"/>
              </a:ext>
            </a:extLst>
          </p:cNvPr>
          <p:cNvPicPr>
            <a:picLocks noChangeAspect="1" noChangeArrowheads="1"/>
          </p:cNvPicPr>
          <p:nvPr userDrawn="1"/>
        </p:nvPicPr>
        <p:blipFill>
          <a:blip r:embed="rId4"/>
          <a:stretch>
            <a:fillRect/>
          </a:stretch>
        </p:blipFill>
        <p:spPr bwMode="auto">
          <a:xfrm>
            <a:off x="6624291" y="5826841"/>
            <a:ext cx="1220565" cy="81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3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que 1">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BABCD677-CF65-4FF2-AD86-7F9447CDDE69}"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8" name="ZoneTexte 7"/>
          <p:cNvSpPr txBox="1">
            <a:spLocks noChangeArrowheads="1"/>
          </p:cNvSpPr>
          <p:nvPr userDrawn="1"/>
        </p:nvSpPr>
        <p:spPr bwMode="auto">
          <a:xfrm>
            <a:off x="9884834" y="64706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
        <p:nvSpPr>
          <p:cNvPr id="10" name="Footer Placeholder 4"/>
          <p:cNvSpPr>
            <a:spLocks noGrp="1"/>
          </p:cNvSpPr>
          <p:nvPr>
            <p:ph type="ftr" sz="quarter" idx="12"/>
          </p:nvPr>
        </p:nvSpPr>
        <p:spPr>
          <a:xfrm>
            <a:off x="6021340" y="6456279"/>
            <a:ext cx="4766733" cy="164212"/>
          </a:xfrm>
          <a:prstGeom prst="rect">
            <a:avLst/>
          </a:prstGeom>
        </p:spPr>
        <p:txBody>
          <a:bodyPr/>
          <a:lstStyle>
            <a:lvl1pPr>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7527" y="858874"/>
            <a:ext cx="5021943" cy="48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3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10956275" y="6195771"/>
            <a:ext cx="1239551" cy="66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11038416" y="6356351"/>
            <a:ext cx="533400" cy="366183"/>
          </a:xfrm>
          <a:prstGeom prst="rect">
            <a:avLst/>
          </a:prstGeom>
        </p:spPr>
        <p:txBody>
          <a:bodyPr vert="horz" wrap="square" lIns="0" tIns="0" rIns="0" bIns="0" numCol="1" anchor="b" anchorCtr="0" compatLnSpc="1">
            <a:prstTxWarp prst="textNoShape">
              <a:avLst/>
            </a:prstTxWarp>
          </a:bodyPr>
          <a:lstStyle>
            <a:lvl1pPr algn="r">
              <a:defRPr sz="1067" b="1">
                <a:solidFill>
                  <a:schemeClr val="bg1"/>
                </a:solidFill>
              </a:defRPr>
            </a:lvl1pPr>
          </a:lstStyle>
          <a:p>
            <a:pPr defTabSz="609585" fontAlgn="base">
              <a:spcBef>
                <a:spcPct val="0"/>
              </a:spcBef>
              <a:spcAft>
                <a:spcPct val="0"/>
              </a:spcAft>
            </a:pPr>
            <a:fld id="{0197657B-8F99-43FF-9C46-7675354BEEB6}"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1028" name="Title Placeholder 1"/>
          <p:cNvSpPr>
            <a:spLocks noGrp="1"/>
          </p:cNvSpPr>
          <p:nvPr>
            <p:ph type="title"/>
          </p:nvPr>
        </p:nvSpPr>
        <p:spPr bwMode="auto">
          <a:xfrm>
            <a:off x="599017" y="600000"/>
            <a:ext cx="10955867"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fr-FR" dirty="0" err="1"/>
              <a:t>Titre</a:t>
            </a:r>
            <a:r>
              <a:rPr lang="en-US" altLang="fr-FR" dirty="0"/>
              <a:t> de la slide</a:t>
            </a:r>
          </a:p>
        </p:txBody>
      </p:sp>
      <p:sp>
        <p:nvSpPr>
          <p:cNvPr id="1029" name="Text Placeholder 2"/>
          <p:cNvSpPr>
            <a:spLocks noGrp="1"/>
          </p:cNvSpPr>
          <p:nvPr>
            <p:ph type="body" idx="1"/>
          </p:nvPr>
        </p:nvSpPr>
        <p:spPr bwMode="auto">
          <a:xfrm>
            <a:off x="599018" y="1752001"/>
            <a:ext cx="10972799" cy="42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dirty="0" err="1"/>
              <a:t>Titre</a:t>
            </a:r>
            <a:r>
              <a:rPr lang="en-US" altLang="fr-FR" dirty="0"/>
              <a:t> du </a:t>
            </a:r>
            <a:r>
              <a:rPr lang="en-US" altLang="fr-FR" dirty="0" err="1"/>
              <a:t>paragraphe</a:t>
            </a:r>
            <a:endParaRPr lang="en-US" altLang="fr-FR" dirty="0"/>
          </a:p>
          <a:p>
            <a:pPr lvl="1"/>
            <a:r>
              <a:rPr lang="en-US" altLang="fr-FR" dirty="0"/>
              <a:t>Sous-</a:t>
            </a:r>
            <a:r>
              <a:rPr lang="en-US" altLang="fr-FR" dirty="0" err="1"/>
              <a:t>titre</a:t>
            </a:r>
            <a:r>
              <a:rPr lang="en-US" altLang="fr-FR" dirty="0"/>
              <a:t> du </a:t>
            </a:r>
            <a:r>
              <a:rPr lang="en-US" altLang="fr-FR" dirty="0" err="1"/>
              <a:t>paragraphe</a:t>
            </a:r>
            <a:endParaRPr lang="en-US" altLang="fr-FR" dirty="0"/>
          </a:p>
          <a:p>
            <a:pPr lvl="2"/>
            <a:r>
              <a:rPr lang="en-US" altLang="fr-FR" dirty="0" err="1"/>
              <a:t>Texte</a:t>
            </a:r>
            <a:r>
              <a:rPr lang="en-US" altLang="fr-FR" dirty="0"/>
              <a:t> courant du </a:t>
            </a:r>
            <a:r>
              <a:rPr lang="en-US" altLang="fr-FR" dirty="0" err="1"/>
              <a:t>paragraphe</a:t>
            </a:r>
            <a:endParaRPr lang="en-US" altLang="fr-FR" dirty="0"/>
          </a:p>
          <a:p>
            <a:pPr lvl="3"/>
            <a:r>
              <a:rPr lang="en-US" altLang="fr-FR" dirty="0" err="1"/>
              <a:t>Liste</a:t>
            </a:r>
            <a:r>
              <a:rPr lang="en-US" altLang="fr-FR" dirty="0"/>
              <a:t> </a:t>
            </a:r>
            <a:r>
              <a:rPr lang="en-US" altLang="fr-FR" dirty="0" err="1"/>
              <a:t>dans</a:t>
            </a:r>
            <a:r>
              <a:rPr lang="en-US" altLang="fr-FR" dirty="0"/>
              <a:t> le </a:t>
            </a:r>
            <a:r>
              <a:rPr lang="en-US" altLang="fr-FR" dirty="0" err="1"/>
              <a:t>paragraphe</a:t>
            </a:r>
            <a:endParaRPr lang="en-US" altLang="fr-FR" dirty="0"/>
          </a:p>
        </p:txBody>
      </p:sp>
      <p:sp>
        <p:nvSpPr>
          <p:cNvPr id="9" name="Footer Placeholder 4"/>
          <p:cNvSpPr>
            <a:spLocks noGrp="1"/>
          </p:cNvSpPr>
          <p:nvPr>
            <p:ph type="ftr" sz="quarter" idx="3"/>
          </p:nvPr>
        </p:nvSpPr>
        <p:spPr>
          <a:xfrm>
            <a:off x="6815667" y="328528"/>
            <a:ext cx="4766733" cy="164212"/>
          </a:xfrm>
          <a:prstGeom prst="rect">
            <a:avLst/>
          </a:prstGeom>
        </p:spPr>
        <p:txBody>
          <a:bodyPr vert="horz" wrap="square" lIns="0" tIns="0" rIns="0" bIns="0" numCol="1" anchor="ctr" anchorCtr="0" compatLnSpc="1">
            <a:prstTxWarp prst="textNoShape">
              <a:avLst/>
            </a:prstTxWarp>
            <a:spAutoFit/>
          </a:bodyPr>
          <a:lstStyle>
            <a:lvl1pPr algn="r">
              <a:defRPr sz="1067">
                <a:solidFill>
                  <a:srgbClr val="898989"/>
                </a:solidFill>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13" name="Picture 2">
            <a:extLst>
              <a:ext uri="{FF2B5EF4-FFF2-40B4-BE49-F238E27FC236}">
                <a16:creationId xmlns:a16="http://schemas.microsoft.com/office/drawing/2014/main" id="{08038E02-0BA2-4E71-9C12-4277E7A9C81C}"/>
              </a:ext>
            </a:extLst>
          </p:cNvPr>
          <p:cNvPicPr>
            <a:picLocks noChangeAspect="1" noChangeArrowheads="1"/>
          </p:cNvPicPr>
          <p:nvPr userDrawn="1"/>
        </p:nvPicPr>
        <p:blipFill>
          <a:blip r:embed="rId11"/>
          <a:stretch>
            <a:fillRect/>
          </a:stretch>
        </p:blipFill>
        <p:spPr bwMode="auto">
          <a:xfrm>
            <a:off x="158475" y="6067215"/>
            <a:ext cx="2304000" cy="63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488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p:txStyles>
    <p:titleStyle>
      <a:lvl1pPr algn="l" defTabSz="609585" rtl="0" eaLnBrk="0" fontAlgn="base" hangingPunct="0">
        <a:lnSpc>
          <a:spcPct val="80000"/>
        </a:lnSpc>
        <a:spcBef>
          <a:spcPct val="0"/>
        </a:spcBef>
        <a:spcAft>
          <a:spcPct val="0"/>
        </a:spcAft>
        <a:defRPr sz="4267"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defRPr sz="2933" b="1" kern="1200" baseline="0">
          <a:solidFill>
            <a:srgbClr val="9C4092"/>
          </a:solidFill>
          <a:latin typeface="+mn-lt"/>
          <a:ea typeface="MS PGothic" pitchFamily="34" charset="-128"/>
          <a:cs typeface="ＭＳ Ｐゴシック" charset="0"/>
        </a:defRPr>
      </a:lvl1pPr>
      <a:lvl2pPr marL="120648" indent="-120648" algn="l" defTabSz="609585" rtl="0" eaLnBrk="0" fontAlgn="base" hangingPunct="0">
        <a:lnSpc>
          <a:spcPct val="80000"/>
        </a:lnSpc>
        <a:spcBef>
          <a:spcPct val="20000"/>
        </a:spcBef>
        <a:spcAft>
          <a:spcPct val="0"/>
        </a:spcAft>
        <a:buFont typeface="Arial" pitchFamily="34" charset="0"/>
        <a:tabLst/>
        <a:defRPr sz="2000" kern="1200" cap="all" baseline="0">
          <a:solidFill>
            <a:srgbClr val="17CBD0"/>
          </a:solidFill>
          <a:latin typeface="+mn-lt"/>
          <a:ea typeface="MS PGothic" pitchFamily="34" charset="-128"/>
          <a:cs typeface="+mn-cs"/>
        </a:defRPr>
      </a:lvl2pPr>
      <a:lvl3pPr marL="120648" indent="-120648" algn="l" defTabSz="609585" rtl="0" eaLnBrk="0" fontAlgn="base" hangingPunct="0">
        <a:spcBef>
          <a:spcPts val="800"/>
        </a:spcBef>
        <a:spcAft>
          <a:spcPct val="0"/>
        </a:spcAft>
        <a:buFont typeface="Arial" pitchFamily="34" charset="0"/>
        <a:tabLst/>
        <a:defRPr sz="1867" kern="1200" baseline="0">
          <a:solidFill>
            <a:schemeClr val="tx1"/>
          </a:solidFill>
          <a:latin typeface="+mn-lt"/>
          <a:ea typeface="MS PGothic" pitchFamily="34" charset="-128"/>
          <a:cs typeface="+mn-cs"/>
        </a:defRPr>
      </a:lvl3pPr>
      <a:lvl4pPr marL="120648" indent="-120648" algn="l" defTabSz="609585" rtl="0" eaLnBrk="0" fontAlgn="base" hangingPunct="0">
        <a:spcBef>
          <a:spcPts val="800"/>
        </a:spcBef>
        <a:spcAft>
          <a:spcPct val="0"/>
        </a:spcAft>
        <a:buClr>
          <a:srgbClr val="EF7937"/>
        </a:buClr>
        <a:buSzPct val="100000"/>
        <a:buFont typeface="Arial" pitchFamily="34" charset="0"/>
        <a:buChar char="•"/>
        <a:tabLst/>
        <a:defRPr sz="1867" kern="1200" baseline="0">
          <a:solidFill>
            <a:schemeClr val="tx1"/>
          </a:solidFill>
          <a:latin typeface="+mn-lt"/>
          <a:ea typeface="MS PGothic" pitchFamily="34" charset="-128"/>
          <a:cs typeface="+mn-cs"/>
        </a:defRPr>
      </a:lvl4pPr>
      <a:lvl5pPr marL="120648" indent="0" algn="l" defTabSz="609585" rtl="0" eaLnBrk="0" fontAlgn="base" hangingPunct="0">
        <a:spcBef>
          <a:spcPts val="1133"/>
        </a:spcBef>
        <a:spcAft>
          <a:spcPct val="0"/>
        </a:spcAft>
        <a:buFont typeface="Arial" pitchFamily="34" charset="0"/>
        <a:defRPr sz="18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Imag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auto">
          <a:xfrm>
            <a:off x="10956275" y="6195771"/>
            <a:ext cx="1239551" cy="66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Espace réservé du texte 2"/>
          <p:cNvSpPr>
            <a:spLocks noGrp="1"/>
          </p:cNvSpPr>
          <p:nvPr>
            <p:ph type="body" idx="1"/>
          </p:nvPr>
        </p:nvSpPr>
        <p:spPr bwMode="auto">
          <a:xfrm>
            <a:off x="6096000" y="2689133"/>
            <a:ext cx="5486400" cy="17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dirty="0"/>
              <a:t>Cliquez pour modifier le style des sous-titres du masque</a:t>
            </a:r>
          </a:p>
        </p:txBody>
      </p:sp>
      <p:sp>
        <p:nvSpPr>
          <p:cNvPr id="10" name="Footer Placeholder 4"/>
          <p:cNvSpPr>
            <a:spLocks noGrp="1"/>
          </p:cNvSpPr>
          <p:nvPr>
            <p:ph type="ftr" sz="quarter" idx="3"/>
          </p:nvPr>
        </p:nvSpPr>
        <p:spPr>
          <a:xfrm>
            <a:off x="5781195" y="6448234"/>
            <a:ext cx="4766733" cy="164212"/>
          </a:xfrm>
          <a:prstGeom prst="rect">
            <a:avLst/>
          </a:prstGeom>
        </p:spPr>
        <p:txBody>
          <a:bodyPr vert="horz" wrap="square" lIns="0" tIns="0" rIns="0" bIns="0" numCol="1" anchor="ctr" anchorCtr="0" compatLnSpc="1">
            <a:prstTxWarp prst="textNoShape">
              <a:avLst/>
            </a:prstTxWarp>
            <a:spAutoFit/>
          </a:bodyPr>
          <a:lstStyle>
            <a:lvl1pPr algn="r">
              <a:defRPr sz="1067">
                <a:solidFill>
                  <a:srgbClr val="898989"/>
                </a:solidFill>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sp>
        <p:nvSpPr>
          <p:cNvPr id="6" name="Slide Number Placeholder 5"/>
          <p:cNvSpPr>
            <a:spLocks noGrp="1"/>
          </p:cNvSpPr>
          <p:nvPr>
            <p:ph type="sldNum" sz="quarter" idx="4"/>
          </p:nvPr>
        </p:nvSpPr>
        <p:spPr>
          <a:xfrm>
            <a:off x="11040000" y="6355201"/>
            <a:ext cx="533400" cy="366183"/>
          </a:xfrm>
          <a:prstGeom prst="rect">
            <a:avLst/>
          </a:prstGeom>
        </p:spPr>
        <p:txBody>
          <a:bodyPr vert="horz" wrap="square" lIns="0" tIns="0" rIns="0" bIns="0" numCol="1" anchor="b" anchorCtr="0" compatLnSpc="1">
            <a:prstTxWarp prst="textNoShape">
              <a:avLst/>
            </a:prstTxWarp>
          </a:bodyPr>
          <a:lstStyle>
            <a:lvl1pPr algn="r">
              <a:defRPr sz="1067" b="1">
                <a:solidFill>
                  <a:schemeClr val="bg1"/>
                </a:solidFill>
              </a:defRPr>
            </a:lvl1pPr>
          </a:lstStyle>
          <a:p>
            <a:pPr defTabSz="609585" fontAlgn="base">
              <a:spcBef>
                <a:spcPct val="0"/>
              </a:spcBef>
              <a:spcAft>
                <a:spcPct val="0"/>
              </a:spcAft>
            </a:pPr>
            <a:fld id="{7CBD0164-572F-44BE-A3DF-71E080AAD4F0}"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8195" name="Espace réservé du titre 1"/>
          <p:cNvSpPr>
            <a:spLocks noGrp="1"/>
          </p:cNvSpPr>
          <p:nvPr>
            <p:ph type="title"/>
          </p:nvPr>
        </p:nvSpPr>
        <p:spPr bwMode="auto">
          <a:xfrm>
            <a:off x="6096000" y="2185400"/>
            <a:ext cx="54864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fr-FR" altLang="fr-FR" dirty="0"/>
              <a:t>Cliquez et modifiez le titre</a:t>
            </a:r>
          </a:p>
        </p:txBody>
      </p:sp>
      <p:pic>
        <p:nvPicPr>
          <p:cNvPr id="9" name="Picture 2">
            <a:extLst>
              <a:ext uri="{FF2B5EF4-FFF2-40B4-BE49-F238E27FC236}">
                <a16:creationId xmlns:a16="http://schemas.microsoft.com/office/drawing/2014/main" id="{14A3A0D0-7AEF-4BE5-A97D-4CFA9FE9F27A}"/>
              </a:ext>
            </a:extLst>
          </p:cNvPr>
          <p:cNvPicPr>
            <a:picLocks noChangeAspect="1" noChangeArrowheads="1"/>
          </p:cNvPicPr>
          <p:nvPr userDrawn="1"/>
        </p:nvPicPr>
        <p:blipFill>
          <a:blip r:embed="rId12"/>
          <a:stretch>
            <a:fillRect/>
          </a:stretch>
        </p:blipFill>
        <p:spPr bwMode="auto">
          <a:xfrm>
            <a:off x="158475" y="6067215"/>
            <a:ext cx="2304000" cy="63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144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703" r:id="rId8"/>
    <p:sldLayoutId id="2147483704" r:id="rId9"/>
  </p:sldLayoutIdLst>
  <p:hf hdr="0"/>
  <p:txStyles>
    <p:titleStyle>
      <a:lvl1pPr algn="l" defTabSz="609585" rtl="0" eaLnBrk="0" fontAlgn="base" hangingPunct="0">
        <a:spcBef>
          <a:spcPct val="0"/>
        </a:spcBef>
        <a:spcAft>
          <a:spcPct val="0"/>
        </a:spcAft>
        <a:defRPr sz="1867" b="0" kern="1200">
          <a:solidFill>
            <a:srgbClr val="17CBD0"/>
          </a:solidFill>
          <a:latin typeface="+mj-lt"/>
          <a:ea typeface="MS PGothic" pitchFamily="34" charset="-128"/>
          <a:cs typeface="ＭＳ Ｐゴシック" charset="0"/>
        </a:defRPr>
      </a:lvl1pPr>
      <a:lvl2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2pPr>
      <a:lvl3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3pPr>
      <a:lvl4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4pPr>
      <a:lvl5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5pPr>
      <a:lvl6pPr marL="609585"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6pPr>
      <a:lvl7pPr marL="1219170"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7pPr>
      <a:lvl8pPr marL="1828754"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8pPr>
      <a:lvl9pPr marL="2438339"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9pPr>
    </p:titleStyle>
    <p:bodyStyle>
      <a:lvl1pPr marL="0" indent="0" algn="l" defTabSz="609585" rtl="0" eaLnBrk="0" fontAlgn="base" hangingPunct="0">
        <a:lnSpc>
          <a:spcPct val="90000"/>
        </a:lnSpc>
        <a:spcBef>
          <a:spcPct val="20000"/>
        </a:spcBef>
        <a:spcAft>
          <a:spcPct val="0"/>
        </a:spcAft>
        <a:buFont typeface="Arial" pitchFamily="34" charset="0"/>
        <a:defRPr sz="3733" b="1" kern="1200">
          <a:solidFill>
            <a:srgbClr val="482683"/>
          </a:solidFill>
          <a:latin typeface="+mn-lt"/>
          <a:ea typeface="MS PGothic" pitchFamily="34" charset="-128"/>
          <a:cs typeface="ＭＳ Ｐゴシック" charset="0"/>
        </a:defRPr>
      </a:lvl1pPr>
      <a:lvl2pPr marL="990575" indent="-380990" algn="l" defTabSz="609585"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523962" indent="-304792" algn="l" defTabSz="609585" rtl="0" eaLnBrk="0" fontAlgn="base" hangingPunct="0">
        <a:spcBef>
          <a:spcPct val="20000"/>
        </a:spcBef>
        <a:spcAft>
          <a:spcPct val="0"/>
        </a:spcAft>
        <a:buFont typeface="Arial" pitchFamily="34" charset="0"/>
        <a:defRPr sz="1600" kern="1200">
          <a:solidFill>
            <a:schemeClr val="tx1"/>
          </a:solidFill>
          <a:latin typeface="+mn-lt"/>
          <a:ea typeface="MS PGothic" pitchFamily="34" charset="-128"/>
          <a:cs typeface="+mn-cs"/>
        </a:defRPr>
      </a:lvl3pPr>
      <a:lvl4pPr marL="2133547" indent="-304792" algn="l" defTabSz="609585" rtl="0" eaLnBrk="0" fontAlgn="base" hangingPunct="0">
        <a:spcBef>
          <a:spcPct val="20000"/>
        </a:spcBef>
        <a:spcAft>
          <a:spcPct val="0"/>
        </a:spcAft>
        <a:buFont typeface="Arial" pitchFamily="34" charset="0"/>
        <a:defRPr sz="1600" kern="1200">
          <a:solidFill>
            <a:schemeClr val="tx1"/>
          </a:solidFill>
          <a:latin typeface="+mn-lt"/>
          <a:ea typeface="MS PGothic" pitchFamily="34" charset="-128"/>
          <a:cs typeface="+mn-cs"/>
        </a:defRPr>
      </a:lvl4pPr>
      <a:lvl5pPr marL="2743131" indent="-304792" algn="l" defTabSz="609585" rtl="0" eaLnBrk="0" fontAlgn="base" hangingPunct="0">
        <a:spcBef>
          <a:spcPct val="20000"/>
        </a:spcBef>
        <a:spcAft>
          <a:spcPct val="0"/>
        </a:spcAft>
        <a:buFont typeface="Arial" pitchFamily="34" charset="0"/>
        <a:defRPr sz="933"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10956275" y="6195771"/>
            <a:ext cx="1239551" cy="66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11038416" y="6356351"/>
            <a:ext cx="533400" cy="366183"/>
          </a:xfrm>
          <a:prstGeom prst="rect">
            <a:avLst/>
          </a:prstGeom>
        </p:spPr>
        <p:txBody>
          <a:bodyPr vert="horz" wrap="square" lIns="0" tIns="0" rIns="0" bIns="0" numCol="1" anchor="b" anchorCtr="0" compatLnSpc="1">
            <a:prstTxWarp prst="textNoShape">
              <a:avLst/>
            </a:prstTxWarp>
          </a:bodyPr>
          <a:lstStyle>
            <a:lvl1pPr algn="r">
              <a:defRPr sz="1067" b="1">
                <a:solidFill>
                  <a:schemeClr val="bg1"/>
                </a:solidFill>
              </a:defRPr>
            </a:lvl1pPr>
          </a:lstStyle>
          <a:p>
            <a:pPr defTabSz="609585" fontAlgn="base">
              <a:spcBef>
                <a:spcPct val="0"/>
              </a:spcBef>
              <a:spcAft>
                <a:spcPct val="0"/>
              </a:spcAft>
            </a:pPr>
            <a:fld id="{0197657B-8F99-43FF-9C46-7675354BEEB6}" type="slidenum">
              <a:rPr lang="en-US" altLang="fr-FR" smtClean="0">
                <a:solidFill>
                  <a:prstClr val="white"/>
                </a:solidFill>
                <a:ea typeface="MS PGothic" pitchFamily="34" charset="-128"/>
              </a:rPr>
              <a:pPr defTabSz="609585" fontAlgn="base">
                <a:spcBef>
                  <a:spcPct val="0"/>
                </a:spcBef>
                <a:spcAft>
                  <a:spcPct val="0"/>
                </a:spcAft>
              </a:pPr>
              <a:t>‹N°›</a:t>
            </a:fld>
            <a:endParaRPr lang="en-US" altLang="fr-FR" dirty="0">
              <a:solidFill>
                <a:prstClr val="white"/>
              </a:solidFill>
              <a:ea typeface="MS PGothic" pitchFamily="34" charset="-128"/>
            </a:endParaRPr>
          </a:p>
        </p:txBody>
      </p:sp>
      <p:sp>
        <p:nvSpPr>
          <p:cNvPr id="1028" name="Title Placeholder 1"/>
          <p:cNvSpPr>
            <a:spLocks noGrp="1"/>
          </p:cNvSpPr>
          <p:nvPr>
            <p:ph type="title"/>
          </p:nvPr>
        </p:nvSpPr>
        <p:spPr bwMode="auto">
          <a:xfrm>
            <a:off x="599017" y="600000"/>
            <a:ext cx="10955867"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fr-FR" dirty="0" err="1"/>
              <a:t>Titre</a:t>
            </a:r>
            <a:r>
              <a:rPr lang="en-US" altLang="fr-FR" dirty="0"/>
              <a:t> de la slide</a:t>
            </a:r>
          </a:p>
        </p:txBody>
      </p:sp>
      <p:sp>
        <p:nvSpPr>
          <p:cNvPr id="1029" name="Text Placeholder 2"/>
          <p:cNvSpPr>
            <a:spLocks noGrp="1"/>
          </p:cNvSpPr>
          <p:nvPr>
            <p:ph type="body" idx="1"/>
          </p:nvPr>
        </p:nvSpPr>
        <p:spPr bwMode="auto">
          <a:xfrm>
            <a:off x="599018" y="1752001"/>
            <a:ext cx="10972799" cy="42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dirty="0" err="1"/>
              <a:t>Titre</a:t>
            </a:r>
            <a:r>
              <a:rPr lang="en-US" altLang="fr-FR" dirty="0"/>
              <a:t> du </a:t>
            </a:r>
            <a:r>
              <a:rPr lang="en-US" altLang="fr-FR" dirty="0" err="1"/>
              <a:t>paragraphe</a:t>
            </a:r>
            <a:endParaRPr lang="en-US" altLang="fr-FR" dirty="0"/>
          </a:p>
          <a:p>
            <a:pPr lvl="1"/>
            <a:r>
              <a:rPr lang="en-US" altLang="fr-FR" dirty="0"/>
              <a:t>Sous-</a:t>
            </a:r>
            <a:r>
              <a:rPr lang="en-US" altLang="fr-FR" dirty="0" err="1"/>
              <a:t>titre</a:t>
            </a:r>
            <a:r>
              <a:rPr lang="en-US" altLang="fr-FR" dirty="0"/>
              <a:t> du </a:t>
            </a:r>
            <a:r>
              <a:rPr lang="en-US" altLang="fr-FR" dirty="0" err="1"/>
              <a:t>paragraphe</a:t>
            </a:r>
            <a:endParaRPr lang="en-US" altLang="fr-FR" dirty="0"/>
          </a:p>
          <a:p>
            <a:pPr lvl="2"/>
            <a:r>
              <a:rPr lang="en-US" altLang="fr-FR" dirty="0" err="1"/>
              <a:t>Texte</a:t>
            </a:r>
            <a:r>
              <a:rPr lang="en-US" altLang="fr-FR" dirty="0"/>
              <a:t> courant du </a:t>
            </a:r>
            <a:r>
              <a:rPr lang="en-US" altLang="fr-FR" dirty="0" err="1"/>
              <a:t>paragraphe</a:t>
            </a:r>
            <a:endParaRPr lang="en-US" altLang="fr-FR" dirty="0"/>
          </a:p>
          <a:p>
            <a:pPr lvl="3"/>
            <a:r>
              <a:rPr lang="en-US" altLang="fr-FR" dirty="0" err="1"/>
              <a:t>Liste</a:t>
            </a:r>
            <a:r>
              <a:rPr lang="en-US" altLang="fr-FR" dirty="0"/>
              <a:t> </a:t>
            </a:r>
            <a:r>
              <a:rPr lang="en-US" altLang="fr-FR" dirty="0" err="1"/>
              <a:t>dans</a:t>
            </a:r>
            <a:r>
              <a:rPr lang="en-US" altLang="fr-FR" dirty="0"/>
              <a:t> le </a:t>
            </a:r>
            <a:r>
              <a:rPr lang="en-US" altLang="fr-FR" dirty="0" err="1"/>
              <a:t>paragraphe</a:t>
            </a:r>
            <a:endParaRPr lang="en-US" altLang="fr-FR" dirty="0"/>
          </a:p>
        </p:txBody>
      </p:sp>
      <p:sp>
        <p:nvSpPr>
          <p:cNvPr id="9" name="Footer Placeholder 4"/>
          <p:cNvSpPr>
            <a:spLocks noGrp="1"/>
          </p:cNvSpPr>
          <p:nvPr>
            <p:ph type="ftr" sz="quarter" idx="3"/>
          </p:nvPr>
        </p:nvSpPr>
        <p:spPr>
          <a:xfrm>
            <a:off x="6815667" y="328528"/>
            <a:ext cx="4766733" cy="164212"/>
          </a:xfrm>
          <a:prstGeom prst="rect">
            <a:avLst/>
          </a:prstGeom>
        </p:spPr>
        <p:txBody>
          <a:bodyPr vert="horz" wrap="square" lIns="0" tIns="0" rIns="0" bIns="0" numCol="1" anchor="ctr" anchorCtr="0" compatLnSpc="1">
            <a:prstTxWarp prst="textNoShape">
              <a:avLst/>
            </a:prstTxWarp>
            <a:spAutoFit/>
          </a:bodyPr>
          <a:lstStyle>
            <a:lvl1pPr algn="r">
              <a:defRPr sz="1067">
                <a:solidFill>
                  <a:srgbClr val="898989"/>
                </a:solidFill>
              </a:defRPr>
            </a:lvl1pPr>
          </a:lstStyle>
          <a:p>
            <a:pPr defTabSz="609585" fontAlgn="base">
              <a:spcBef>
                <a:spcPct val="0"/>
              </a:spcBef>
              <a:spcAft>
                <a:spcPct val="0"/>
              </a:spcAft>
            </a:pPr>
            <a:r>
              <a:rPr lang="en-US" altLang="fr-FR">
                <a:ea typeface="MS PGothic" pitchFamily="34" charset="-128"/>
              </a:rPr>
              <a:t>Prénom NOM - Direction / Dernière mise à jour</a:t>
            </a:r>
            <a:endParaRPr lang="en-US" altLang="fr-FR" dirty="0">
              <a:ea typeface="MS PGothic" pitchFamily="34" charset="-128"/>
            </a:endParaRPr>
          </a:p>
        </p:txBody>
      </p:sp>
      <p:pic>
        <p:nvPicPr>
          <p:cNvPr id="13" name="Picture 2">
            <a:extLst>
              <a:ext uri="{FF2B5EF4-FFF2-40B4-BE49-F238E27FC236}">
                <a16:creationId xmlns:a16="http://schemas.microsoft.com/office/drawing/2014/main" id="{08038E02-0BA2-4E71-9C12-4277E7A9C81C}"/>
              </a:ext>
            </a:extLst>
          </p:cNvPr>
          <p:cNvPicPr>
            <a:picLocks noChangeAspect="1" noChangeArrowheads="1"/>
          </p:cNvPicPr>
          <p:nvPr userDrawn="1"/>
        </p:nvPicPr>
        <p:blipFill>
          <a:blip r:embed="rId12"/>
          <a:stretch>
            <a:fillRect/>
          </a:stretch>
        </p:blipFill>
        <p:spPr bwMode="auto">
          <a:xfrm>
            <a:off x="158475" y="6067215"/>
            <a:ext cx="2304000" cy="63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9741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hf hdr="0"/>
  <p:txStyles>
    <p:titleStyle>
      <a:lvl1pPr algn="l" defTabSz="609585" rtl="0" eaLnBrk="0" fontAlgn="base" hangingPunct="0">
        <a:lnSpc>
          <a:spcPct val="80000"/>
        </a:lnSpc>
        <a:spcBef>
          <a:spcPct val="0"/>
        </a:spcBef>
        <a:spcAft>
          <a:spcPct val="0"/>
        </a:spcAft>
        <a:defRPr sz="4267"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defRPr sz="2933" b="1" kern="1200" baseline="0">
          <a:solidFill>
            <a:srgbClr val="9C4092"/>
          </a:solidFill>
          <a:latin typeface="+mn-lt"/>
          <a:ea typeface="MS PGothic" pitchFamily="34" charset="-128"/>
          <a:cs typeface="ＭＳ Ｐゴシック" charset="0"/>
        </a:defRPr>
      </a:lvl1pPr>
      <a:lvl2pPr marL="120648" indent="-120648" algn="l" defTabSz="609585" rtl="0" eaLnBrk="0" fontAlgn="base" hangingPunct="0">
        <a:lnSpc>
          <a:spcPct val="80000"/>
        </a:lnSpc>
        <a:spcBef>
          <a:spcPct val="20000"/>
        </a:spcBef>
        <a:spcAft>
          <a:spcPct val="0"/>
        </a:spcAft>
        <a:buFont typeface="Arial" pitchFamily="34" charset="0"/>
        <a:tabLst/>
        <a:defRPr sz="2000" kern="1200" cap="all" baseline="0">
          <a:solidFill>
            <a:srgbClr val="17CBD0"/>
          </a:solidFill>
          <a:latin typeface="+mn-lt"/>
          <a:ea typeface="MS PGothic" pitchFamily="34" charset="-128"/>
          <a:cs typeface="+mn-cs"/>
        </a:defRPr>
      </a:lvl2pPr>
      <a:lvl3pPr marL="120648" indent="-120648" algn="l" defTabSz="609585" rtl="0" eaLnBrk="0" fontAlgn="base" hangingPunct="0">
        <a:spcBef>
          <a:spcPts val="800"/>
        </a:spcBef>
        <a:spcAft>
          <a:spcPct val="0"/>
        </a:spcAft>
        <a:buFont typeface="Arial" pitchFamily="34" charset="0"/>
        <a:tabLst/>
        <a:defRPr sz="1867" kern="1200" baseline="0">
          <a:solidFill>
            <a:schemeClr val="tx1"/>
          </a:solidFill>
          <a:latin typeface="+mn-lt"/>
          <a:ea typeface="MS PGothic" pitchFamily="34" charset="-128"/>
          <a:cs typeface="+mn-cs"/>
        </a:defRPr>
      </a:lvl3pPr>
      <a:lvl4pPr marL="120648" indent="-120648" algn="l" defTabSz="609585" rtl="0" eaLnBrk="0" fontAlgn="base" hangingPunct="0">
        <a:spcBef>
          <a:spcPts val="800"/>
        </a:spcBef>
        <a:spcAft>
          <a:spcPct val="0"/>
        </a:spcAft>
        <a:buClr>
          <a:srgbClr val="EF7937"/>
        </a:buClr>
        <a:buSzPct val="100000"/>
        <a:buFont typeface="Arial" pitchFamily="34" charset="0"/>
        <a:buChar char="•"/>
        <a:tabLst/>
        <a:defRPr sz="1867" kern="1200" baseline="0">
          <a:solidFill>
            <a:schemeClr val="tx1"/>
          </a:solidFill>
          <a:latin typeface="+mn-lt"/>
          <a:ea typeface="MS PGothic" pitchFamily="34" charset="-128"/>
          <a:cs typeface="+mn-cs"/>
        </a:defRPr>
      </a:lvl4pPr>
      <a:lvl5pPr marL="120648" indent="0" algn="l" defTabSz="609585" rtl="0" eaLnBrk="0" fontAlgn="base" hangingPunct="0">
        <a:spcBef>
          <a:spcPts val="1133"/>
        </a:spcBef>
        <a:spcAft>
          <a:spcPct val="0"/>
        </a:spcAft>
        <a:buFont typeface="Arial" pitchFamily="34" charset="0"/>
        <a:defRPr sz="18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3665173" y="2843331"/>
            <a:ext cx="7900295" cy="639320"/>
          </a:xfrm>
        </p:spPr>
        <p:txBody>
          <a:bodyPr/>
          <a:lstStyle/>
          <a:p>
            <a:r>
              <a:rPr lang="fr-FR" dirty="0"/>
              <a:t>VYV³ Pays de la Loire</a:t>
            </a:r>
          </a:p>
        </p:txBody>
      </p:sp>
      <p:sp>
        <p:nvSpPr>
          <p:cNvPr id="2" name="ZoneTexte 1"/>
          <p:cNvSpPr txBox="1"/>
          <p:nvPr/>
        </p:nvSpPr>
        <p:spPr>
          <a:xfrm>
            <a:off x="9654364" y="6611779"/>
            <a:ext cx="1223546" cy="246221"/>
          </a:xfrm>
          <a:prstGeom prst="rect">
            <a:avLst/>
          </a:prstGeom>
          <a:noFill/>
        </p:spPr>
        <p:txBody>
          <a:bodyPr wrap="square" rtlCol="0">
            <a:spAutoFit/>
          </a:bodyPr>
          <a:lstStyle/>
          <a:p>
            <a:r>
              <a:rPr lang="fr-FR" sz="1000" i="1" dirty="0" smtClean="0"/>
              <a:t>Novembre 2022</a:t>
            </a:r>
            <a:endParaRPr lang="fr-FR" sz="1000" i="1" dirty="0"/>
          </a:p>
        </p:txBody>
      </p:sp>
    </p:spTree>
    <p:extLst>
      <p:ext uri="{BB962C8B-B14F-4D97-AF65-F5344CB8AC3E}">
        <p14:creationId xmlns:p14="http://schemas.microsoft.com/office/powerpoint/2010/main" val="1047892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10</a:t>
            </a:fld>
            <a:endParaRPr lang="en-US" altLang="fr-FR" dirty="0">
              <a:solidFill>
                <a:prstClr val="white"/>
              </a:solidFill>
              <a:latin typeface="Calibri" pitchFamily="34" charset="0"/>
              <a:ea typeface="MS PGothic" pitchFamily="34" charset="-128"/>
            </a:endParaRPr>
          </a:p>
        </p:txBody>
      </p:sp>
      <p:sp>
        <p:nvSpPr>
          <p:cNvPr id="8" name="Titre 1"/>
          <p:cNvSpPr txBox="1">
            <a:spLocks/>
          </p:cNvSpPr>
          <p:nvPr/>
        </p:nvSpPr>
        <p:spPr bwMode="auto">
          <a:xfrm>
            <a:off x="600000" y="271044"/>
            <a:ext cx="10955867" cy="5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Chiffres clés</a:t>
            </a:r>
            <a:endParaRPr lang="fr-FR" sz="2400" baseline="30000" dirty="0">
              <a:latin typeface="Calibri"/>
            </a:endParaRPr>
          </a:p>
        </p:txBody>
      </p:sp>
      <p:sp>
        <p:nvSpPr>
          <p:cNvPr id="5" name="Rectangle à coins arrondis 4">
            <a:extLst>
              <a:ext uri="{FF2B5EF4-FFF2-40B4-BE49-F238E27FC236}">
                <a16:creationId xmlns:a16="http://schemas.microsoft.com/office/drawing/2014/main" id="{1EB8B7B9-D4E1-CD4B-B1D9-FD8425B30172}"/>
              </a:ext>
            </a:extLst>
          </p:cNvPr>
          <p:cNvSpPr/>
          <p:nvPr/>
        </p:nvSpPr>
        <p:spPr>
          <a:xfrm>
            <a:off x="478071" y="3014099"/>
            <a:ext cx="10469329" cy="129378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endParaRPr lang="fr-FR" sz="2400" dirty="0" smtClean="0">
              <a:solidFill>
                <a:srgbClr val="9C4092"/>
              </a:solidFill>
            </a:endParaRPr>
          </a:p>
        </p:txBody>
      </p:sp>
      <p:pic>
        <p:nvPicPr>
          <p:cNvPr id="3" name="Image 2"/>
          <p:cNvPicPr>
            <a:picLocks noChangeAspect="1"/>
          </p:cNvPicPr>
          <p:nvPr/>
        </p:nvPicPr>
        <p:blipFill>
          <a:blip r:embed="rId2"/>
          <a:stretch>
            <a:fillRect/>
          </a:stretch>
        </p:blipFill>
        <p:spPr>
          <a:xfrm>
            <a:off x="1163108" y="1297346"/>
            <a:ext cx="9877425" cy="4410075"/>
          </a:xfrm>
          <a:prstGeom prst="rect">
            <a:avLst/>
          </a:prstGeom>
        </p:spPr>
      </p:pic>
      <p:grpSp>
        <p:nvGrpSpPr>
          <p:cNvPr id="6" name="Groupe 5"/>
          <p:cNvGrpSpPr/>
          <p:nvPr/>
        </p:nvGrpSpPr>
        <p:grpSpPr>
          <a:xfrm>
            <a:off x="7442200" y="3502383"/>
            <a:ext cx="4283370" cy="3825864"/>
            <a:chOff x="7442200" y="3544867"/>
            <a:chExt cx="4283370" cy="3825864"/>
          </a:xfrm>
        </p:grpSpPr>
        <p:sp>
          <p:nvSpPr>
            <p:cNvPr id="2" name="Rectangle 1"/>
            <p:cNvSpPr/>
            <p:nvPr/>
          </p:nvSpPr>
          <p:spPr>
            <a:xfrm>
              <a:off x="7442200" y="4025900"/>
              <a:ext cx="2552700" cy="1998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074" name="Picture 2" descr="https://pdl.vyv3.fr/sites/default/files/Principaux_Services_VY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707" y="3544867"/>
              <a:ext cx="3825863" cy="3825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3262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11</a:t>
            </a:fld>
            <a:endParaRPr lang="en-US" altLang="fr-FR" dirty="0">
              <a:solidFill>
                <a:prstClr val="white"/>
              </a:solidFill>
              <a:latin typeface="Calibri" pitchFamily="34" charset="0"/>
              <a:ea typeface="MS PGothic" pitchFamily="34" charset="-128"/>
            </a:endParaRPr>
          </a:p>
        </p:txBody>
      </p:sp>
      <p:sp>
        <p:nvSpPr>
          <p:cNvPr id="6" name="Rectangle à coins arrondis 5">
            <a:extLst>
              <a:ext uri="{FF2B5EF4-FFF2-40B4-BE49-F238E27FC236}">
                <a16:creationId xmlns:a16="http://schemas.microsoft.com/office/drawing/2014/main" id="{1EB8B7B9-D4E1-CD4B-B1D9-FD8425B30172}"/>
              </a:ext>
            </a:extLst>
          </p:cNvPr>
          <p:cNvSpPr/>
          <p:nvPr/>
        </p:nvSpPr>
        <p:spPr>
          <a:xfrm>
            <a:off x="5504347" y="1571704"/>
            <a:ext cx="10469329" cy="158115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r>
              <a:rPr lang="fr-FR" sz="2400" dirty="0">
                <a:solidFill>
                  <a:srgbClr val="9C408F"/>
                </a:solidFill>
              </a:rPr>
              <a:t>VYV</a:t>
            </a:r>
            <a:r>
              <a:rPr lang="fr-FR" sz="2400" baseline="30000" dirty="0">
                <a:solidFill>
                  <a:srgbClr val="9C408F"/>
                </a:solidFill>
              </a:rPr>
              <a:t>3</a:t>
            </a:r>
            <a:r>
              <a:rPr lang="fr-FR" sz="2400" dirty="0">
                <a:solidFill>
                  <a:srgbClr val="9C408F"/>
                </a:solidFill>
              </a:rPr>
              <a:t> Pays de la Loire </a:t>
            </a:r>
            <a:r>
              <a:rPr lang="fr-FR" sz="2400" dirty="0" smtClean="0">
                <a:solidFill>
                  <a:srgbClr val="9C408F"/>
                </a:solidFill>
              </a:rPr>
              <a:t>est le </a:t>
            </a:r>
            <a:r>
              <a:rPr lang="fr-FR" sz="2400" b="1" dirty="0" smtClean="0">
                <a:solidFill>
                  <a:srgbClr val="9C408F"/>
                </a:solidFill>
              </a:rPr>
              <a:t>1</a:t>
            </a:r>
            <a:r>
              <a:rPr lang="fr-FR" sz="2400" b="1" baseline="30000" dirty="0" smtClean="0">
                <a:solidFill>
                  <a:srgbClr val="9C408F"/>
                </a:solidFill>
              </a:rPr>
              <a:t>er</a:t>
            </a:r>
            <a:r>
              <a:rPr lang="fr-FR" sz="2400" b="1" dirty="0" smtClean="0">
                <a:solidFill>
                  <a:srgbClr val="9C408F"/>
                </a:solidFill>
              </a:rPr>
              <a:t> employeur </a:t>
            </a:r>
            <a:br>
              <a:rPr lang="fr-FR" sz="2400" b="1" dirty="0" smtClean="0">
                <a:solidFill>
                  <a:srgbClr val="9C408F"/>
                </a:solidFill>
              </a:rPr>
            </a:br>
            <a:r>
              <a:rPr lang="fr-FR" sz="2400" b="1" dirty="0" smtClean="0">
                <a:solidFill>
                  <a:srgbClr val="9C408F"/>
                </a:solidFill>
              </a:rPr>
              <a:t>du secteur non lucratif en Pays de la Loire</a:t>
            </a:r>
          </a:p>
        </p:txBody>
      </p:sp>
      <p:sp>
        <p:nvSpPr>
          <p:cNvPr id="8" name="Titre 1"/>
          <p:cNvSpPr txBox="1">
            <a:spLocks/>
          </p:cNvSpPr>
          <p:nvPr/>
        </p:nvSpPr>
        <p:spPr bwMode="auto">
          <a:xfrm>
            <a:off x="351066" y="646750"/>
            <a:ext cx="10955867" cy="5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Un employeur majeur du territoire</a:t>
            </a:r>
            <a:endParaRPr lang="fr-FR" sz="2400" baseline="30000" dirty="0">
              <a:latin typeface="Calibri"/>
            </a:endParaRPr>
          </a:p>
        </p:txBody>
      </p:sp>
      <p:sp>
        <p:nvSpPr>
          <p:cNvPr id="3" name="Rectangle 2"/>
          <p:cNvSpPr/>
          <p:nvPr/>
        </p:nvSpPr>
        <p:spPr>
          <a:xfrm>
            <a:off x="5689904" y="3274266"/>
            <a:ext cx="5718629" cy="1354217"/>
          </a:xfrm>
          <a:prstGeom prst="rect">
            <a:avLst/>
          </a:prstGeom>
          <a:solidFill>
            <a:srgbClr val="482683"/>
          </a:solidFill>
        </p:spPr>
        <p:txBody>
          <a:bodyPr wrap="square">
            <a:spAutoFit/>
          </a:bodyPr>
          <a:lstStyle/>
          <a:p>
            <a:r>
              <a:rPr lang="fr-FR" sz="2800" b="1" dirty="0">
                <a:solidFill>
                  <a:schemeClr val="bg1"/>
                </a:solidFill>
              </a:rPr>
              <a:t>4 400 hommes et </a:t>
            </a:r>
            <a:r>
              <a:rPr lang="fr-FR" sz="2800" b="1" dirty="0" smtClean="0">
                <a:solidFill>
                  <a:schemeClr val="bg1"/>
                </a:solidFill>
              </a:rPr>
              <a:t>femmes</a:t>
            </a:r>
            <a:r>
              <a:rPr lang="fr-FR" dirty="0" smtClean="0">
                <a:solidFill>
                  <a:schemeClr val="bg1"/>
                </a:solidFill>
              </a:rPr>
              <a:t/>
            </a:r>
            <a:br>
              <a:rPr lang="fr-FR" dirty="0" smtClean="0">
                <a:solidFill>
                  <a:schemeClr val="bg1"/>
                </a:solidFill>
              </a:rPr>
            </a:br>
            <a:r>
              <a:rPr lang="fr-FR" dirty="0" smtClean="0">
                <a:solidFill>
                  <a:schemeClr val="bg1"/>
                </a:solidFill>
              </a:rPr>
              <a:t>professionnels </a:t>
            </a:r>
            <a:r>
              <a:rPr lang="fr-FR" dirty="0">
                <a:solidFill>
                  <a:schemeClr val="bg1"/>
                </a:solidFill>
              </a:rPr>
              <a:t>de santé, du médico-social </a:t>
            </a:r>
            <a:r>
              <a:rPr lang="fr-FR" dirty="0" smtClean="0">
                <a:solidFill>
                  <a:schemeClr val="bg1"/>
                </a:solidFill>
              </a:rPr>
              <a:t/>
            </a:r>
            <a:br>
              <a:rPr lang="fr-FR" dirty="0" smtClean="0">
                <a:solidFill>
                  <a:schemeClr val="bg1"/>
                </a:solidFill>
              </a:rPr>
            </a:br>
            <a:r>
              <a:rPr lang="fr-FR" dirty="0" smtClean="0">
                <a:solidFill>
                  <a:schemeClr val="bg1"/>
                </a:solidFill>
              </a:rPr>
              <a:t>et </a:t>
            </a:r>
            <a:r>
              <a:rPr lang="fr-FR" dirty="0">
                <a:solidFill>
                  <a:schemeClr val="bg1"/>
                </a:solidFill>
              </a:rPr>
              <a:t>des fonctions support </a:t>
            </a:r>
            <a:r>
              <a:rPr lang="fr-FR" dirty="0" smtClean="0">
                <a:solidFill>
                  <a:schemeClr val="bg1"/>
                </a:solidFill>
              </a:rPr>
              <a:t>se </a:t>
            </a:r>
            <a:r>
              <a:rPr lang="fr-FR" dirty="0">
                <a:solidFill>
                  <a:schemeClr val="bg1"/>
                </a:solidFill>
              </a:rPr>
              <a:t>mobilisent chaque jour </a:t>
            </a:r>
            <a:endParaRPr lang="fr-FR" dirty="0" smtClean="0">
              <a:solidFill>
                <a:schemeClr val="bg1"/>
              </a:solidFill>
            </a:endParaRPr>
          </a:p>
          <a:p>
            <a:r>
              <a:rPr lang="fr-FR" dirty="0" smtClean="0">
                <a:solidFill>
                  <a:schemeClr val="bg1"/>
                </a:solidFill>
              </a:rPr>
              <a:t>pour </a:t>
            </a:r>
            <a:r>
              <a:rPr lang="fr-FR" dirty="0">
                <a:solidFill>
                  <a:schemeClr val="bg1"/>
                </a:solidFill>
              </a:rPr>
              <a:t>prendre soin des habitants de la région</a:t>
            </a:r>
          </a:p>
        </p:txBody>
      </p:sp>
      <p:sp>
        <p:nvSpPr>
          <p:cNvPr id="12" name="Rectangle à coins arrondis 11">
            <a:extLst>
              <a:ext uri="{FF2B5EF4-FFF2-40B4-BE49-F238E27FC236}">
                <a16:creationId xmlns:a16="http://schemas.microsoft.com/office/drawing/2014/main" id="{1EB8B7B9-D4E1-CD4B-B1D9-FD8425B30172}"/>
              </a:ext>
            </a:extLst>
          </p:cNvPr>
          <p:cNvSpPr/>
          <p:nvPr/>
        </p:nvSpPr>
        <p:spPr>
          <a:xfrm>
            <a:off x="3511381" y="5276850"/>
            <a:ext cx="10469329" cy="158115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r>
              <a:rPr lang="fr-FR" sz="2000" b="1" dirty="0" smtClean="0">
                <a:solidFill>
                  <a:srgbClr val="9C408F"/>
                </a:solidFill>
              </a:rPr>
              <a:t>Nous rejoindre : </a:t>
            </a:r>
            <a:r>
              <a:rPr lang="fr-FR" sz="2000" u="sng" dirty="0" smtClean="0">
                <a:solidFill>
                  <a:srgbClr val="9C408F"/>
                </a:solidFill>
              </a:rPr>
              <a:t>pdl.vyv3.fr/rejoignez-nous</a:t>
            </a:r>
            <a:br>
              <a:rPr lang="fr-FR" sz="2000" u="sng" dirty="0" smtClean="0">
                <a:solidFill>
                  <a:srgbClr val="9C408F"/>
                </a:solidFill>
              </a:rPr>
            </a:br>
            <a:r>
              <a:rPr lang="fr-FR" sz="2000" u="sng" dirty="0" smtClean="0">
                <a:solidFill>
                  <a:srgbClr val="9C408F"/>
                </a:solidFill>
              </a:rPr>
              <a:t/>
            </a:r>
            <a:br>
              <a:rPr lang="fr-FR" sz="2000" u="sng" dirty="0" smtClean="0">
                <a:solidFill>
                  <a:srgbClr val="9C408F"/>
                </a:solidFill>
              </a:rPr>
            </a:br>
            <a:r>
              <a:rPr lang="fr-FR" sz="2000" b="1" dirty="0" smtClean="0">
                <a:solidFill>
                  <a:srgbClr val="9C408F"/>
                </a:solidFill>
              </a:rPr>
              <a:t>Nous suivre </a:t>
            </a:r>
            <a:r>
              <a:rPr lang="fr-FR" sz="2000" b="1" dirty="0">
                <a:solidFill>
                  <a:srgbClr val="9C408F"/>
                </a:solidFill>
              </a:rPr>
              <a:t>:</a:t>
            </a:r>
            <a:endParaRPr lang="fr-FR" sz="2000" u="sng" dirty="0" smtClean="0">
              <a:solidFill>
                <a:srgbClr val="9C408F"/>
              </a:solidFill>
            </a:endParaRPr>
          </a:p>
        </p:txBody>
      </p:sp>
      <p:pic>
        <p:nvPicPr>
          <p:cNvPr id="2050" name="Picture 2" descr="https://pdl.vyv3.fr/sites/default/files/POLE%20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57" y="1332198"/>
            <a:ext cx="5200848" cy="4210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dl.vyv3.fr/sites/default/files/RS_Linkedin_VY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634" y="6000316"/>
            <a:ext cx="789941" cy="78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13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9C871A3-A582-4280-AADC-985C6D7059E7}" type="slidenum">
              <a:rPr lang="fr-FR" smtClean="0"/>
              <a:pPr/>
              <a:t>12</a:t>
            </a:fld>
            <a:endParaRPr lang="fr-FR" dirty="0"/>
          </a:p>
        </p:txBody>
      </p:sp>
      <p:sp>
        <p:nvSpPr>
          <p:cNvPr id="3" name="Espace réservé du contenu 2"/>
          <p:cNvSpPr>
            <a:spLocks noGrp="1"/>
          </p:cNvSpPr>
          <p:nvPr>
            <p:ph sz="half" idx="4294967295"/>
          </p:nvPr>
        </p:nvSpPr>
        <p:spPr>
          <a:xfrm>
            <a:off x="467783" y="1634148"/>
            <a:ext cx="11256433" cy="2519808"/>
          </a:xfrm>
        </p:spPr>
        <p:txBody>
          <a:bodyPr>
            <a:normAutofit/>
          </a:bodyPr>
          <a:lstStyle/>
          <a:p>
            <a:pPr algn="ctr"/>
            <a:r>
              <a:rPr lang="fr-FR" sz="2400" dirty="0"/>
              <a:t>Groupe VYV, entrepreneur du mieux-vivre</a:t>
            </a:r>
          </a:p>
          <a:p>
            <a:pPr marL="0" indent="0" algn="ctr"/>
            <a:r>
              <a:rPr lang="fr-FR" sz="2133" dirty="0" smtClean="0">
                <a:solidFill>
                  <a:srgbClr val="AC70AD"/>
                </a:solidFill>
              </a:rPr>
              <a:t>Créé </a:t>
            </a:r>
            <a:r>
              <a:rPr lang="fr-FR" sz="2133" dirty="0">
                <a:solidFill>
                  <a:srgbClr val="AC70AD"/>
                </a:solidFill>
              </a:rPr>
              <a:t>en 2017, le Groupe VYV est le 1</a:t>
            </a:r>
            <a:r>
              <a:rPr lang="fr-FR" sz="2133" baseline="30000" dirty="0">
                <a:solidFill>
                  <a:srgbClr val="AC70AD"/>
                </a:solidFill>
              </a:rPr>
              <a:t>er</a:t>
            </a:r>
            <a:r>
              <a:rPr lang="fr-FR" sz="2133" dirty="0">
                <a:solidFill>
                  <a:srgbClr val="AC70AD"/>
                </a:solidFill>
              </a:rPr>
              <a:t> acteur mutualiste de santé </a:t>
            </a:r>
            <a:br>
              <a:rPr lang="fr-FR" sz="2133" dirty="0">
                <a:solidFill>
                  <a:srgbClr val="AC70AD"/>
                </a:solidFill>
              </a:rPr>
            </a:br>
            <a:r>
              <a:rPr lang="fr-FR" sz="2133" dirty="0">
                <a:solidFill>
                  <a:srgbClr val="AC70AD"/>
                </a:solidFill>
              </a:rPr>
              <a:t>et de protection sociale en France. </a:t>
            </a:r>
          </a:p>
          <a:p>
            <a:pPr marL="0" indent="0" algn="ctr">
              <a:spcBef>
                <a:spcPts val="800"/>
              </a:spcBef>
            </a:pPr>
            <a:r>
              <a:rPr lang="fr-FR" sz="2133" dirty="0">
                <a:solidFill>
                  <a:schemeClr val="accent4"/>
                </a:solidFill>
              </a:rPr>
              <a:t>Le Groupe VYV est issu de l’union de plusieurs acteurs mutualistes et de l’économie sociale et solidaire : Harmonie Mutuelle, MGEN, MMG, MNT, Groupe Arcade-VYV, VYV</a:t>
            </a:r>
            <a:r>
              <a:rPr lang="fr-FR" sz="2133" baseline="30000" dirty="0">
                <a:solidFill>
                  <a:schemeClr val="accent4"/>
                </a:solidFill>
              </a:rPr>
              <a:t>3</a:t>
            </a:r>
            <a:r>
              <a:rPr lang="fr-FR" sz="2133" dirty="0">
                <a:solidFill>
                  <a:schemeClr val="accent4"/>
                </a:solidFill>
              </a:rPr>
              <a:t>. </a:t>
            </a:r>
            <a:endParaRPr lang="fr-FR" sz="1400" dirty="0"/>
          </a:p>
          <a:p>
            <a:pPr marL="0" indent="0" algn="just"/>
            <a:endParaRPr lang="fr-FR" sz="1400" dirty="0"/>
          </a:p>
          <a:p>
            <a:pPr marL="0" indent="0" algn="just"/>
            <a:endParaRPr lang="fr-FR" sz="1400" dirty="0"/>
          </a:p>
        </p:txBody>
      </p:sp>
      <p:sp>
        <p:nvSpPr>
          <p:cNvPr id="25" name="Rectangle 16"/>
          <p:cNvSpPr>
            <a:spLocks noChangeArrowheads="1"/>
          </p:cNvSpPr>
          <p:nvPr/>
        </p:nvSpPr>
        <p:spPr bwMode="auto">
          <a:xfrm>
            <a:off x="310958" y="5170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fr-FR" sz="240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6768" y="388650"/>
            <a:ext cx="1275232" cy="688625"/>
          </a:xfrm>
          <a:prstGeom prst="rect">
            <a:avLst/>
          </a:prstGeom>
        </p:spPr>
      </p:pic>
      <p:sp>
        <p:nvSpPr>
          <p:cNvPr id="9" name="ZoneTexte 8">
            <a:extLst>
              <a:ext uri="{FF2B5EF4-FFF2-40B4-BE49-F238E27FC236}">
                <a16:creationId xmlns:a16="http://schemas.microsoft.com/office/drawing/2014/main" id="{EF60F34E-6842-465B-BBA4-438D8FDA018D}"/>
              </a:ext>
            </a:extLst>
          </p:cNvPr>
          <p:cNvSpPr txBox="1"/>
          <p:nvPr/>
        </p:nvSpPr>
        <p:spPr>
          <a:xfrm>
            <a:off x="943476" y="5444471"/>
            <a:ext cx="10266947" cy="318100"/>
          </a:xfrm>
          <a:prstGeom prst="rect">
            <a:avLst/>
          </a:prstGeom>
          <a:noFill/>
        </p:spPr>
        <p:txBody>
          <a:bodyPr wrap="square">
            <a:spAutoFit/>
          </a:bodyPr>
          <a:lstStyle/>
          <a:p>
            <a:pPr algn="ctr"/>
            <a:r>
              <a:rPr lang="fr-FR" sz="1467" dirty="0">
                <a:solidFill>
                  <a:schemeClr val="accent4"/>
                </a:solidFill>
              </a:rPr>
              <a:t>Un groupe mutualiste ambitieux, entreprenant et moderne, taillé pour répondre aux enjeux sociétaux d’aujourd’hui et de demain.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22074"/>
            <a:ext cx="12192000" cy="3040497"/>
          </a:xfrm>
          <a:prstGeom prst="rect">
            <a:avLst/>
          </a:prstGeom>
        </p:spPr>
      </p:pic>
      <p:sp>
        <p:nvSpPr>
          <p:cNvPr id="10" name="Titre 1"/>
          <p:cNvSpPr txBox="1">
            <a:spLocks/>
          </p:cNvSpPr>
          <p:nvPr/>
        </p:nvSpPr>
        <p:spPr bwMode="auto">
          <a:xfrm>
            <a:off x="599017" y="600000"/>
            <a:ext cx="10955867"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l" defTabSz="609585" rtl="0" eaLnBrk="0" fontAlgn="base" hangingPunct="0">
              <a:spcBef>
                <a:spcPct val="0"/>
              </a:spcBef>
              <a:spcAft>
                <a:spcPct val="0"/>
              </a:spcAft>
              <a:defRPr sz="1867" b="0" kern="1200">
                <a:solidFill>
                  <a:srgbClr val="17CBD0"/>
                </a:solidFill>
                <a:latin typeface="+mj-lt"/>
                <a:ea typeface="MS PGothic" pitchFamily="34" charset="-128"/>
                <a:cs typeface="ＭＳ Ｐゴシック" charset="0"/>
              </a:defRPr>
            </a:lvl1pPr>
            <a:lvl2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2pPr>
            <a:lvl3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3pPr>
            <a:lvl4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4pPr>
            <a:lvl5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5pPr>
            <a:lvl6pPr marL="609585"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6pPr>
            <a:lvl7pPr marL="1219170"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7pPr>
            <a:lvl8pPr marL="1828754"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8pPr>
            <a:lvl9pPr marL="2438339"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9pPr>
          </a:lstStyle>
          <a:p>
            <a:r>
              <a:rPr lang="fr-FR" sz="4270" b="1" dirty="0" smtClean="0">
                <a:solidFill>
                  <a:srgbClr val="482683"/>
                </a:solidFill>
              </a:rPr>
              <a:t>VYV 3 Pays de la Loire : entité du Groupe VYV</a:t>
            </a:r>
            <a:endParaRPr lang="fr-FR" sz="4270" b="1" dirty="0">
              <a:solidFill>
                <a:srgbClr val="482683"/>
              </a:solidFill>
            </a:endParaRPr>
          </a:p>
        </p:txBody>
      </p:sp>
      <p:sp>
        <p:nvSpPr>
          <p:cNvPr id="2" name="ZoneTexte 1"/>
          <p:cNvSpPr txBox="1"/>
          <p:nvPr/>
        </p:nvSpPr>
        <p:spPr>
          <a:xfrm>
            <a:off x="10249622" y="2896048"/>
            <a:ext cx="1580756" cy="415498"/>
          </a:xfrm>
          <a:prstGeom prst="rect">
            <a:avLst/>
          </a:prstGeom>
          <a:noFill/>
        </p:spPr>
        <p:txBody>
          <a:bodyPr wrap="square" rtlCol="0">
            <a:spAutoFit/>
          </a:bodyPr>
          <a:lstStyle/>
          <a:p>
            <a:r>
              <a:rPr lang="fr-FR" sz="2100" b="1" dirty="0" smtClean="0">
                <a:solidFill>
                  <a:srgbClr val="8064A2"/>
                </a:solidFill>
              </a:rPr>
              <a:t>solidaire</a:t>
            </a:r>
            <a:endParaRPr lang="fr-FR" sz="2100" b="1" dirty="0">
              <a:solidFill>
                <a:srgbClr val="8064A2"/>
              </a:solidFill>
            </a:endParaRPr>
          </a:p>
        </p:txBody>
      </p:sp>
    </p:spTree>
    <p:extLst>
      <p:ext uri="{BB962C8B-B14F-4D97-AF65-F5344CB8AC3E}">
        <p14:creationId xmlns:p14="http://schemas.microsoft.com/office/powerpoint/2010/main" val="1595695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1576" y="642629"/>
            <a:ext cx="7152424" cy="288000"/>
          </a:xfrm>
        </p:spPr>
        <p:txBody>
          <a:bodyPr>
            <a:noAutofit/>
          </a:bodyPr>
          <a:lstStyle/>
          <a:p>
            <a:r>
              <a:rPr lang="fr-FR" sz="4250" b="1" dirty="0">
                <a:solidFill>
                  <a:srgbClr val="482683"/>
                </a:solidFill>
              </a:rPr>
              <a:t>Groupe VYV :  3 “métiers</a:t>
            </a:r>
            <a:r>
              <a:rPr lang="fr-FR" sz="4250" b="1" dirty="0" smtClean="0">
                <a:solidFill>
                  <a:srgbClr val="482683"/>
                </a:solidFill>
              </a:rPr>
              <a:t>”</a:t>
            </a:r>
            <a:endParaRPr lang="fr-FR" sz="4250" b="1" dirty="0">
              <a:solidFill>
                <a:srgbClr val="482683"/>
              </a:solidFill>
            </a:endParaRPr>
          </a:p>
        </p:txBody>
      </p:sp>
      <p:sp>
        <p:nvSpPr>
          <p:cNvPr id="4" name="Espace réservé du numéro de diapositive 3"/>
          <p:cNvSpPr>
            <a:spLocks noGrp="1"/>
          </p:cNvSpPr>
          <p:nvPr>
            <p:ph type="sldNum" sz="quarter" idx="12"/>
          </p:nvPr>
        </p:nvSpPr>
        <p:spPr/>
        <p:txBody>
          <a:bodyPr/>
          <a:lstStyle/>
          <a:p>
            <a:fld id="{59C871A3-A582-4280-AADC-985C6D7059E7}" type="slidenum">
              <a:rPr lang="fr-FR" smtClean="0"/>
              <a:pPr/>
              <a:t>13</a:t>
            </a:fld>
            <a:endParaRPr lang="fr-FR" dirty="0"/>
          </a:p>
        </p:txBody>
      </p:sp>
      <p:sp>
        <p:nvSpPr>
          <p:cNvPr id="25" name="Rectangle 16"/>
          <p:cNvSpPr>
            <a:spLocks noChangeArrowheads="1"/>
          </p:cNvSpPr>
          <p:nvPr/>
        </p:nvSpPr>
        <p:spPr bwMode="auto">
          <a:xfrm>
            <a:off x="310958" y="5170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fr-FR" sz="2400"/>
          </a:p>
        </p:txBody>
      </p:sp>
      <p:grpSp>
        <p:nvGrpSpPr>
          <p:cNvPr id="9" name="Groupe 8">
            <a:extLst>
              <a:ext uri="{FF2B5EF4-FFF2-40B4-BE49-F238E27FC236}">
                <a16:creationId xmlns:a16="http://schemas.microsoft.com/office/drawing/2014/main" id="{EF4BD309-DE15-4831-ABF5-81F63B96DF0B}"/>
              </a:ext>
            </a:extLst>
          </p:cNvPr>
          <p:cNvGrpSpPr/>
          <p:nvPr/>
        </p:nvGrpSpPr>
        <p:grpSpPr>
          <a:xfrm>
            <a:off x="3554375" y="1502824"/>
            <a:ext cx="4514417" cy="3611203"/>
            <a:chOff x="274849" y="1641356"/>
            <a:chExt cx="2738028" cy="2190221"/>
          </a:xfrm>
        </p:grpSpPr>
        <p:sp>
          <p:nvSpPr>
            <p:cNvPr id="27" name="docshape37"/>
            <p:cNvSpPr>
              <a:spLocks/>
            </p:cNvSpPr>
            <p:nvPr/>
          </p:nvSpPr>
          <p:spPr bwMode="auto">
            <a:xfrm>
              <a:off x="465761" y="1641356"/>
              <a:ext cx="757368" cy="774728"/>
            </a:xfrm>
            <a:custGeom>
              <a:avLst/>
              <a:gdLst>
                <a:gd name="T0" fmla="+- 0 9875 9603"/>
                <a:gd name="T1" fmla="*/ T0 w 602"/>
                <a:gd name="T2" fmla="+- 0 -233 -527"/>
                <a:gd name="T3" fmla="*/ -233 h 586"/>
                <a:gd name="T4" fmla="+- 0 9875 9603"/>
                <a:gd name="T5" fmla="*/ T4 w 602"/>
                <a:gd name="T6" fmla="+- 0 -24 -527"/>
                <a:gd name="T7" fmla="*/ -24 h 586"/>
                <a:gd name="T8" fmla="+- 0 9901 9603"/>
                <a:gd name="T9" fmla="*/ T8 w 602"/>
                <a:gd name="T10" fmla="+- 0 36 -527"/>
                <a:gd name="T11" fmla="*/ 36 h 586"/>
                <a:gd name="T12" fmla="+- 0 9968 9603"/>
                <a:gd name="T13" fmla="*/ T12 w 602"/>
                <a:gd name="T14" fmla="+- 0 58 -527"/>
                <a:gd name="T15" fmla="*/ 58 h 586"/>
                <a:gd name="T16" fmla="+- 0 10036 9603"/>
                <a:gd name="T17" fmla="*/ T16 w 602"/>
                <a:gd name="T18" fmla="+- 0 34 -527"/>
                <a:gd name="T19" fmla="*/ 34 h 586"/>
                <a:gd name="T20" fmla="+- 0 10055 9603"/>
                <a:gd name="T21" fmla="*/ T20 w 602"/>
                <a:gd name="T22" fmla="+- 0 7 -527"/>
                <a:gd name="T23" fmla="*/ 7 h 586"/>
                <a:gd name="T24" fmla="+- 0 9950 9603"/>
                <a:gd name="T25" fmla="*/ T24 w 602"/>
                <a:gd name="T26" fmla="+- 0 5 -527"/>
                <a:gd name="T27" fmla="*/ 5 h 586"/>
                <a:gd name="T28" fmla="+- 0 9928 9603"/>
                <a:gd name="T29" fmla="*/ T28 w 602"/>
                <a:gd name="T30" fmla="+- 0 -12 -527"/>
                <a:gd name="T31" fmla="*/ -12 h 586"/>
                <a:gd name="T32" fmla="+- 0 9925 9603"/>
                <a:gd name="T33" fmla="*/ T32 w 602"/>
                <a:gd name="T34" fmla="+- 0 -233 -527"/>
                <a:gd name="T35" fmla="*/ -233 h 586"/>
                <a:gd name="T36" fmla="+- 0 10021 9603"/>
                <a:gd name="T37" fmla="*/ T36 w 602"/>
                <a:gd name="T38" fmla="+- 0 -60 -527"/>
                <a:gd name="T39" fmla="*/ -60 h 586"/>
                <a:gd name="T40" fmla="+- 0 10010 9603"/>
                <a:gd name="T41" fmla="*/ T40 w 602"/>
                <a:gd name="T42" fmla="+- 0 -35 -527"/>
                <a:gd name="T43" fmla="*/ -35 h 586"/>
                <a:gd name="T44" fmla="+- 0 10011 9603"/>
                <a:gd name="T45" fmla="*/ T44 w 602"/>
                <a:gd name="T46" fmla="+- 0 -27 -527"/>
                <a:gd name="T47" fmla="*/ -27 h 586"/>
                <a:gd name="T48" fmla="+- 0 10003 9603"/>
                <a:gd name="T49" fmla="*/ T48 w 602"/>
                <a:gd name="T50" fmla="+- 0 -4 -527"/>
                <a:gd name="T51" fmla="*/ -4 h 586"/>
                <a:gd name="T52" fmla="+- 0 9968 9603"/>
                <a:gd name="T53" fmla="*/ T52 w 602"/>
                <a:gd name="T54" fmla="+- 0 7 -527"/>
                <a:gd name="T55" fmla="*/ 7 h 586"/>
                <a:gd name="T56" fmla="+- 0 10061 9603"/>
                <a:gd name="T57" fmla="*/ T56 w 602"/>
                <a:gd name="T58" fmla="+- 0 -27 -527"/>
                <a:gd name="T59" fmla="*/ -27 h 586"/>
                <a:gd name="T60" fmla="+- 0 10061 9603"/>
                <a:gd name="T61" fmla="*/ T60 w 602"/>
                <a:gd name="T62" fmla="+- 0 -36 -527"/>
                <a:gd name="T63" fmla="*/ -36 h 586"/>
                <a:gd name="T64" fmla="+- 0 10060 9603"/>
                <a:gd name="T65" fmla="*/ T64 w 602"/>
                <a:gd name="T66" fmla="+- 0 -41 -527"/>
                <a:gd name="T67" fmla="*/ -41 h 586"/>
                <a:gd name="T68" fmla="+- 0 10048 9603"/>
                <a:gd name="T69" fmla="*/ T68 w 602"/>
                <a:gd name="T70" fmla="+- 0 -60 -527"/>
                <a:gd name="T71" fmla="*/ -60 h 586"/>
                <a:gd name="T72" fmla="+- 0 9925 9603"/>
                <a:gd name="T73" fmla="*/ T72 w 602"/>
                <a:gd name="T74" fmla="+- 0 -234 -527"/>
                <a:gd name="T75" fmla="*/ -234 h 586"/>
                <a:gd name="T76" fmla="+- 0 9981 9603"/>
                <a:gd name="T77" fmla="*/ T76 w 602"/>
                <a:gd name="T78" fmla="+- 0 -218 -527"/>
                <a:gd name="T79" fmla="*/ -218 h 586"/>
                <a:gd name="T80" fmla="+- 0 10024 9603"/>
                <a:gd name="T81" fmla="*/ T80 w 602"/>
                <a:gd name="T82" fmla="+- 0 -186 -527"/>
                <a:gd name="T83" fmla="*/ -186 h 586"/>
                <a:gd name="T84" fmla="+- 0 10030 9603"/>
                <a:gd name="T85" fmla="*/ T84 w 602"/>
                <a:gd name="T86" fmla="+- 0 -184 -527"/>
                <a:gd name="T87" fmla="*/ -184 h 586"/>
                <a:gd name="T88" fmla="+- 0 10050 9603"/>
                <a:gd name="T89" fmla="*/ T88 w 602"/>
                <a:gd name="T90" fmla="+- 0 -202 -527"/>
                <a:gd name="T91" fmla="*/ -202 h 586"/>
                <a:gd name="T92" fmla="+- 0 10099 9603"/>
                <a:gd name="T93" fmla="*/ T92 w 602"/>
                <a:gd name="T94" fmla="+- 0 -222 -527"/>
                <a:gd name="T95" fmla="*/ -222 h 586"/>
                <a:gd name="T96" fmla="+- 0 10202 9603"/>
                <a:gd name="T97" fmla="*/ T96 w 602"/>
                <a:gd name="T98" fmla="+- 0 -224 -527"/>
                <a:gd name="T99" fmla="*/ -224 h 586"/>
                <a:gd name="T100" fmla="+- 0 9839 9603"/>
                <a:gd name="T101" fmla="*/ T100 w 602"/>
                <a:gd name="T102" fmla="+- 0 -224 -527"/>
                <a:gd name="T103" fmla="*/ -224 h 586"/>
                <a:gd name="T104" fmla="+- 0 9710 9603"/>
                <a:gd name="T105" fmla="*/ T104 w 602"/>
                <a:gd name="T106" fmla="+- 0 -222 -527"/>
                <a:gd name="T107" fmla="*/ -222 h 586"/>
                <a:gd name="T108" fmla="+- 0 9757 9603"/>
                <a:gd name="T109" fmla="*/ T108 w 602"/>
                <a:gd name="T110" fmla="+- 0 -204 -527"/>
                <a:gd name="T111" fmla="*/ -204 h 586"/>
                <a:gd name="T112" fmla="+- 0 9778 9603"/>
                <a:gd name="T113" fmla="*/ T112 w 602"/>
                <a:gd name="T114" fmla="+- 0 -187 -527"/>
                <a:gd name="T115" fmla="*/ -187 h 586"/>
                <a:gd name="T116" fmla="+- 0 9783 9603"/>
                <a:gd name="T117" fmla="*/ T116 w 602"/>
                <a:gd name="T118" fmla="+- 0 -189 -527"/>
                <a:gd name="T119" fmla="*/ -189 h 586"/>
                <a:gd name="T120" fmla="+- 0 9823 9603"/>
                <a:gd name="T121" fmla="*/ T120 w 602"/>
                <a:gd name="T122" fmla="+- 0 -218 -527"/>
                <a:gd name="T123" fmla="*/ -218 h 586"/>
                <a:gd name="T124" fmla="+- 0 9892 9603"/>
                <a:gd name="T125" fmla="*/ T124 w 602"/>
                <a:gd name="T126" fmla="+- 0 -527 -527"/>
                <a:gd name="T127" fmla="*/ -527 h 586"/>
                <a:gd name="T128" fmla="+- 0 9887 9603"/>
                <a:gd name="T129" fmla="*/ T128 w 602"/>
                <a:gd name="T130" fmla="+- 0 -527 -527"/>
                <a:gd name="T131" fmla="*/ -527 h 586"/>
                <a:gd name="T132" fmla="+- 0 9881 9603"/>
                <a:gd name="T133" fmla="*/ T132 w 602"/>
                <a:gd name="T134" fmla="+- 0 -477 -527"/>
                <a:gd name="T135" fmla="*/ -477 h 586"/>
                <a:gd name="T136" fmla="+- 0 9738 9603"/>
                <a:gd name="T137" fmla="*/ T136 w 602"/>
                <a:gd name="T138" fmla="+- 0 -438 -527"/>
                <a:gd name="T139" fmla="*/ -438 h 586"/>
                <a:gd name="T140" fmla="+- 0 9641 9603"/>
                <a:gd name="T141" fmla="*/ T140 w 602"/>
                <a:gd name="T142" fmla="+- 0 -345 -527"/>
                <a:gd name="T143" fmla="*/ -345 h 586"/>
                <a:gd name="T144" fmla="+- 0 9603 9603"/>
                <a:gd name="T145" fmla="*/ T144 w 602"/>
                <a:gd name="T146" fmla="+- 0 -210 -527"/>
                <a:gd name="T147" fmla="*/ -210 h 586"/>
                <a:gd name="T148" fmla="+- 0 9607 9603"/>
                <a:gd name="T149" fmla="*/ T148 w 602"/>
                <a:gd name="T150" fmla="+- 0 -204 -527"/>
                <a:gd name="T151" fmla="*/ -204 h 586"/>
                <a:gd name="T152" fmla="+- 0 9626 9603"/>
                <a:gd name="T153" fmla="*/ T152 w 602"/>
                <a:gd name="T154" fmla="+- 0 -214 -527"/>
                <a:gd name="T155" fmla="*/ -214 h 586"/>
                <a:gd name="T156" fmla="+- 0 9662 9603"/>
                <a:gd name="T157" fmla="*/ T156 w 602"/>
                <a:gd name="T158" fmla="+- 0 -223 -527"/>
                <a:gd name="T159" fmla="*/ -223 h 586"/>
                <a:gd name="T160" fmla="+- 0 9839 9603"/>
                <a:gd name="T161" fmla="*/ T160 w 602"/>
                <a:gd name="T162" fmla="+- 0 -224 -527"/>
                <a:gd name="T163" fmla="*/ -224 h 586"/>
                <a:gd name="T164" fmla="+- 0 9875 9603"/>
                <a:gd name="T165" fmla="*/ T164 w 602"/>
                <a:gd name="T166" fmla="+- 0 -233 -527"/>
                <a:gd name="T167" fmla="*/ -233 h 586"/>
                <a:gd name="T168" fmla="+- 0 9925 9603"/>
                <a:gd name="T169" fmla="*/ T168 w 602"/>
                <a:gd name="T170" fmla="+- 0 -234 -527"/>
                <a:gd name="T171" fmla="*/ -234 h 586"/>
                <a:gd name="T172" fmla="+- 0 10192 9603"/>
                <a:gd name="T173" fmla="*/ T172 w 602"/>
                <a:gd name="T174" fmla="+- 0 -284 -527"/>
                <a:gd name="T175" fmla="*/ -284 h 586"/>
                <a:gd name="T176" fmla="+- 0 10122 9603"/>
                <a:gd name="T177" fmla="*/ T176 w 602"/>
                <a:gd name="T178" fmla="+- 0 -398 -527"/>
                <a:gd name="T179" fmla="*/ -398 h 586"/>
                <a:gd name="T180" fmla="+- 0 10001 9603"/>
                <a:gd name="T181" fmla="*/ T180 w 602"/>
                <a:gd name="T182" fmla="+- 0 -465 -527"/>
                <a:gd name="T183" fmla="*/ -465 h 586"/>
                <a:gd name="T184" fmla="+- 0 9926 9603"/>
                <a:gd name="T185" fmla="*/ T184 w 602"/>
                <a:gd name="T186" fmla="+- 0 -483 -527"/>
                <a:gd name="T187" fmla="*/ -483 h 586"/>
                <a:gd name="T188" fmla="+- 0 9918 9603"/>
                <a:gd name="T189" fmla="*/ T188 w 602"/>
                <a:gd name="T190" fmla="+- 0 -518 -527"/>
                <a:gd name="T191" fmla="*/ -518 h 586"/>
                <a:gd name="T192" fmla="+- 0 9892 9603"/>
                <a:gd name="T193" fmla="*/ T192 w 602"/>
                <a:gd name="T194" fmla="+- 0 -527 -527"/>
                <a:gd name="T195" fmla="*/ -527 h 586"/>
                <a:gd name="T196" fmla="+- 0 10128 9603"/>
                <a:gd name="T197" fmla="*/ T196 w 602"/>
                <a:gd name="T198" fmla="+- 0 -224 -527"/>
                <a:gd name="T199" fmla="*/ -224 h 586"/>
                <a:gd name="T200" fmla="+- 0 10165 9603"/>
                <a:gd name="T201" fmla="*/ T200 w 602"/>
                <a:gd name="T202" fmla="+- 0 -220 -527"/>
                <a:gd name="T203" fmla="*/ -220 h 586"/>
                <a:gd name="T204" fmla="+- 0 10197 9603"/>
                <a:gd name="T205" fmla="*/ T204 w 602"/>
                <a:gd name="T206" fmla="+- 0 -208 -527"/>
                <a:gd name="T207" fmla="*/ -208 h 586"/>
                <a:gd name="T208" fmla="+- 0 10204 9603"/>
                <a:gd name="T209" fmla="*/ T208 w 602"/>
                <a:gd name="T210" fmla="+- 0 -208 -527"/>
                <a:gd name="T211" fmla="*/ -208 h 586"/>
                <a:gd name="T212" fmla="+- 0 10202 9603"/>
                <a:gd name="T213" fmla="*/ T212 w 602"/>
                <a:gd name="T214" fmla="+- 0 -224 -527"/>
                <a:gd name="T215" fmla="*/ -224 h 5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602" h="586">
                  <a:moveTo>
                    <a:pt x="322" y="294"/>
                  </a:moveTo>
                  <a:lnTo>
                    <a:pt x="272" y="294"/>
                  </a:lnTo>
                  <a:lnTo>
                    <a:pt x="272" y="503"/>
                  </a:lnTo>
                  <a:lnTo>
                    <a:pt x="280" y="537"/>
                  </a:lnTo>
                  <a:lnTo>
                    <a:pt x="298" y="563"/>
                  </a:lnTo>
                  <a:lnTo>
                    <a:pt x="327" y="579"/>
                  </a:lnTo>
                  <a:lnTo>
                    <a:pt x="365" y="585"/>
                  </a:lnTo>
                  <a:lnTo>
                    <a:pt x="403" y="579"/>
                  </a:lnTo>
                  <a:lnTo>
                    <a:pt x="433" y="561"/>
                  </a:lnTo>
                  <a:lnTo>
                    <a:pt x="451" y="535"/>
                  </a:lnTo>
                  <a:lnTo>
                    <a:pt x="452" y="534"/>
                  </a:lnTo>
                  <a:lnTo>
                    <a:pt x="365" y="534"/>
                  </a:lnTo>
                  <a:lnTo>
                    <a:pt x="347" y="532"/>
                  </a:lnTo>
                  <a:lnTo>
                    <a:pt x="333" y="526"/>
                  </a:lnTo>
                  <a:lnTo>
                    <a:pt x="325" y="515"/>
                  </a:lnTo>
                  <a:lnTo>
                    <a:pt x="322" y="500"/>
                  </a:lnTo>
                  <a:lnTo>
                    <a:pt x="322" y="294"/>
                  </a:lnTo>
                  <a:close/>
                  <a:moveTo>
                    <a:pt x="445" y="467"/>
                  </a:moveTo>
                  <a:lnTo>
                    <a:pt x="418" y="467"/>
                  </a:lnTo>
                  <a:lnTo>
                    <a:pt x="407" y="477"/>
                  </a:lnTo>
                  <a:lnTo>
                    <a:pt x="407" y="492"/>
                  </a:lnTo>
                  <a:lnTo>
                    <a:pt x="408" y="498"/>
                  </a:lnTo>
                  <a:lnTo>
                    <a:pt x="408" y="500"/>
                  </a:lnTo>
                  <a:lnTo>
                    <a:pt x="406" y="512"/>
                  </a:lnTo>
                  <a:lnTo>
                    <a:pt x="400" y="523"/>
                  </a:lnTo>
                  <a:lnTo>
                    <a:pt x="387" y="531"/>
                  </a:lnTo>
                  <a:lnTo>
                    <a:pt x="365" y="534"/>
                  </a:lnTo>
                  <a:lnTo>
                    <a:pt x="452" y="534"/>
                  </a:lnTo>
                  <a:lnTo>
                    <a:pt x="458" y="500"/>
                  </a:lnTo>
                  <a:lnTo>
                    <a:pt x="458" y="495"/>
                  </a:lnTo>
                  <a:lnTo>
                    <a:pt x="458" y="491"/>
                  </a:lnTo>
                  <a:lnTo>
                    <a:pt x="457" y="487"/>
                  </a:lnTo>
                  <a:lnTo>
                    <a:pt x="457" y="486"/>
                  </a:lnTo>
                  <a:lnTo>
                    <a:pt x="454" y="474"/>
                  </a:lnTo>
                  <a:lnTo>
                    <a:pt x="445" y="467"/>
                  </a:lnTo>
                  <a:close/>
                  <a:moveTo>
                    <a:pt x="598" y="293"/>
                  </a:moveTo>
                  <a:lnTo>
                    <a:pt x="322" y="293"/>
                  </a:lnTo>
                  <a:lnTo>
                    <a:pt x="352" y="299"/>
                  </a:lnTo>
                  <a:lnTo>
                    <a:pt x="378" y="309"/>
                  </a:lnTo>
                  <a:lnTo>
                    <a:pt x="402" y="323"/>
                  </a:lnTo>
                  <a:lnTo>
                    <a:pt x="421" y="341"/>
                  </a:lnTo>
                  <a:lnTo>
                    <a:pt x="423" y="343"/>
                  </a:lnTo>
                  <a:lnTo>
                    <a:pt x="427" y="343"/>
                  </a:lnTo>
                  <a:lnTo>
                    <a:pt x="429" y="341"/>
                  </a:lnTo>
                  <a:lnTo>
                    <a:pt x="447" y="325"/>
                  </a:lnTo>
                  <a:lnTo>
                    <a:pt x="470" y="313"/>
                  </a:lnTo>
                  <a:lnTo>
                    <a:pt x="496" y="305"/>
                  </a:lnTo>
                  <a:lnTo>
                    <a:pt x="525" y="303"/>
                  </a:lnTo>
                  <a:lnTo>
                    <a:pt x="599" y="303"/>
                  </a:lnTo>
                  <a:lnTo>
                    <a:pt x="598" y="293"/>
                  </a:lnTo>
                  <a:close/>
                  <a:moveTo>
                    <a:pt x="236" y="303"/>
                  </a:moveTo>
                  <a:lnTo>
                    <a:pt x="80" y="303"/>
                  </a:lnTo>
                  <a:lnTo>
                    <a:pt x="107" y="305"/>
                  </a:lnTo>
                  <a:lnTo>
                    <a:pt x="132" y="312"/>
                  </a:lnTo>
                  <a:lnTo>
                    <a:pt x="154" y="323"/>
                  </a:lnTo>
                  <a:lnTo>
                    <a:pt x="173" y="338"/>
                  </a:lnTo>
                  <a:lnTo>
                    <a:pt x="175" y="340"/>
                  </a:lnTo>
                  <a:lnTo>
                    <a:pt x="178" y="340"/>
                  </a:lnTo>
                  <a:lnTo>
                    <a:pt x="180" y="338"/>
                  </a:lnTo>
                  <a:lnTo>
                    <a:pt x="198" y="321"/>
                  </a:lnTo>
                  <a:lnTo>
                    <a:pt x="220" y="309"/>
                  </a:lnTo>
                  <a:lnTo>
                    <a:pt x="236" y="303"/>
                  </a:lnTo>
                  <a:close/>
                  <a:moveTo>
                    <a:pt x="289" y="0"/>
                  </a:moveTo>
                  <a:lnTo>
                    <a:pt x="287" y="0"/>
                  </a:lnTo>
                  <a:lnTo>
                    <a:pt x="284" y="0"/>
                  </a:lnTo>
                  <a:lnTo>
                    <a:pt x="278" y="1"/>
                  </a:lnTo>
                  <a:lnTo>
                    <a:pt x="278" y="50"/>
                  </a:lnTo>
                  <a:lnTo>
                    <a:pt x="201" y="62"/>
                  </a:lnTo>
                  <a:lnTo>
                    <a:pt x="135" y="89"/>
                  </a:lnTo>
                  <a:lnTo>
                    <a:pt x="80" y="129"/>
                  </a:lnTo>
                  <a:lnTo>
                    <a:pt x="38" y="182"/>
                  </a:lnTo>
                  <a:lnTo>
                    <a:pt x="11" y="244"/>
                  </a:lnTo>
                  <a:lnTo>
                    <a:pt x="0" y="317"/>
                  </a:lnTo>
                  <a:lnTo>
                    <a:pt x="0" y="321"/>
                  </a:lnTo>
                  <a:lnTo>
                    <a:pt x="4" y="323"/>
                  </a:lnTo>
                  <a:lnTo>
                    <a:pt x="8" y="321"/>
                  </a:lnTo>
                  <a:lnTo>
                    <a:pt x="23" y="313"/>
                  </a:lnTo>
                  <a:lnTo>
                    <a:pt x="41" y="307"/>
                  </a:lnTo>
                  <a:lnTo>
                    <a:pt x="59" y="304"/>
                  </a:lnTo>
                  <a:lnTo>
                    <a:pt x="80" y="303"/>
                  </a:lnTo>
                  <a:lnTo>
                    <a:pt x="236" y="303"/>
                  </a:lnTo>
                  <a:lnTo>
                    <a:pt x="245" y="299"/>
                  </a:lnTo>
                  <a:lnTo>
                    <a:pt x="272" y="294"/>
                  </a:lnTo>
                  <a:lnTo>
                    <a:pt x="322" y="294"/>
                  </a:lnTo>
                  <a:lnTo>
                    <a:pt x="322" y="293"/>
                  </a:lnTo>
                  <a:lnTo>
                    <a:pt x="598" y="293"/>
                  </a:lnTo>
                  <a:lnTo>
                    <a:pt x="589" y="243"/>
                  </a:lnTo>
                  <a:lnTo>
                    <a:pt x="562" y="181"/>
                  </a:lnTo>
                  <a:lnTo>
                    <a:pt x="519" y="129"/>
                  </a:lnTo>
                  <a:lnTo>
                    <a:pt x="465" y="89"/>
                  </a:lnTo>
                  <a:lnTo>
                    <a:pt x="398" y="62"/>
                  </a:lnTo>
                  <a:lnTo>
                    <a:pt x="323" y="50"/>
                  </a:lnTo>
                  <a:lnTo>
                    <a:pt x="323" y="44"/>
                  </a:lnTo>
                  <a:lnTo>
                    <a:pt x="321" y="23"/>
                  </a:lnTo>
                  <a:lnTo>
                    <a:pt x="315" y="9"/>
                  </a:lnTo>
                  <a:lnTo>
                    <a:pt x="305" y="2"/>
                  </a:lnTo>
                  <a:lnTo>
                    <a:pt x="289" y="0"/>
                  </a:lnTo>
                  <a:close/>
                  <a:moveTo>
                    <a:pt x="599" y="303"/>
                  </a:moveTo>
                  <a:lnTo>
                    <a:pt x="525" y="303"/>
                  </a:lnTo>
                  <a:lnTo>
                    <a:pt x="544" y="304"/>
                  </a:lnTo>
                  <a:lnTo>
                    <a:pt x="562" y="307"/>
                  </a:lnTo>
                  <a:lnTo>
                    <a:pt x="579" y="312"/>
                  </a:lnTo>
                  <a:lnTo>
                    <a:pt x="594" y="319"/>
                  </a:lnTo>
                  <a:lnTo>
                    <a:pt x="597" y="321"/>
                  </a:lnTo>
                  <a:lnTo>
                    <a:pt x="601" y="319"/>
                  </a:lnTo>
                  <a:lnTo>
                    <a:pt x="601" y="315"/>
                  </a:lnTo>
                  <a:lnTo>
                    <a:pt x="599" y="303"/>
                  </a:lnTo>
                  <a:close/>
                </a:path>
              </a:pathLst>
            </a:custGeom>
            <a:solidFill>
              <a:srgbClr val="7FC3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fr-FR" sz="2400"/>
            </a:p>
          </p:txBody>
        </p:sp>
        <p:sp>
          <p:nvSpPr>
            <p:cNvPr id="28" name="Rectangle 27"/>
            <p:cNvSpPr/>
            <p:nvPr/>
          </p:nvSpPr>
          <p:spPr>
            <a:xfrm>
              <a:off x="274849" y="2517673"/>
              <a:ext cx="1236397" cy="207591"/>
            </a:xfrm>
            <a:prstGeom prst="rect">
              <a:avLst/>
            </a:prstGeom>
          </p:spPr>
          <p:txBody>
            <a:bodyPr wrap="square" anchor="ctr">
              <a:spAutoFit/>
            </a:bodyPr>
            <a:lstStyle/>
            <a:p>
              <a:pPr marR="32173" algn="ctr">
                <a:lnSpc>
                  <a:spcPct val="87000"/>
                </a:lnSpc>
                <a:spcBef>
                  <a:spcPts val="827"/>
                </a:spcBef>
              </a:pPr>
              <a:r>
                <a:rPr lang="fr-FR" sz="1867" b="1" spc="-13" dirty="0">
                  <a:solidFill>
                    <a:srgbClr val="7FC34B"/>
                  </a:solidFill>
                  <a:latin typeface="+mj-lt"/>
                  <a:ea typeface="Wigrum" panose="02000000000000000000" pitchFamily="50" charset="0"/>
                  <a:cs typeface="Wigrum" panose="02000000000000000000" pitchFamily="50" charset="0"/>
                </a:rPr>
                <a:t>Assurance</a:t>
              </a:r>
              <a:endParaRPr lang="fr-FR" sz="1867" b="1" dirty="0">
                <a:latin typeface="+mj-lt"/>
                <a:ea typeface="Wigrum" panose="02000000000000000000" pitchFamily="50" charset="0"/>
                <a:cs typeface="Wigrum" panose="02000000000000000000" pitchFamily="50" charset="0"/>
              </a:endParaRPr>
            </a:p>
          </p:txBody>
        </p:sp>
        <p:sp>
          <p:nvSpPr>
            <p:cNvPr id="29" name="docshape47"/>
            <p:cNvSpPr>
              <a:spLocks/>
            </p:cNvSpPr>
            <p:nvPr/>
          </p:nvSpPr>
          <p:spPr bwMode="auto">
            <a:xfrm>
              <a:off x="2080177" y="1692674"/>
              <a:ext cx="634807" cy="672092"/>
            </a:xfrm>
            <a:custGeom>
              <a:avLst/>
              <a:gdLst>
                <a:gd name="T0" fmla="+- 0 11574 11259"/>
                <a:gd name="T1" fmla="*/ T0 w 506"/>
                <a:gd name="T2" fmla="+- 0 -607 -607"/>
                <a:gd name="T3" fmla="*/ -607 h 506"/>
                <a:gd name="T4" fmla="+- 0 11549 11259"/>
                <a:gd name="T5" fmla="*/ T4 w 506"/>
                <a:gd name="T6" fmla="+- 0 -607 -607"/>
                <a:gd name="T7" fmla="*/ -607 h 506"/>
                <a:gd name="T8" fmla="+- 0 11503 11259"/>
                <a:gd name="T9" fmla="*/ T8 w 506"/>
                <a:gd name="T10" fmla="+- 0 -601 -607"/>
                <a:gd name="T11" fmla="*/ -601 h 506"/>
                <a:gd name="T12" fmla="+- 0 11473 11259"/>
                <a:gd name="T13" fmla="*/ T12 w 506"/>
                <a:gd name="T14" fmla="+- 0 -583 -607"/>
                <a:gd name="T15" fmla="*/ -583 h 506"/>
                <a:gd name="T16" fmla="+- 0 11457 11259"/>
                <a:gd name="T17" fmla="*/ T16 w 506"/>
                <a:gd name="T18" fmla="+- 0 -549 -607"/>
                <a:gd name="T19" fmla="*/ -549 h 506"/>
                <a:gd name="T20" fmla="+- 0 11452 11259"/>
                <a:gd name="T21" fmla="*/ T20 w 506"/>
                <a:gd name="T22" fmla="+- 0 -497 -607"/>
                <a:gd name="T23" fmla="*/ -497 h 506"/>
                <a:gd name="T24" fmla="+- 0 11452 11259"/>
                <a:gd name="T25" fmla="*/ T24 w 506"/>
                <a:gd name="T26" fmla="+- 0 -412 -607"/>
                <a:gd name="T27" fmla="*/ -412 h 506"/>
                <a:gd name="T28" fmla="+- 0 11370 11259"/>
                <a:gd name="T29" fmla="*/ T28 w 506"/>
                <a:gd name="T30" fmla="+- 0 -412 -607"/>
                <a:gd name="T31" fmla="*/ -412 h 506"/>
                <a:gd name="T32" fmla="+- 0 11317 11259"/>
                <a:gd name="T33" fmla="*/ T32 w 506"/>
                <a:gd name="T34" fmla="+- 0 -407 -607"/>
                <a:gd name="T35" fmla="*/ -407 h 506"/>
                <a:gd name="T36" fmla="+- 0 11283 11259"/>
                <a:gd name="T37" fmla="*/ T36 w 506"/>
                <a:gd name="T38" fmla="+- 0 -391 -607"/>
                <a:gd name="T39" fmla="*/ -391 h 506"/>
                <a:gd name="T40" fmla="+- 0 11265 11259"/>
                <a:gd name="T41" fmla="*/ T40 w 506"/>
                <a:gd name="T42" fmla="+- 0 -362 -607"/>
                <a:gd name="T43" fmla="*/ -362 h 506"/>
                <a:gd name="T44" fmla="+- 0 11259 11259"/>
                <a:gd name="T45" fmla="*/ T44 w 506"/>
                <a:gd name="T46" fmla="+- 0 -317 -607"/>
                <a:gd name="T47" fmla="*/ -317 h 506"/>
                <a:gd name="T48" fmla="+- 0 11259 11259"/>
                <a:gd name="T49" fmla="*/ T48 w 506"/>
                <a:gd name="T50" fmla="+- 0 -294 -607"/>
                <a:gd name="T51" fmla="*/ -294 h 506"/>
                <a:gd name="T52" fmla="+- 0 11452 11259"/>
                <a:gd name="T53" fmla="*/ T52 w 506"/>
                <a:gd name="T54" fmla="+- 0 -294 -607"/>
                <a:gd name="T55" fmla="*/ -294 h 506"/>
                <a:gd name="T56" fmla="+- 0 11452 11259"/>
                <a:gd name="T57" fmla="*/ T56 w 506"/>
                <a:gd name="T58" fmla="+- 0 -101 -607"/>
                <a:gd name="T59" fmla="*/ -101 h 506"/>
                <a:gd name="T60" fmla="+- 0 11476 11259"/>
                <a:gd name="T61" fmla="*/ T60 w 506"/>
                <a:gd name="T62" fmla="+- 0 -101 -607"/>
                <a:gd name="T63" fmla="*/ -101 h 506"/>
                <a:gd name="T64" fmla="+- 0 11522 11259"/>
                <a:gd name="T65" fmla="*/ T64 w 506"/>
                <a:gd name="T66" fmla="+- 0 -106 -607"/>
                <a:gd name="T67" fmla="*/ -106 h 506"/>
                <a:gd name="T68" fmla="+- 0 11552 11259"/>
                <a:gd name="T69" fmla="*/ T68 w 506"/>
                <a:gd name="T70" fmla="+- 0 -124 -607"/>
                <a:gd name="T71" fmla="*/ -124 h 506"/>
                <a:gd name="T72" fmla="+- 0 11569 11259"/>
                <a:gd name="T73" fmla="*/ T72 w 506"/>
                <a:gd name="T74" fmla="+- 0 -158 -607"/>
                <a:gd name="T75" fmla="*/ -158 h 506"/>
                <a:gd name="T76" fmla="+- 0 11574 11259"/>
                <a:gd name="T77" fmla="*/ T76 w 506"/>
                <a:gd name="T78" fmla="+- 0 -211 -607"/>
                <a:gd name="T79" fmla="*/ -211 h 506"/>
                <a:gd name="T80" fmla="+- 0 11574 11259"/>
                <a:gd name="T81" fmla="*/ T80 w 506"/>
                <a:gd name="T82" fmla="+- 0 -294 -607"/>
                <a:gd name="T83" fmla="*/ -294 h 506"/>
                <a:gd name="T84" fmla="+- 0 11655 11259"/>
                <a:gd name="T85" fmla="*/ T84 w 506"/>
                <a:gd name="T86" fmla="+- 0 -294 -607"/>
                <a:gd name="T87" fmla="*/ -294 h 506"/>
                <a:gd name="T88" fmla="+- 0 11708 11259"/>
                <a:gd name="T89" fmla="*/ T88 w 506"/>
                <a:gd name="T90" fmla="+- 0 -299 -607"/>
                <a:gd name="T91" fmla="*/ -299 h 506"/>
                <a:gd name="T92" fmla="+- 0 11742 11259"/>
                <a:gd name="T93" fmla="*/ T92 w 506"/>
                <a:gd name="T94" fmla="+- 0 -315 -607"/>
                <a:gd name="T95" fmla="*/ -315 h 506"/>
                <a:gd name="T96" fmla="+- 0 11760 11259"/>
                <a:gd name="T97" fmla="*/ T96 w 506"/>
                <a:gd name="T98" fmla="+- 0 -345 -607"/>
                <a:gd name="T99" fmla="*/ -345 h 506"/>
                <a:gd name="T100" fmla="+- 0 11765 11259"/>
                <a:gd name="T101" fmla="*/ T100 w 506"/>
                <a:gd name="T102" fmla="+- 0 -390 -607"/>
                <a:gd name="T103" fmla="*/ -390 h 506"/>
                <a:gd name="T104" fmla="+- 0 11765 11259"/>
                <a:gd name="T105" fmla="*/ T104 w 506"/>
                <a:gd name="T106" fmla="+- 0 -412 -607"/>
                <a:gd name="T107" fmla="*/ -412 h 506"/>
                <a:gd name="T108" fmla="+- 0 11574 11259"/>
                <a:gd name="T109" fmla="*/ T108 w 506"/>
                <a:gd name="T110" fmla="+- 0 -412 -607"/>
                <a:gd name="T111" fmla="*/ -412 h 506"/>
                <a:gd name="T112" fmla="+- 0 11574 11259"/>
                <a:gd name="T113" fmla="*/ T112 w 506"/>
                <a:gd name="T114" fmla="+- 0 -607 -607"/>
                <a:gd name="T115" fmla="*/ -607 h 5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506" h="506">
                  <a:moveTo>
                    <a:pt x="315" y="0"/>
                  </a:moveTo>
                  <a:lnTo>
                    <a:pt x="290" y="0"/>
                  </a:lnTo>
                  <a:lnTo>
                    <a:pt x="244" y="6"/>
                  </a:lnTo>
                  <a:lnTo>
                    <a:pt x="214" y="24"/>
                  </a:lnTo>
                  <a:lnTo>
                    <a:pt x="198" y="58"/>
                  </a:lnTo>
                  <a:lnTo>
                    <a:pt x="193" y="110"/>
                  </a:lnTo>
                  <a:lnTo>
                    <a:pt x="193" y="195"/>
                  </a:lnTo>
                  <a:lnTo>
                    <a:pt x="111" y="195"/>
                  </a:lnTo>
                  <a:lnTo>
                    <a:pt x="58" y="200"/>
                  </a:lnTo>
                  <a:lnTo>
                    <a:pt x="24" y="216"/>
                  </a:lnTo>
                  <a:lnTo>
                    <a:pt x="6" y="245"/>
                  </a:lnTo>
                  <a:lnTo>
                    <a:pt x="0" y="290"/>
                  </a:lnTo>
                  <a:lnTo>
                    <a:pt x="0" y="313"/>
                  </a:lnTo>
                  <a:lnTo>
                    <a:pt x="193" y="313"/>
                  </a:lnTo>
                  <a:lnTo>
                    <a:pt x="193" y="506"/>
                  </a:lnTo>
                  <a:lnTo>
                    <a:pt x="217" y="506"/>
                  </a:lnTo>
                  <a:lnTo>
                    <a:pt x="263" y="501"/>
                  </a:lnTo>
                  <a:lnTo>
                    <a:pt x="293" y="483"/>
                  </a:lnTo>
                  <a:lnTo>
                    <a:pt x="310" y="449"/>
                  </a:lnTo>
                  <a:lnTo>
                    <a:pt x="315" y="396"/>
                  </a:lnTo>
                  <a:lnTo>
                    <a:pt x="315" y="313"/>
                  </a:lnTo>
                  <a:lnTo>
                    <a:pt x="396" y="313"/>
                  </a:lnTo>
                  <a:lnTo>
                    <a:pt x="449" y="308"/>
                  </a:lnTo>
                  <a:lnTo>
                    <a:pt x="483" y="292"/>
                  </a:lnTo>
                  <a:lnTo>
                    <a:pt x="501" y="262"/>
                  </a:lnTo>
                  <a:lnTo>
                    <a:pt x="506" y="217"/>
                  </a:lnTo>
                  <a:lnTo>
                    <a:pt x="506" y="195"/>
                  </a:lnTo>
                  <a:lnTo>
                    <a:pt x="315" y="195"/>
                  </a:lnTo>
                  <a:lnTo>
                    <a:pt x="315" y="0"/>
                  </a:lnTo>
                  <a:close/>
                </a:path>
              </a:pathLst>
            </a:custGeom>
            <a:solidFill>
              <a:srgbClr val="00A6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fr-FR" sz="2400"/>
            </a:p>
          </p:txBody>
        </p:sp>
        <p:sp>
          <p:nvSpPr>
            <p:cNvPr id="30" name="Rectangle 29"/>
            <p:cNvSpPr/>
            <p:nvPr/>
          </p:nvSpPr>
          <p:spPr>
            <a:xfrm>
              <a:off x="1782283" y="2419205"/>
              <a:ext cx="1230594" cy="404526"/>
            </a:xfrm>
            <a:prstGeom prst="rect">
              <a:avLst/>
            </a:prstGeom>
          </p:spPr>
          <p:txBody>
            <a:bodyPr wrap="square" anchor="ctr">
              <a:spAutoFit/>
            </a:bodyPr>
            <a:lstStyle/>
            <a:p>
              <a:pPr algn="ctr"/>
              <a:r>
                <a:rPr lang="fr-FR" sz="1867" b="1" dirty="0">
                  <a:solidFill>
                    <a:srgbClr val="00A6CF"/>
                  </a:solidFill>
                  <a:latin typeface="+mj-lt"/>
                  <a:ea typeface="Wigrum Light" panose="02000000000000000000" pitchFamily="50" charset="0"/>
                  <a:cs typeface="Calibri" panose="020F0502020204030204" pitchFamily="34" charset="0"/>
                </a:rPr>
                <a:t>Soins et</a:t>
              </a:r>
              <a:r>
                <a:rPr lang="fr-FR" sz="1867" b="1" spc="7" dirty="0">
                  <a:solidFill>
                    <a:srgbClr val="00A6CF"/>
                  </a:solidFill>
                  <a:latin typeface="+mj-lt"/>
                  <a:ea typeface="Wigrum Light" panose="02000000000000000000" pitchFamily="50" charset="0"/>
                  <a:cs typeface="Calibri" panose="020F0502020204030204" pitchFamily="34" charset="0"/>
                </a:rPr>
                <a:t> </a:t>
              </a:r>
              <a:r>
                <a:rPr lang="fr-FR" sz="1867" b="1" spc="-7" dirty="0">
                  <a:solidFill>
                    <a:srgbClr val="00A6CF"/>
                  </a:solidFill>
                  <a:latin typeface="+mj-lt"/>
                  <a:ea typeface="Wigrum Light" panose="02000000000000000000" pitchFamily="50" charset="0"/>
                  <a:cs typeface="Calibri" panose="020F0502020204030204" pitchFamily="34" charset="0"/>
                </a:rPr>
                <a:t>accompagnement</a:t>
              </a:r>
              <a:endParaRPr lang="fr-FR" sz="1867" b="1" dirty="0">
                <a:latin typeface="+mj-lt"/>
              </a:endParaRPr>
            </a:p>
          </p:txBody>
        </p:sp>
        <p:sp>
          <p:nvSpPr>
            <p:cNvPr id="31" name="docshape48"/>
            <p:cNvSpPr>
              <a:spLocks/>
            </p:cNvSpPr>
            <p:nvPr/>
          </p:nvSpPr>
          <p:spPr bwMode="auto">
            <a:xfrm>
              <a:off x="1130052" y="2881880"/>
              <a:ext cx="754226" cy="708512"/>
            </a:xfrm>
            <a:custGeom>
              <a:avLst/>
              <a:gdLst>
                <a:gd name="T0" fmla="+- 0 14506 14430"/>
                <a:gd name="T1" fmla="*/ T0 w 600"/>
                <a:gd name="T2" fmla="+- 0 -388 -655"/>
                <a:gd name="T3" fmla="*/ -388 h 534"/>
                <a:gd name="T4" fmla="+- 0 14519 14430"/>
                <a:gd name="T5" fmla="*/ T4 w 600"/>
                <a:gd name="T6" fmla="+- 0 -128 -655"/>
                <a:gd name="T7" fmla="*/ -128 h 534"/>
                <a:gd name="T8" fmla="+- 0 14552 14430"/>
                <a:gd name="T9" fmla="*/ T8 w 600"/>
                <a:gd name="T10" fmla="+- 0 -121 -655"/>
                <a:gd name="T11" fmla="*/ -121 h 534"/>
                <a:gd name="T12" fmla="+- 0 14617 14430"/>
                <a:gd name="T13" fmla="*/ T12 w 600"/>
                <a:gd name="T14" fmla="+- 0 -123 -655"/>
                <a:gd name="T15" fmla="*/ -123 h 534"/>
                <a:gd name="T16" fmla="+- 0 14649 14430"/>
                <a:gd name="T17" fmla="*/ T16 w 600"/>
                <a:gd name="T18" fmla="+- 0 -146 -655"/>
                <a:gd name="T19" fmla="*/ -146 h 534"/>
                <a:gd name="T20" fmla="+- 0 14659 14430"/>
                <a:gd name="T21" fmla="*/ T20 w 600"/>
                <a:gd name="T22" fmla="+- 0 -178 -655"/>
                <a:gd name="T23" fmla="*/ -178 h 534"/>
                <a:gd name="T24" fmla="+- 0 14666 14430"/>
                <a:gd name="T25" fmla="*/ T24 w 600"/>
                <a:gd name="T26" fmla="+- 0 -215 -655"/>
                <a:gd name="T27" fmla="*/ -215 h 534"/>
                <a:gd name="T28" fmla="+- 0 14683 14430"/>
                <a:gd name="T29" fmla="*/ T28 w 600"/>
                <a:gd name="T30" fmla="+- 0 -270 -655"/>
                <a:gd name="T31" fmla="*/ -270 h 534"/>
                <a:gd name="T32" fmla="+- 0 14710 14430"/>
                <a:gd name="T33" fmla="*/ T32 w 600"/>
                <a:gd name="T34" fmla="+- 0 -291 -655"/>
                <a:gd name="T35" fmla="*/ -291 h 534"/>
                <a:gd name="T36" fmla="+- 0 14953 14430"/>
                <a:gd name="T37" fmla="*/ T36 w 600"/>
                <a:gd name="T38" fmla="+- 0 -293 -655"/>
                <a:gd name="T39" fmla="*/ -293 h 534"/>
                <a:gd name="T40" fmla="+- 0 14953 14430"/>
                <a:gd name="T41" fmla="*/ T40 w 600"/>
                <a:gd name="T42" fmla="+- 0 -293 -655"/>
                <a:gd name="T43" fmla="*/ -293 h 534"/>
                <a:gd name="T44" fmla="+- 0 14749 14430"/>
                <a:gd name="T45" fmla="*/ T44 w 600"/>
                <a:gd name="T46" fmla="+- 0 -291 -655"/>
                <a:gd name="T47" fmla="*/ -291 h 534"/>
                <a:gd name="T48" fmla="+- 0 14777 14430"/>
                <a:gd name="T49" fmla="*/ T48 w 600"/>
                <a:gd name="T50" fmla="+- 0 -270 -655"/>
                <a:gd name="T51" fmla="*/ -270 h 534"/>
                <a:gd name="T52" fmla="+- 0 14793 14430"/>
                <a:gd name="T53" fmla="*/ T52 w 600"/>
                <a:gd name="T54" fmla="+- 0 -215 -655"/>
                <a:gd name="T55" fmla="*/ -215 h 534"/>
                <a:gd name="T56" fmla="+- 0 14801 14430"/>
                <a:gd name="T57" fmla="*/ T56 w 600"/>
                <a:gd name="T58" fmla="+- 0 -178 -655"/>
                <a:gd name="T59" fmla="*/ -178 h 534"/>
                <a:gd name="T60" fmla="+- 0 14810 14430"/>
                <a:gd name="T61" fmla="*/ T60 w 600"/>
                <a:gd name="T62" fmla="+- 0 -146 -655"/>
                <a:gd name="T63" fmla="*/ -146 h 534"/>
                <a:gd name="T64" fmla="+- 0 14842 14430"/>
                <a:gd name="T65" fmla="*/ T64 w 600"/>
                <a:gd name="T66" fmla="+- 0 -123 -655"/>
                <a:gd name="T67" fmla="*/ -123 h 534"/>
                <a:gd name="T68" fmla="+- 0 14910 14430"/>
                <a:gd name="T69" fmla="*/ T68 w 600"/>
                <a:gd name="T70" fmla="+- 0 -124 -655"/>
                <a:gd name="T71" fmla="*/ -124 h 534"/>
                <a:gd name="T72" fmla="+- 0 14949 14430"/>
                <a:gd name="T73" fmla="*/ T72 w 600"/>
                <a:gd name="T74" fmla="+- 0 -134 -655"/>
                <a:gd name="T75" fmla="*/ -134 h 534"/>
                <a:gd name="T76" fmla="+- 0 14953 14430"/>
                <a:gd name="T77" fmla="*/ T76 w 600"/>
                <a:gd name="T78" fmla="+- 0 -293 -655"/>
                <a:gd name="T79" fmla="*/ -293 h 534"/>
                <a:gd name="T80" fmla="+- 0 14645 14430"/>
                <a:gd name="T81" fmla="*/ T80 w 600"/>
                <a:gd name="T82" fmla="+- 0 -592 -655"/>
                <a:gd name="T83" fmla="*/ -592 h 534"/>
                <a:gd name="T84" fmla="+- 0 14539 14430"/>
                <a:gd name="T85" fmla="*/ T84 w 600"/>
                <a:gd name="T86" fmla="+- 0 -521 -655"/>
                <a:gd name="T87" fmla="*/ -521 h 534"/>
                <a:gd name="T88" fmla="+- 0 14450 14430"/>
                <a:gd name="T89" fmla="*/ T88 w 600"/>
                <a:gd name="T90" fmla="+- 0 -468 -655"/>
                <a:gd name="T91" fmla="*/ -468 h 534"/>
                <a:gd name="T92" fmla="+- 0 14430 14430"/>
                <a:gd name="T93" fmla="*/ T92 w 600"/>
                <a:gd name="T94" fmla="+- 0 -458 -655"/>
                <a:gd name="T95" fmla="*/ -458 h 534"/>
                <a:gd name="T96" fmla="+- 0 14430 14430"/>
                <a:gd name="T97" fmla="*/ T96 w 600"/>
                <a:gd name="T98" fmla="+- 0 -456 -655"/>
                <a:gd name="T99" fmla="*/ -456 h 534"/>
                <a:gd name="T100" fmla="+- 0 14430 14430"/>
                <a:gd name="T101" fmla="*/ T100 w 600"/>
                <a:gd name="T102" fmla="+- 0 -439 -655"/>
                <a:gd name="T103" fmla="*/ -439 h 534"/>
                <a:gd name="T104" fmla="+- 0 14438 14430"/>
                <a:gd name="T105" fmla="*/ T104 w 600"/>
                <a:gd name="T106" fmla="+- 0 -414 -655"/>
                <a:gd name="T107" fmla="*/ -414 h 534"/>
                <a:gd name="T108" fmla="+- 0 14459 14430"/>
                <a:gd name="T109" fmla="*/ T108 w 600"/>
                <a:gd name="T110" fmla="+- 0 -394 -655"/>
                <a:gd name="T111" fmla="*/ -394 h 534"/>
                <a:gd name="T112" fmla="+- 0 14501 14430"/>
                <a:gd name="T113" fmla="*/ T112 w 600"/>
                <a:gd name="T114" fmla="+- 0 -388 -655"/>
                <a:gd name="T115" fmla="*/ -388 h 534"/>
                <a:gd name="T116" fmla="+- 0 14506 14430"/>
                <a:gd name="T117" fmla="*/ T116 w 600"/>
                <a:gd name="T118" fmla="+- 0 -388 -655"/>
                <a:gd name="T119" fmla="*/ -388 h 534"/>
                <a:gd name="T120" fmla="+- 0 14982 14430"/>
                <a:gd name="T121" fmla="*/ T120 w 600"/>
                <a:gd name="T122" fmla="+- 0 -389 -655"/>
                <a:gd name="T123" fmla="*/ -389 h 534"/>
                <a:gd name="T124" fmla="+- 0 15013 14430"/>
                <a:gd name="T125" fmla="*/ T124 w 600"/>
                <a:gd name="T126" fmla="+- 0 -402 -655"/>
                <a:gd name="T127" fmla="*/ -402 h 534"/>
                <a:gd name="T128" fmla="+- 0 15026 14430"/>
                <a:gd name="T129" fmla="*/ T128 w 600"/>
                <a:gd name="T130" fmla="+- 0 -427 -655"/>
                <a:gd name="T131" fmla="*/ -427 h 534"/>
                <a:gd name="T132" fmla="+- 0 15029 14430"/>
                <a:gd name="T133" fmla="*/ T132 w 600"/>
                <a:gd name="T134" fmla="+- 0 -449 -655"/>
                <a:gd name="T135" fmla="*/ -449 h 534"/>
                <a:gd name="T136" fmla="+- 0 15029 14430"/>
                <a:gd name="T137" fmla="*/ T136 w 600"/>
                <a:gd name="T138" fmla="+- 0 -457 -655"/>
                <a:gd name="T139" fmla="*/ -457 h 534"/>
                <a:gd name="T140" fmla="+- 0 15019 14430"/>
                <a:gd name="T141" fmla="*/ T140 w 600"/>
                <a:gd name="T142" fmla="+- 0 -463 -655"/>
                <a:gd name="T143" fmla="*/ -463 h 534"/>
                <a:gd name="T144" fmla="+- 0 14999 14430"/>
                <a:gd name="T145" fmla="*/ T144 w 600"/>
                <a:gd name="T146" fmla="+- 0 -474 -655"/>
                <a:gd name="T147" fmla="*/ -474 h 534"/>
                <a:gd name="T148" fmla="+- 0 14899 14430"/>
                <a:gd name="T149" fmla="*/ T148 w 600"/>
                <a:gd name="T150" fmla="+- 0 -536 -655"/>
                <a:gd name="T151" fmla="*/ -536 h 534"/>
                <a:gd name="T152" fmla="+- 0 14754 14430"/>
                <a:gd name="T153" fmla="*/ T152 w 600"/>
                <a:gd name="T154" fmla="+- 0 -637 -655"/>
                <a:gd name="T155" fmla="*/ -637 h 534"/>
                <a:gd name="T156" fmla="+- 0 14962 14430"/>
                <a:gd name="T157" fmla="*/ T156 w 600"/>
                <a:gd name="T158" fmla="+- 0 -388 -655"/>
                <a:gd name="T159" fmla="*/ -388 h 534"/>
                <a:gd name="T160" fmla="+- 0 14957 14430"/>
                <a:gd name="T161" fmla="*/ T160 w 600"/>
                <a:gd name="T162" fmla="+- 0 -388 -655"/>
                <a:gd name="T163" fmla="*/ -388 h 534"/>
                <a:gd name="T164" fmla="+- 0 14962 14430"/>
                <a:gd name="T165" fmla="*/ T164 w 600"/>
                <a:gd name="T166" fmla="+- 0 -388 -655"/>
                <a:gd name="T167" fmla="*/ -388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600" h="534">
                  <a:moveTo>
                    <a:pt x="523" y="267"/>
                  </a:moveTo>
                  <a:lnTo>
                    <a:pt x="76" y="267"/>
                  </a:lnTo>
                  <a:lnTo>
                    <a:pt x="76" y="518"/>
                  </a:lnTo>
                  <a:lnTo>
                    <a:pt x="89" y="527"/>
                  </a:lnTo>
                  <a:lnTo>
                    <a:pt x="102" y="532"/>
                  </a:lnTo>
                  <a:lnTo>
                    <a:pt x="122" y="534"/>
                  </a:lnTo>
                  <a:lnTo>
                    <a:pt x="158" y="534"/>
                  </a:lnTo>
                  <a:lnTo>
                    <a:pt x="187" y="532"/>
                  </a:lnTo>
                  <a:lnTo>
                    <a:pt x="207" y="524"/>
                  </a:lnTo>
                  <a:lnTo>
                    <a:pt x="219" y="509"/>
                  </a:lnTo>
                  <a:lnTo>
                    <a:pt x="227" y="484"/>
                  </a:lnTo>
                  <a:lnTo>
                    <a:pt x="229" y="477"/>
                  </a:lnTo>
                  <a:lnTo>
                    <a:pt x="231" y="463"/>
                  </a:lnTo>
                  <a:lnTo>
                    <a:pt x="236" y="440"/>
                  </a:lnTo>
                  <a:lnTo>
                    <a:pt x="244" y="404"/>
                  </a:lnTo>
                  <a:lnTo>
                    <a:pt x="253" y="385"/>
                  </a:lnTo>
                  <a:lnTo>
                    <a:pt x="264" y="372"/>
                  </a:lnTo>
                  <a:lnTo>
                    <a:pt x="280" y="364"/>
                  </a:lnTo>
                  <a:lnTo>
                    <a:pt x="300" y="362"/>
                  </a:lnTo>
                  <a:lnTo>
                    <a:pt x="523" y="362"/>
                  </a:lnTo>
                  <a:lnTo>
                    <a:pt x="523" y="267"/>
                  </a:lnTo>
                  <a:close/>
                  <a:moveTo>
                    <a:pt x="523" y="362"/>
                  </a:moveTo>
                  <a:lnTo>
                    <a:pt x="300" y="362"/>
                  </a:lnTo>
                  <a:lnTo>
                    <a:pt x="319" y="364"/>
                  </a:lnTo>
                  <a:lnTo>
                    <a:pt x="335" y="372"/>
                  </a:lnTo>
                  <a:lnTo>
                    <a:pt x="347" y="385"/>
                  </a:lnTo>
                  <a:lnTo>
                    <a:pt x="355" y="404"/>
                  </a:lnTo>
                  <a:lnTo>
                    <a:pt x="363" y="440"/>
                  </a:lnTo>
                  <a:lnTo>
                    <a:pt x="368" y="463"/>
                  </a:lnTo>
                  <a:lnTo>
                    <a:pt x="371" y="477"/>
                  </a:lnTo>
                  <a:lnTo>
                    <a:pt x="372" y="484"/>
                  </a:lnTo>
                  <a:lnTo>
                    <a:pt x="380" y="509"/>
                  </a:lnTo>
                  <a:lnTo>
                    <a:pt x="392" y="524"/>
                  </a:lnTo>
                  <a:lnTo>
                    <a:pt x="412" y="532"/>
                  </a:lnTo>
                  <a:lnTo>
                    <a:pt x="441" y="534"/>
                  </a:lnTo>
                  <a:lnTo>
                    <a:pt x="480" y="531"/>
                  </a:lnTo>
                  <a:lnTo>
                    <a:pt x="505" y="526"/>
                  </a:lnTo>
                  <a:lnTo>
                    <a:pt x="519" y="521"/>
                  </a:lnTo>
                  <a:lnTo>
                    <a:pt x="523" y="518"/>
                  </a:lnTo>
                  <a:lnTo>
                    <a:pt x="523" y="362"/>
                  </a:lnTo>
                  <a:close/>
                  <a:moveTo>
                    <a:pt x="300" y="0"/>
                  </a:moveTo>
                  <a:lnTo>
                    <a:pt x="215" y="63"/>
                  </a:lnTo>
                  <a:lnTo>
                    <a:pt x="160" y="102"/>
                  </a:lnTo>
                  <a:lnTo>
                    <a:pt x="109" y="134"/>
                  </a:lnTo>
                  <a:lnTo>
                    <a:pt x="30" y="181"/>
                  </a:lnTo>
                  <a:lnTo>
                    <a:pt x="20" y="187"/>
                  </a:lnTo>
                  <a:lnTo>
                    <a:pt x="10" y="192"/>
                  </a:lnTo>
                  <a:lnTo>
                    <a:pt x="0" y="197"/>
                  </a:lnTo>
                  <a:lnTo>
                    <a:pt x="0" y="198"/>
                  </a:lnTo>
                  <a:lnTo>
                    <a:pt x="0" y="199"/>
                  </a:lnTo>
                  <a:lnTo>
                    <a:pt x="0" y="206"/>
                  </a:lnTo>
                  <a:lnTo>
                    <a:pt x="0" y="216"/>
                  </a:lnTo>
                  <a:lnTo>
                    <a:pt x="3" y="228"/>
                  </a:lnTo>
                  <a:lnTo>
                    <a:pt x="8" y="241"/>
                  </a:lnTo>
                  <a:lnTo>
                    <a:pt x="16" y="253"/>
                  </a:lnTo>
                  <a:lnTo>
                    <a:pt x="29" y="261"/>
                  </a:lnTo>
                  <a:lnTo>
                    <a:pt x="47" y="266"/>
                  </a:lnTo>
                  <a:lnTo>
                    <a:pt x="71" y="267"/>
                  </a:lnTo>
                  <a:lnTo>
                    <a:pt x="72" y="267"/>
                  </a:lnTo>
                  <a:lnTo>
                    <a:pt x="76" y="267"/>
                  </a:lnTo>
                  <a:lnTo>
                    <a:pt x="532" y="267"/>
                  </a:lnTo>
                  <a:lnTo>
                    <a:pt x="552" y="266"/>
                  </a:lnTo>
                  <a:lnTo>
                    <a:pt x="570" y="261"/>
                  </a:lnTo>
                  <a:lnTo>
                    <a:pt x="583" y="253"/>
                  </a:lnTo>
                  <a:lnTo>
                    <a:pt x="591" y="241"/>
                  </a:lnTo>
                  <a:lnTo>
                    <a:pt x="596" y="228"/>
                  </a:lnTo>
                  <a:lnTo>
                    <a:pt x="599" y="216"/>
                  </a:lnTo>
                  <a:lnTo>
                    <a:pt x="599" y="206"/>
                  </a:lnTo>
                  <a:lnTo>
                    <a:pt x="599" y="199"/>
                  </a:lnTo>
                  <a:lnTo>
                    <a:pt x="599" y="198"/>
                  </a:lnTo>
                  <a:lnTo>
                    <a:pt x="599" y="197"/>
                  </a:lnTo>
                  <a:lnTo>
                    <a:pt x="589" y="192"/>
                  </a:lnTo>
                  <a:lnTo>
                    <a:pt x="579" y="187"/>
                  </a:lnTo>
                  <a:lnTo>
                    <a:pt x="569" y="181"/>
                  </a:lnTo>
                  <a:lnTo>
                    <a:pt x="559" y="175"/>
                  </a:lnTo>
                  <a:lnTo>
                    <a:pt x="469" y="119"/>
                  </a:lnTo>
                  <a:lnTo>
                    <a:pt x="386" y="62"/>
                  </a:lnTo>
                  <a:lnTo>
                    <a:pt x="324" y="18"/>
                  </a:lnTo>
                  <a:lnTo>
                    <a:pt x="300" y="0"/>
                  </a:lnTo>
                  <a:close/>
                  <a:moveTo>
                    <a:pt x="532" y="267"/>
                  </a:moveTo>
                  <a:lnTo>
                    <a:pt x="523" y="267"/>
                  </a:lnTo>
                  <a:lnTo>
                    <a:pt x="527" y="267"/>
                  </a:lnTo>
                  <a:lnTo>
                    <a:pt x="528" y="267"/>
                  </a:lnTo>
                  <a:lnTo>
                    <a:pt x="532" y="267"/>
                  </a:lnTo>
                  <a:close/>
                </a:path>
              </a:pathLst>
            </a:custGeom>
            <a:solidFill>
              <a:srgbClr val="FAA5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fr-FR" sz="2400"/>
            </a:p>
          </p:txBody>
        </p:sp>
        <p:sp>
          <p:nvSpPr>
            <p:cNvPr id="34" name="ZoneTexte 33">
              <a:extLst>
                <a:ext uri="{FF2B5EF4-FFF2-40B4-BE49-F238E27FC236}">
                  <a16:creationId xmlns:a16="http://schemas.microsoft.com/office/drawing/2014/main" id="{C93D42C6-2F2C-4B51-801E-A14D8D4C48C5}"/>
                </a:ext>
              </a:extLst>
            </p:cNvPr>
            <p:cNvSpPr txBox="1"/>
            <p:nvPr/>
          </p:nvSpPr>
          <p:spPr>
            <a:xfrm>
              <a:off x="957048" y="3679987"/>
              <a:ext cx="1251353" cy="151590"/>
            </a:xfrm>
            <a:prstGeom prst="rect">
              <a:avLst/>
            </a:prstGeom>
            <a:noFill/>
          </p:spPr>
          <p:txBody>
            <a:bodyPr wrap="square" lIns="0" tIns="0" rIns="0" bIns="0" anchor="ctr">
              <a:spAutoFit/>
            </a:bodyPr>
            <a:lstStyle/>
            <a:p>
              <a:pPr marR="265000" algn="ctr">
                <a:lnSpc>
                  <a:spcPct val="87000"/>
                </a:lnSpc>
              </a:pPr>
              <a:r>
                <a:rPr lang="fr-FR" sz="1867" b="1" dirty="0">
                  <a:solidFill>
                    <a:srgbClr val="FCAF2B"/>
                  </a:solidFill>
                  <a:latin typeface="+mj-lt"/>
                  <a:ea typeface="Wigrum" panose="02000000000000000000" pitchFamily="50" charset="0"/>
                  <a:cs typeface="Wigrum" panose="02000000000000000000" pitchFamily="50" charset="0"/>
                </a:rPr>
                <a:t>Logement</a:t>
              </a:r>
              <a:endParaRPr lang="fr-FR" sz="1600" b="1" dirty="0">
                <a:latin typeface="+mj-lt"/>
                <a:ea typeface="Wigrum" panose="02000000000000000000" pitchFamily="50" charset="0"/>
                <a:cs typeface="Wigrum" panose="02000000000000000000" pitchFamily="50" charset="0"/>
              </a:endParaRPr>
            </a:p>
          </p:txBody>
        </p:sp>
      </p:grpSp>
      <p:pic>
        <p:nvPicPr>
          <p:cNvPr id="5" name="Image 4"/>
          <p:cNvPicPr>
            <a:picLocks noChangeAspect="1"/>
          </p:cNvPicPr>
          <p:nvPr/>
        </p:nvPicPr>
        <p:blipFill>
          <a:blip r:embed="rId2"/>
          <a:stretch>
            <a:fillRect/>
          </a:stretch>
        </p:blipFill>
        <p:spPr>
          <a:xfrm>
            <a:off x="3869148" y="5686222"/>
            <a:ext cx="3542083" cy="377985"/>
          </a:xfrm>
          <a:prstGeom prst="rect">
            <a:avLst/>
          </a:prstGeom>
        </p:spPr>
      </p:pic>
    </p:spTree>
    <p:extLst>
      <p:ext uri="{BB962C8B-B14F-4D97-AF65-F5344CB8AC3E}">
        <p14:creationId xmlns:p14="http://schemas.microsoft.com/office/powerpoint/2010/main" val="2468669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83067" y="1169529"/>
            <a:ext cx="10972800" cy="898596"/>
          </a:xfrm>
        </p:spPr>
        <p:txBody>
          <a:bodyPr/>
          <a:lstStyle/>
          <a:p>
            <a:r>
              <a:rPr lang="fr-FR" sz="2133" b="0" dirty="0">
                <a:solidFill>
                  <a:schemeClr val="tx1"/>
                </a:solidFill>
                <a:latin typeface="Calibri" pitchFamily="34" charset="0"/>
                <a:ea typeface="Calibri" panose="020F0502020204030204" pitchFamily="34" charset="0"/>
                <a:cs typeface="Times New Roman" panose="02020603050405020304" pitchFamily="18" charset="0"/>
              </a:rPr>
              <a:t>Plusieurs structures du Groupe VYV nationales et/ou pluri-régionales, à capitaux mutualistes, viennent </a:t>
            </a:r>
            <a:r>
              <a:rPr lang="fr-FR" sz="2133" dirty="0">
                <a:solidFill>
                  <a:schemeClr val="tx1"/>
                </a:solidFill>
                <a:latin typeface="Calibri" pitchFamily="34" charset="0"/>
                <a:ea typeface="Calibri" panose="020F0502020204030204" pitchFamily="34" charset="0"/>
                <a:cs typeface="Times New Roman" panose="02020603050405020304" pitchFamily="18" charset="0"/>
              </a:rPr>
              <a:t>compléter </a:t>
            </a:r>
            <a:r>
              <a:rPr lang="fr-FR" sz="2133" dirty="0" smtClean="0">
                <a:solidFill>
                  <a:schemeClr val="tx1"/>
                </a:solidFill>
                <a:latin typeface="Calibri" pitchFamily="34" charset="0"/>
                <a:ea typeface="Calibri" panose="020F0502020204030204" pitchFamily="34" charset="0"/>
                <a:cs typeface="Times New Roman" panose="02020603050405020304" pitchFamily="18" charset="0"/>
              </a:rPr>
              <a:t>l’offre </a:t>
            </a:r>
            <a:r>
              <a:rPr lang="fr-FR" sz="2133" dirty="0">
                <a:solidFill>
                  <a:schemeClr val="tx1"/>
                </a:solidFill>
                <a:latin typeface="Calibri" pitchFamily="34" charset="0"/>
                <a:ea typeface="Calibri" panose="020F0502020204030204" pitchFamily="34" charset="0"/>
                <a:cs typeface="Times New Roman" panose="02020603050405020304" pitchFamily="18" charset="0"/>
              </a:rPr>
              <a:t>de soins et </a:t>
            </a:r>
            <a:r>
              <a:rPr lang="fr-FR" sz="2133" dirty="0" smtClean="0">
                <a:solidFill>
                  <a:schemeClr val="tx1"/>
                </a:solidFill>
                <a:latin typeface="Calibri" pitchFamily="34" charset="0"/>
                <a:ea typeface="Calibri" panose="020F0502020204030204" pitchFamily="34" charset="0"/>
                <a:cs typeface="Times New Roman" panose="02020603050405020304" pitchFamily="18" charset="0"/>
              </a:rPr>
              <a:t>d’accompagnement gérée </a:t>
            </a:r>
            <a:r>
              <a:rPr lang="fr-FR" sz="2133" dirty="0">
                <a:solidFill>
                  <a:schemeClr val="tx1"/>
                </a:solidFill>
                <a:latin typeface="Calibri" pitchFamily="34" charset="0"/>
                <a:ea typeface="Calibri" panose="020F0502020204030204" pitchFamily="34" charset="0"/>
                <a:cs typeface="Times New Roman" panose="02020603050405020304" pitchFamily="18" charset="0"/>
              </a:rPr>
              <a:t>par VYV³ Pays de la Loire.</a:t>
            </a:r>
          </a:p>
          <a:p>
            <a:pPr marL="380990" indent="-380990">
              <a:buFont typeface="Arial" panose="020B0604020202020204" pitchFamily="34" charset="0"/>
              <a:buChar char="•"/>
            </a:pPr>
            <a:endParaRPr lang="fr-FR" sz="2133" b="0" dirty="0">
              <a:solidFill>
                <a:schemeClr val="tx1"/>
              </a:solidFill>
            </a:endParaRPr>
          </a:p>
          <a:p>
            <a:endParaRPr lang="fr-FR" sz="2133" b="0" dirty="0">
              <a:solidFill>
                <a:schemeClr val="tx1"/>
              </a:solidFill>
            </a:endParaRPr>
          </a:p>
          <a:p>
            <a:endParaRPr lang="fr-FR" sz="1867" b="0" dirty="0">
              <a:solidFill>
                <a:schemeClr val="tx1"/>
              </a:solidFill>
              <a:cs typeface="+mn-cs"/>
            </a:endParaRPr>
          </a:p>
          <a:p>
            <a:endParaRPr lang="fr-FR" sz="1867" b="0" dirty="0">
              <a:solidFill>
                <a:schemeClr val="tx1"/>
              </a:solidFill>
              <a:cs typeface="+mn-cs"/>
            </a:endParaRPr>
          </a:p>
          <a:p>
            <a:endParaRPr lang="fr-FR" sz="1867" b="0" dirty="0">
              <a:solidFill>
                <a:schemeClr val="tx1"/>
              </a:solidFill>
              <a:cs typeface="+mn-cs"/>
            </a:endParaRPr>
          </a:p>
          <a:p>
            <a:endParaRPr lang="fr-FR" sz="1867" b="0" dirty="0">
              <a:solidFill>
                <a:schemeClr val="tx1"/>
              </a:solidFill>
              <a:cs typeface="+mn-cs"/>
            </a:endParaRPr>
          </a:p>
          <a:p>
            <a:endParaRPr lang="fr-FR" sz="1867" b="0" dirty="0">
              <a:solidFill>
                <a:schemeClr val="tx1"/>
              </a:solidFill>
              <a:cs typeface="+mn-cs"/>
            </a:endParaRPr>
          </a:p>
        </p:txBody>
      </p:sp>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14</a:t>
            </a:fld>
            <a:endParaRPr lang="en-US" altLang="fr-FR" dirty="0">
              <a:solidFill>
                <a:prstClr val="white"/>
              </a:solidFill>
              <a:latin typeface="Calibri" pitchFamily="34" charset="0"/>
              <a:ea typeface="MS PGothic" pitchFamily="34" charset="-128"/>
            </a:endParaRPr>
          </a:p>
        </p:txBody>
      </p:sp>
      <p:sp>
        <p:nvSpPr>
          <p:cNvPr id="8" name="Titre 1"/>
          <p:cNvSpPr txBox="1">
            <a:spLocks/>
          </p:cNvSpPr>
          <p:nvPr/>
        </p:nvSpPr>
        <p:spPr bwMode="auto">
          <a:xfrm>
            <a:off x="600000" y="271043"/>
            <a:ext cx="10955867" cy="50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000" dirty="0">
                <a:latin typeface="Calibri"/>
              </a:rPr>
              <a:t>Le Groupe VYV en Pays de Loire, c’est aussi…</a:t>
            </a:r>
          </a:p>
        </p:txBody>
      </p:sp>
      <p:cxnSp>
        <p:nvCxnSpPr>
          <p:cNvPr id="23" name="Connecteur droit 22">
            <a:extLst>
              <a:ext uri="{FF2B5EF4-FFF2-40B4-BE49-F238E27FC236}">
                <a16:creationId xmlns:a16="http://schemas.microsoft.com/office/drawing/2014/main" id="{E08E4EB0-0A8B-124F-A853-F56F75C148A3}"/>
              </a:ext>
            </a:extLst>
          </p:cNvPr>
          <p:cNvCxnSpPr>
            <a:cxnSpLocks/>
          </p:cNvCxnSpPr>
          <p:nvPr/>
        </p:nvCxnSpPr>
        <p:spPr>
          <a:xfrm flipH="1">
            <a:off x="420818" y="5037830"/>
            <a:ext cx="1045227"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D17CA573-3B1E-0440-849C-0A12F33EB288}"/>
              </a:ext>
            </a:extLst>
          </p:cNvPr>
          <p:cNvCxnSpPr>
            <a:cxnSpLocks/>
          </p:cNvCxnSpPr>
          <p:nvPr/>
        </p:nvCxnSpPr>
        <p:spPr>
          <a:xfrm flipH="1">
            <a:off x="2032705" y="5060538"/>
            <a:ext cx="1045227"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1D09ABA0-C605-7F4A-9B18-1EC142320595}"/>
              </a:ext>
            </a:extLst>
          </p:cNvPr>
          <p:cNvCxnSpPr>
            <a:cxnSpLocks/>
          </p:cNvCxnSpPr>
          <p:nvPr/>
        </p:nvCxnSpPr>
        <p:spPr>
          <a:xfrm flipH="1">
            <a:off x="3756827" y="5037830"/>
            <a:ext cx="1045227"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7B59E6A-0EC0-614B-A28E-E0F8DE161490}"/>
              </a:ext>
            </a:extLst>
          </p:cNvPr>
          <p:cNvCxnSpPr>
            <a:cxnSpLocks/>
          </p:cNvCxnSpPr>
          <p:nvPr/>
        </p:nvCxnSpPr>
        <p:spPr>
          <a:xfrm flipH="1">
            <a:off x="5510858" y="5041205"/>
            <a:ext cx="1045227"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 name="Connecteur droit 27">
            <a:extLst>
              <a:ext uri="{FF2B5EF4-FFF2-40B4-BE49-F238E27FC236}">
                <a16:creationId xmlns:a16="http://schemas.microsoft.com/office/drawing/2014/main" id="{79091404-FEBC-F748-8B53-C3C93C79842D}"/>
              </a:ext>
            </a:extLst>
          </p:cNvPr>
          <p:cNvCxnSpPr>
            <a:cxnSpLocks/>
          </p:cNvCxnSpPr>
          <p:nvPr/>
        </p:nvCxnSpPr>
        <p:spPr>
          <a:xfrm flipH="1">
            <a:off x="7189212" y="5060538"/>
            <a:ext cx="1149734"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30" name="Groupe 29"/>
          <p:cNvGrpSpPr/>
          <p:nvPr/>
        </p:nvGrpSpPr>
        <p:grpSpPr>
          <a:xfrm>
            <a:off x="82692" y="2642339"/>
            <a:ext cx="12089819" cy="2266370"/>
            <a:chOff x="-64449" y="2642339"/>
            <a:chExt cx="12089819" cy="226637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8914" y="2723939"/>
              <a:ext cx="931877" cy="112320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717" y="2873071"/>
              <a:ext cx="897316" cy="852483"/>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48" y="2754251"/>
              <a:ext cx="964972" cy="1072861"/>
            </a:xfrm>
            <a:prstGeom prst="rect">
              <a:avLst/>
            </a:prstGeom>
          </p:spPr>
        </p:pic>
        <p:sp>
          <p:nvSpPr>
            <p:cNvPr id="14" name="ZoneTexte 13"/>
            <p:cNvSpPr txBox="1"/>
            <p:nvPr/>
          </p:nvSpPr>
          <p:spPr>
            <a:xfrm>
              <a:off x="1507722" y="4189022"/>
              <a:ext cx="1822489" cy="430887"/>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Activité de</a:t>
              </a:r>
            </a:p>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transport sanitaire</a:t>
              </a:r>
            </a:p>
          </p:txBody>
        </p:sp>
        <p:sp>
          <p:nvSpPr>
            <p:cNvPr id="15" name="ZoneTexte 14"/>
            <p:cNvSpPr txBox="1"/>
            <p:nvPr/>
          </p:nvSpPr>
          <p:spPr>
            <a:xfrm>
              <a:off x="-64449" y="4173172"/>
              <a:ext cx="1683972" cy="600164"/>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Structure spécialisée dans la distribution de matériel </a:t>
              </a:r>
            </a:p>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médical et paramédical</a:t>
              </a:r>
            </a:p>
          </p:txBody>
        </p:sp>
        <p:sp>
          <p:nvSpPr>
            <p:cNvPr id="16" name="ZoneTexte 15"/>
            <p:cNvSpPr txBox="1"/>
            <p:nvPr/>
          </p:nvSpPr>
          <p:spPr>
            <a:xfrm>
              <a:off x="3409790" y="4199532"/>
              <a:ext cx="1433857" cy="430887"/>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1</a:t>
              </a:r>
              <a:r>
                <a:rPr lang="fr-FR" sz="1100" baseline="30000" dirty="0">
                  <a:solidFill>
                    <a:prstClr val="white">
                      <a:lumMod val="50000"/>
                    </a:prstClr>
                  </a:solidFill>
                  <a:latin typeface="Calibri" pitchFamily="34" charset="0"/>
                  <a:ea typeface="MS PGothic" pitchFamily="34" charset="-128"/>
                </a:rPr>
                <a:t>er</a:t>
              </a:r>
              <a:r>
                <a:rPr lang="fr-FR" sz="1100" dirty="0">
                  <a:solidFill>
                    <a:prstClr val="white">
                      <a:lumMod val="50000"/>
                    </a:prstClr>
                  </a:solidFill>
                  <a:latin typeface="Calibri" pitchFamily="34" charset="0"/>
                  <a:ea typeface="MS PGothic" pitchFamily="34" charset="-128"/>
                </a:rPr>
                <a:t> réseau mutualiste funéraire en France</a:t>
              </a:r>
            </a:p>
          </p:txBody>
        </p:sp>
        <p:sp>
          <p:nvSpPr>
            <p:cNvPr id="17" name="ZoneTexte 16"/>
            <p:cNvSpPr txBox="1"/>
            <p:nvPr/>
          </p:nvSpPr>
          <p:spPr>
            <a:xfrm>
              <a:off x="5062321" y="4133890"/>
              <a:ext cx="1609110" cy="769441"/>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Groupe Hospitalier mutualiste implanté en Pays de la Loire et Bretagne</a:t>
              </a:r>
            </a:p>
          </p:txBody>
        </p:sp>
        <p:sp>
          <p:nvSpPr>
            <p:cNvPr id="18" name="ZoneTexte 17"/>
            <p:cNvSpPr txBox="1"/>
            <p:nvPr/>
          </p:nvSpPr>
          <p:spPr>
            <a:xfrm>
              <a:off x="6812235" y="4133890"/>
              <a:ext cx="1568210" cy="769441"/>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Acteur du logement-santé, pour améliorer la vie par l’habitat en Pays de la Loire </a:t>
              </a:r>
            </a:p>
          </p:txBody>
        </p:sp>
        <p:cxnSp>
          <p:nvCxnSpPr>
            <p:cNvPr id="7" name="Connecteur droit 6">
              <a:extLst>
                <a:ext uri="{FF2B5EF4-FFF2-40B4-BE49-F238E27FC236}">
                  <a16:creationId xmlns:a16="http://schemas.microsoft.com/office/drawing/2014/main" id="{8893F49D-012F-7E44-BB17-8C7F36FE7F8C}"/>
                </a:ext>
              </a:extLst>
            </p:cNvPr>
            <p:cNvCxnSpPr>
              <a:cxnSpLocks/>
            </p:cNvCxnSpPr>
            <p:nvPr/>
          </p:nvCxnSpPr>
          <p:spPr>
            <a:xfrm>
              <a:off x="1720267" y="4069338"/>
              <a:ext cx="0" cy="83699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341430E5-E6AB-9842-9B50-F33C99248AEB}"/>
                </a:ext>
              </a:extLst>
            </p:cNvPr>
            <p:cNvCxnSpPr>
              <a:cxnSpLocks/>
            </p:cNvCxnSpPr>
            <p:nvPr/>
          </p:nvCxnSpPr>
          <p:spPr>
            <a:xfrm>
              <a:off x="3093731" y="4071718"/>
              <a:ext cx="0" cy="83699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092CC9C-5250-2741-A417-045AD775067E}"/>
                </a:ext>
              </a:extLst>
            </p:cNvPr>
            <p:cNvCxnSpPr>
              <a:cxnSpLocks/>
            </p:cNvCxnSpPr>
            <p:nvPr/>
          </p:nvCxnSpPr>
          <p:spPr>
            <a:xfrm>
              <a:off x="4921516" y="4069338"/>
              <a:ext cx="0" cy="83699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7CB92B47-4216-384F-88FF-2109D57CF515}"/>
                </a:ext>
              </a:extLst>
            </p:cNvPr>
            <p:cNvCxnSpPr>
              <a:cxnSpLocks/>
            </p:cNvCxnSpPr>
            <p:nvPr/>
          </p:nvCxnSpPr>
          <p:spPr>
            <a:xfrm>
              <a:off x="6783647" y="4069338"/>
              <a:ext cx="0" cy="83699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4064" y="3116674"/>
              <a:ext cx="1280849" cy="489313"/>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2071" y="2853038"/>
              <a:ext cx="987014" cy="974074"/>
            </a:xfrm>
            <a:prstGeom prst="rect">
              <a:avLst/>
            </a:prstGeom>
          </p:spPr>
        </p:pic>
        <p:cxnSp>
          <p:nvCxnSpPr>
            <p:cNvPr id="33" name="Connecteur droit 32">
              <a:extLst>
                <a:ext uri="{FF2B5EF4-FFF2-40B4-BE49-F238E27FC236}">
                  <a16:creationId xmlns:a16="http://schemas.microsoft.com/office/drawing/2014/main" id="{6092CC9C-5250-2741-A417-045AD775067E}"/>
                </a:ext>
              </a:extLst>
            </p:cNvPr>
            <p:cNvCxnSpPr>
              <a:cxnSpLocks/>
            </p:cNvCxnSpPr>
            <p:nvPr/>
          </p:nvCxnSpPr>
          <p:spPr>
            <a:xfrm>
              <a:off x="8425575" y="4069338"/>
              <a:ext cx="0" cy="83699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1026" name="Picture 2" descr="RMA Ressources Mutuelles Assistan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9687" y="2818539"/>
              <a:ext cx="1163739" cy="1163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nfo.pdl.vyv3.fr/wp-content/uploads/2021/06/seni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8561" y="2642339"/>
              <a:ext cx="1313945" cy="1313945"/>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8658385" y="4133890"/>
              <a:ext cx="1568210" cy="769441"/>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Assistance aux personnes et accompagnement psycho-social</a:t>
              </a:r>
            </a:p>
          </p:txBody>
        </p:sp>
        <p:cxnSp>
          <p:nvCxnSpPr>
            <p:cNvPr id="37" name="Connecteur droit 36">
              <a:extLst>
                <a:ext uri="{FF2B5EF4-FFF2-40B4-BE49-F238E27FC236}">
                  <a16:creationId xmlns:a16="http://schemas.microsoft.com/office/drawing/2014/main" id="{6092CC9C-5250-2741-A417-045AD775067E}"/>
                </a:ext>
              </a:extLst>
            </p:cNvPr>
            <p:cNvCxnSpPr>
              <a:cxnSpLocks/>
            </p:cNvCxnSpPr>
            <p:nvPr/>
          </p:nvCxnSpPr>
          <p:spPr>
            <a:xfrm>
              <a:off x="10250697" y="4069338"/>
              <a:ext cx="0" cy="83699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1" name="ZoneTexte 40"/>
            <p:cNvSpPr txBox="1"/>
            <p:nvPr/>
          </p:nvSpPr>
          <p:spPr>
            <a:xfrm>
              <a:off x="10457160" y="4155940"/>
              <a:ext cx="1568210" cy="600164"/>
            </a:xfrm>
            <a:prstGeom prst="rect">
              <a:avLst/>
            </a:prstGeom>
            <a:noFill/>
          </p:spPr>
          <p:txBody>
            <a:bodyPr wrap="square" rtlCol="0">
              <a:spAutoFit/>
            </a:bodyPr>
            <a:lstStyle/>
            <a:p>
              <a:pPr algn="ctr" defTabSz="609585" fontAlgn="base">
                <a:spcBef>
                  <a:spcPct val="0"/>
                </a:spcBef>
                <a:spcAft>
                  <a:spcPct val="0"/>
                </a:spcAft>
              </a:pPr>
              <a:r>
                <a:rPr lang="fr-FR" sz="1100" dirty="0">
                  <a:solidFill>
                    <a:prstClr val="white">
                      <a:lumMod val="50000"/>
                    </a:prstClr>
                  </a:solidFill>
                  <a:latin typeface="Calibri" pitchFamily="34" charset="0"/>
                  <a:ea typeface="MS PGothic" pitchFamily="34" charset="-128"/>
                </a:rPr>
                <a:t>Service de téléassistance destiné aux seniors</a:t>
              </a:r>
            </a:p>
          </p:txBody>
        </p:sp>
      </p:grpSp>
      <p:cxnSp>
        <p:nvCxnSpPr>
          <p:cNvPr id="42" name="Connecteur droit 41">
            <a:extLst>
              <a:ext uri="{FF2B5EF4-FFF2-40B4-BE49-F238E27FC236}">
                <a16:creationId xmlns:a16="http://schemas.microsoft.com/office/drawing/2014/main" id="{79091404-FEBC-F748-8B53-C3C93C79842D}"/>
              </a:ext>
            </a:extLst>
          </p:cNvPr>
          <p:cNvCxnSpPr>
            <a:cxnSpLocks/>
          </p:cNvCxnSpPr>
          <p:nvPr/>
        </p:nvCxnSpPr>
        <p:spPr>
          <a:xfrm flipH="1">
            <a:off x="8966828" y="5060538"/>
            <a:ext cx="1149734"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79091404-FEBC-F748-8B53-C3C93C79842D}"/>
              </a:ext>
            </a:extLst>
          </p:cNvPr>
          <p:cNvCxnSpPr>
            <a:cxnSpLocks/>
          </p:cNvCxnSpPr>
          <p:nvPr/>
        </p:nvCxnSpPr>
        <p:spPr>
          <a:xfrm flipH="1">
            <a:off x="10769913" y="5060538"/>
            <a:ext cx="1149734" cy="0"/>
          </a:xfrm>
          <a:prstGeom prst="line">
            <a:avLst/>
          </a:prstGeom>
          <a:ln w="50800">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5117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Partie 5</a:t>
            </a:r>
          </a:p>
        </p:txBody>
      </p:sp>
      <p:sp>
        <p:nvSpPr>
          <p:cNvPr id="3" name="Sous-titre 2"/>
          <p:cNvSpPr>
            <a:spLocks noGrp="1"/>
          </p:cNvSpPr>
          <p:nvPr>
            <p:ph type="subTitle" idx="1"/>
          </p:nvPr>
        </p:nvSpPr>
        <p:spPr/>
        <p:txBody>
          <a:bodyPr/>
          <a:lstStyle/>
          <a:p>
            <a:r>
              <a:rPr lang="fr-FR" altLang="fr-FR" dirty="0"/>
              <a:t>Slides à la main des </a:t>
            </a:r>
            <a:r>
              <a:rPr lang="fr-FR" altLang="fr-FR" dirty="0" smtClean="0"/>
              <a:t>pôles/établissements</a:t>
            </a:r>
            <a:endParaRPr lang="fr-FR" altLang="fr-FR" dirty="0"/>
          </a:p>
          <a:p>
            <a:r>
              <a:rPr lang="fr-FR" altLang="fr-FR" sz="2667" dirty="0"/>
              <a:t>selon RDV/présentation</a:t>
            </a:r>
          </a:p>
        </p:txBody>
      </p:sp>
      <p:sp>
        <p:nvSpPr>
          <p:cNvPr id="5" name="Espace réservé du pied de page 4"/>
          <p:cNvSpPr>
            <a:spLocks noGrp="1"/>
          </p:cNvSpPr>
          <p:nvPr>
            <p:ph type="ftr" sz="quarter" idx="12"/>
          </p:nvPr>
        </p:nvSpPr>
        <p:spPr/>
        <p:txBody>
          <a:bodyPr/>
          <a:lstStyle/>
          <a:p>
            <a:pPr defTabSz="609585" fontAlgn="base">
              <a:spcBef>
                <a:spcPct val="0"/>
              </a:spcBef>
              <a:spcAft>
                <a:spcPct val="0"/>
              </a:spcAft>
            </a:pPr>
            <a:r>
              <a:rPr lang="en-US" altLang="fr-FR" dirty="0">
                <a:latin typeface="Calibri" pitchFamily="34" charset="0"/>
                <a:ea typeface="MS PGothic" pitchFamily="34" charset="-128"/>
              </a:rPr>
              <a:t>Prénom NOM - Direction / Dernière mise à jour</a:t>
            </a:r>
          </a:p>
        </p:txBody>
      </p:sp>
    </p:spTree>
    <p:extLst>
      <p:ext uri="{BB962C8B-B14F-4D97-AF65-F5344CB8AC3E}">
        <p14:creationId xmlns:p14="http://schemas.microsoft.com/office/powerpoint/2010/main" val="95856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eaLnBrk="0" hangingPunct="0">
              <a:defRPr sz="3200">
                <a:solidFill>
                  <a:schemeClr val="tx1"/>
                </a:solidFill>
                <a:latin typeface="Calibri" pitchFamily="34" charset="0"/>
                <a:ea typeface="MS PGothic" pitchFamily="34" charset="-128"/>
              </a:defRPr>
            </a:lvl1pPr>
            <a:lvl2pPr marL="990575" indent="-380990" eaLnBrk="0" hangingPunct="0">
              <a:defRPr sz="3200">
                <a:solidFill>
                  <a:schemeClr val="tx1"/>
                </a:solidFill>
                <a:latin typeface="Calibri" pitchFamily="34" charset="0"/>
                <a:ea typeface="MS PGothic" pitchFamily="34" charset="-128"/>
              </a:defRPr>
            </a:lvl2pPr>
            <a:lvl3pPr marL="1523962" indent="-304792" eaLnBrk="0" hangingPunct="0">
              <a:defRPr sz="3200">
                <a:solidFill>
                  <a:schemeClr val="tx1"/>
                </a:solidFill>
                <a:latin typeface="Calibri" pitchFamily="34" charset="0"/>
                <a:ea typeface="MS PGothic" pitchFamily="34" charset="-128"/>
              </a:defRPr>
            </a:lvl3pPr>
            <a:lvl4pPr marL="2133547" indent="-304792" eaLnBrk="0" hangingPunct="0">
              <a:defRPr sz="3200">
                <a:solidFill>
                  <a:schemeClr val="tx1"/>
                </a:solidFill>
                <a:latin typeface="Calibri" pitchFamily="34" charset="0"/>
                <a:ea typeface="MS PGothic" pitchFamily="34" charset="-128"/>
              </a:defRPr>
            </a:lvl4pPr>
            <a:lvl5pPr marL="2743131" indent="-304792" eaLnBrk="0" hangingPunct="0">
              <a:defRPr sz="3200">
                <a:solidFill>
                  <a:schemeClr val="tx1"/>
                </a:solidFill>
                <a:latin typeface="Calibri" pitchFamily="34" charset="0"/>
                <a:ea typeface="MS PGothic" pitchFamily="34" charset="-128"/>
              </a:defRPr>
            </a:lvl5pPr>
            <a:lvl6pPr marL="3352716" indent="-304792" defTabSz="609585" eaLnBrk="0" fontAlgn="base" hangingPunct="0">
              <a:spcBef>
                <a:spcPct val="0"/>
              </a:spcBef>
              <a:spcAft>
                <a:spcPct val="0"/>
              </a:spcAft>
              <a:defRPr sz="3200">
                <a:solidFill>
                  <a:schemeClr val="tx1"/>
                </a:solidFill>
                <a:latin typeface="Calibri" pitchFamily="34" charset="0"/>
                <a:ea typeface="MS PGothic" pitchFamily="34" charset="-128"/>
              </a:defRPr>
            </a:lvl6pPr>
            <a:lvl7pPr marL="3962301" indent="-304792" defTabSz="609585" eaLnBrk="0" fontAlgn="base" hangingPunct="0">
              <a:spcBef>
                <a:spcPct val="0"/>
              </a:spcBef>
              <a:spcAft>
                <a:spcPct val="0"/>
              </a:spcAft>
              <a:defRPr sz="3200">
                <a:solidFill>
                  <a:schemeClr val="tx1"/>
                </a:solidFill>
                <a:latin typeface="Calibri" pitchFamily="34" charset="0"/>
                <a:ea typeface="MS PGothic" pitchFamily="34" charset="-128"/>
              </a:defRPr>
            </a:lvl7pPr>
            <a:lvl8pPr marL="4571886" indent="-304792" defTabSz="609585" eaLnBrk="0" fontAlgn="base" hangingPunct="0">
              <a:spcBef>
                <a:spcPct val="0"/>
              </a:spcBef>
              <a:spcAft>
                <a:spcPct val="0"/>
              </a:spcAft>
              <a:defRPr sz="3200">
                <a:solidFill>
                  <a:schemeClr val="tx1"/>
                </a:solidFill>
                <a:latin typeface="Calibri" pitchFamily="34" charset="0"/>
                <a:ea typeface="MS PGothic" pitchFamily="34" charset="-128"/>
              </a:defRPr>
            </a:lvl8pPr>
            <a:lvl9pPr marL="5181470" indent="-304792" defTabSz="609585" eaLnBrk="0" fontAlgn="base" hangingPunct="0">
              <a:spcBef>
                <a:spcPct val="0"/>
              </a:spcBef>
              <a:spcAft>
                <a:spcPct val="0"/>
              </a:spcAft>
              <a:defRPr sz="3200">
                <a:solidFill>
                  <a:schemeClr val="tx1"/>
                </a:solidFill>
                <a:latin typeface="Calibri" pitchFamily="34" charset="0"/>
                <a:ea typeface="MS PGothic" pitchFamily="34" charset="-128"/>
              </a:defRPr>
            </a:lvl9pPr>
          </a:lstStyle>
          <a:p>
            <a:pPr defTabSz="609585" eaLnBrk="1" fontAlgn="base" hangingPunct="1">
              <a:spcBef>
                <a:spcPct val="0"/>
              </a:spcBef>
              <a:spcAft>
                <a:spcPct val="0"/>
              </a:spcAft>
            </a:pPr>
            <a:fld id="{4C85706E-8693-44DC-8A37-BA9D93CEA714}" type="slidenum">
              <a:rPr lang="en-US" altLang="fr-FR" sz="1200">
                <a:solidFill>
                  <a:prstClr val="white"/>
                </a:solidFill>
              </a:rPr>
              <a:pPr defTabSz="609585" eaLnBrk="1" fontAlgn="base" hangingPunct="1">
                <a:spcBef>
                  <a:spcPct val="0"/>
                </a:spcBef>
                <a:spcAft>
                  <a:spcPct val="0"/>
                </a:spcAft>
              </a:pPr>
              <a:t>16</a:t>
            </a:fld>
            <a:endParaRPr lang="en-US" altLang="fr-FR" sz="1200" dirty="0">
              <a:solidFill>
                <a:prstClr val="white"/>
              </a:solidFill>
            </a:endParaRPr>
          </a:p>
        </p:txBody>
      </p:sp>
      <p:sp>
        <p:nvSpPr>
          <p:cNvPr id="5" name="Espace réservé du contenu 3"/>
          <p:cNvSpPr txBox="1">
            <a:spLocks/>
          </p:cNvSpPr>
          <p:nvPr/>
        </p:nvSpPr>
        <p:spPr bwMode="auto">
          <a:xfrm>
            <a:off x="8129515" y="4504852"/>
            <a:ext cx="4347633" cy="44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9585" rtl="0" eaLnBrk="0" fontAlgn="base" hangingPunct="0">
              <a:spcBef>
                <a:spcPct val="20000"/>
              </a:spcBef>
              <a:spcAft>
                <a:spcPct val="0"/>
              </a:spcAft>
              <a:buFont typeface="Arial" pitchFamily="34" charset="0"/>
              <a:defRPr sz="2933" b="1" kern="1200" baseline="0">
                <a:solidFill>
                  <a:srgbClr val="9C4092"/>
                </a:solidFill>
                <a:latin typeface="+mn-lt"/>
                <a:ea typeface="MS PGothic" pitchFamily="34" charset="-128"/>
                <a:cs typeface="ＭＳ Ｐゴシック" charset="0"/>
              </a:defRPr>
            </a:lvl1pPr>
            <a:lvl2pPr marL="0" indent="0" algn="l" defTabSz="609585" rtl="0" eaLnBrk="0" fontAlgn="base" hangingPunct="0">
              <a:lnSpc>
                <a:spcPct val="80000"/>
              </a:lnSpc>
              <a:spcBef>
                <a:spcPct val="20000"/>
              </a:spcBef>
              <a:spcAft>
                <a:spcPct val="0"/>
              </a:spcAft>
              <a:buFont typeface="Arial" pitchFamily="34" charset="0"/>
              <a:tabLst/>
              <a:defRPr sz="2000" kern="1200" cap="all" baseline="0">
                <a:solidFill>
                  <a:srgbClr val="17CBD0"/>
                </a:solidFill>
                <a:latin typeface="+mn-lt"/>
                <a:ea typeface="MS PGothic" pitchFamily="34" charset="-128"/>
                <a:cs typeface="+mn-cs"/>
              </a:defRPr>
            </a:lvl2pPr>
            <a:lvl3pPr marL="0" indent="0" algn="l" defTabSz="609585" rtl="0" eaLnBrk="0" fontAlgn="base" hangingPunct="0">
              <a:spcBef>
                <a:spcPts val="800"/>
              </a:spcBef>
              <a:spcAft>
                <a:spcPct val="0"/>
              </a:spcAft>
              <a:buFont typeface="Arial" pitchFamily="34" charset="0"/>
              <a:tabLst/>
              <a:defRPr sz="1867" kern="1200" baseline="0">
                <a:solidFill>
                  <a:schemeClr val="tx1"/>
                </a:solidFill>
                <a:latin typeface="+mn-lt"/>
                <a:ea typeface="MS PGothic" pitchFamily="34" charset="-128"/>
                <a:cs typeface="+mn-cs"/>
              </a:defRPr>
            </a:lvl3pPr>
            <a:lvl4pPr marL="0" indent="0" algn="l" defTabSz="609585" rtl="0" eaLnBrk="0" fontAlgn="base" hangingPunct="0">
              <a:spcBef>
                <a:spcPts val="800"/>
              </a:spcBef>
              <a:spcAft>
                <a:spcPct val="0"/>
              </a:spcAft>
              <a:buClr>
                <a:srgbClr val="EF7937"/>
              </a:buClr>
              <a:buSzPct val="100000"/>
              <a:buFont typeface="Arial" pitchFamily="34" charset="0"/>
              <a:buChar char="•"/>
              <a:tabLst/>
              <a:defRPr sz="1867" kern="1200" baseline="0">
                <a:solidFill>
                  <a:schemeClr val="tx1"/>
                </a:solidFill>
                <a:latin typeface="+mn-lt"/>
                <a:ea typeface="MS PGothic" pitchFamily="34" charset="-128"/>
                <a:cs typeface="+mn-cs"/>
              </a:defRPr>
            </a:lvl4pPr>
            <a:lvl5pPr marL="0" indent="0" algn="l" defTabSz="609585" rtl="0" eaLnBrk="0" fontAlgn="base" hangingPunct="0">
              <a:spcBef>
                <a:spcPts val="1133"/>
              </a:spcBef>
              <a:spcAft>
                <a:spcPct val="0"/>
              </a:spcAft>
              <a:buFont typeface="Arial" pitchFamily="34" charset="0"/>
              <a:defRPr sz="18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eaLnBrk="1" hangingPunct="1"/>
            <a:r>
              <a:rPr lang="fr-FR" altLang="fr-FR" dirty="0" smtClean="0">
                <a:solidFill>
                  <a:srgbClr val="482683"/>
                </a:solidFill>
              </a:rPr>
              <a:t>pdl.vyv3.fr</a:t>
            </a:r>
          </a:p>
        </p:txBody>
      </p:sp>
      <p:pic>
        <p:nvPicPr>
          <p:cNvPr id="6" name="Image 5">
            <a:extLst>
              <a:ext uri="{FF2B5EF4-FFF2-40B4-BE49-F238E27FC236}">
                <a16:creationId xmlns:a16="http://schemas.microsoft.com/office/drawing/2014/main" id="{E2F41A96-B978-45CD-B832-0A93A69C9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7462" y="4172901"/>
            <a:ext cx="1112053" cy="1112053"/>
          </a:xfrm>
          <a:prstGeom prst="rect">
            <a:avLst/>
          </a:prstGeom>
        </p:spPr>
      </p:pic>
      <p:sp>
        <p:nvSpPr>
          <p:cNvPr id="2" name="ZoneTexte 1"/>
          <p:cNvSpPr txBox="1"/>
          <p:nvPr/>
        </p:nvSpPr>
        <p:spPr>
          <a:xfrm>
            <a:off x="8707583" y="6625662"/>
            <a:ext cx="3684113" cy="323165"/>
          </a:xfrm>
          <a:prstGeom prst="rect">
            <a:avLst/>
          </a:prstGeom>
          <a:noFill/>
        </p:spPr>
        <p:txBody>
          <a:bodyPr wrap="square" rtlCol="0">
            <a:spAutoFit/>
          </a:bodyPr>
          <a:lstStyle/>
          <a:p>
            <a:r>
              <a:rPr lang="sk-SK" altLang="fr-FR" sz="700" dirty="0"/>
              <a:t>© Photos : Adobe Stock – Getty Images – 31.22 Production</a:t>
            </a:r>
            <a:r>
              <a:rPr lang="fr-FR" altLang="fr-FR" sz="700" dirty="0"/>
              <a:t> – Romain Mallet</a:t>
            </a:r>
            <a:endParaRPr lang="sk-SK" altLang="fr-FR" sz="700" dirty="0"/>
          </a:p>
          <a:p>
            <a:endParaRPr lang="fr-FR" sz="800" dirty="0"/>
          </a:p>
        </p:txBody>
      </p:sp>
    </p:spTree>
    <p:extLst>
      <p:ext uri="{BB962C8B-B14F-4D97-AF65-F5344CB8AC3E}">
        <p14:creationId xmlns:p14="http://schemas.microsoft.com/office/powerpoint/2010/main" val="2419410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24286" y="4967601"/>
            <a:ext cx="3251200" cy="1903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1" r="49845" b="42733"/>
          <a:stretch/>
        </p:blipFill>
        <p:spPr>
          <a:xfrm flipH="1">
            <a:off x="-12700" y="-1"/>
            <a:ext cx="4138156" cy="6888543"/>
          </a:xfrm>
          <a:prstGeom prst="rect">
            <a:avLst/>
          </a:prstGeom>
        </p:spPr>
      </p:pic>
      <p:pic>
        <p:nvPicPr>
          <p:cNvPr id="17" name="Image 1"/>
          <p:cNvPicPr>
            <a:picLocks noChangeAspect="1"/>
          </p:cNvPicPr>
          <p:nvPr/>
        </p:nvPicPr>
        <p:blipFill rotWithShape="1">
          <a:blip r:embed="rId3">
            <a:extLst>
              <a:ext uri="{28A0092B-C50C-407E-A947-70E740481C1C}">
                <a14:useLocalDpi xmlns:a14="http://schemas.microsoft.com/office/drawing/2010/main" val="0"/>
              </a:ext>
            </a:extLst>
          </a:blip>
          <a:srcRect r="19336" b="1430"/>
          <a:stretch/>
        </p:blipFill>
        <p:spPr bwMode="auto">
          <a:xfrm>
            <a:off x="-50800" y="0"/>
            <a:ext cx="5850189" cy="688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rotWithShape="1">
          <a:blip r:embed="rId4" cstate="print">
            <a:extLst>
              <a:ext uri="{28A0092B-C50C-407E-A947-70E740481C1C}">
                <a14:useLocalDpi xmlns:a14="http://schemas.microsoft.com/office/drawing/2010/main" val="0"/>
              </a:ext>
            </a:extLst>
          </a:blip>
          <a:srcRect l="7920" t="18960" r="8254" b="23392"/>
          <a:stretch/>
        </p:blipFill>
        <p:spPr>
          <a:xfrm>
            <a:off x="5799389" y="3171870"/>
            <a:ext cx="5803900" cy="1104900"/>
          </a:xfrm>
          <a:prstGeom prst="rect">
            <a:avLst/>
          </a:prstGeom>
        </p:spPr>
      </p:pic>
      <p:pic>
        <p:nvPicPr>
          <p:cNvPr id="8" name="Picture 4" descr="https://pdl.vyv3.fr/sites/default/files/Pole-SBM-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6600" y="111617"/>
            <a:ext cx="3682496" cy="2912300"/>
          </a:xfrm>
          <a:prstGeom prst="rect">
            <a:avLst/>
          </a:prstGeom>
          <a:noFill/>
          <a:extLst>
            <a:ext uri="{909E8E84-426E-40DD-AFC4-6F175D3DCCD1}">
              <a14:hiddenFill xmlns:a14="http://schemas.microsoft.com/office/drawing/2010/main">
                <a:solidFill>
                  <a:srgbClr val="FFFFFF"/>
                </a:solidFill>
              </a14:hiddenFill>
            </a:ext>
          </a:extLst>
        </p:spPr>
      </p:pic>
      <p:sp>
        <p:nvSpPr>
          <p:cNvPr id="15" name="Sous-titre 2"/>
          <p:cNvSpPr>
            <a:spLocks noGrp="1"/>
          </p:cNvSpPr>
          <p:nvPr>
            <p:ph type="subTitle" idx="1"/>
          </p:nvPr>
        </p:nvSpPr>
        <p:spPr>
          <a:xfrm>
            <a:off x="6084316" y="4528851"/>
            <a:ext cx="7416799" cy="984885"/>
          </a:xfrm>
        </p:spPr>
        <p:txBody>
          <a:bodyPr/>
          <a:lstStyle/>
          <a:p>
            <a:r>
              <a:rPr lang="fr-FR" altLang="fr-FR" sz="3200" dirty="0" smtClean="0">
                <a:solidFill>
                  <a:srgbClr val="482683"/>
                </a:solidFill>
              </a:rPr>
              <a:t>Une offre complète de soins </a:t>
            </a:r>
            <a:br>
              <a:rPr lang="fr-FR" altLang="fr-FR" sz="3200" dirty="0" smtClean="0">
                <a:solidFill>
                  <a:srgbClr val="482683"/>
                </a:solidFill>
              </a:rPr>
            </a:br>
            <a:r>
              <a:rPr lang="fr-FR" altLang="fr-FR" sz="3200" dirty="0" smtClean="0">
                <a:solidFill>
                  <a:srgbClr val="482683"/>
                </a:solidFill>
              </a:rPr>
              <a:t>et d’accompagnement </a:t>
            </a:r>
            <a:r>
              <a:rPr lang="fr-FR" altLang="fr-FR" sz="3200" dirty="0" smtClean="0">
                <a:solidFill>
                  <a:srgbClr val="482683"/>
                </a:solidFill>
              </a:rPr>
              <a:t>mutualiste</a:t>
            </a:r>
            <a:endParaRPr lang="fr-FR" altLang="fr-FR" sz="3200" dirty="0">
              <a:solidFill>
                <a:srgbClr val="482683"/>
              </a:solidFill>
            </a:endParaRPr>
          </a:p>
        </p:txBody>
      </p:sp>
    </p:spTree>
    <p:extLst>
      <p:ext uri="{BB962C8B-B14F-4D97-AF65-F5344CB8AC3E}">
        <p14:creationId xmlns:p14="http://schemas.microsoft.com/office/powerpoint/2010/main" val="1631548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3</a:t>
            </a:fld>
            <a:endParaRPr lang="en-US" altLang="fr-FR" dirty="0">
              <a:solidFill>
                <a:prstClr val="white"/>
              </a:solidFill>
              <a:latin typeface="Calibri" pitchFamily="34" charset="0"/>
              <a:ea typeface="MS PGothic" pitchFamily="34" charset="-128"/>
            </a:endParaRPr>
          </a:p>
        </p:txBody>
      </p:sp>
      <p:sp>
        <p:nvSpPr>
          <p:cNvPr id="8" name="Titre 1"/>
          <p:cNvSpPr txBox="1">
            <a:spLocks/>
          </p:cNvSpPr>
          <p:nvPr/>
        </p:nvSpPr>
        <p:spPr bwMode="auto">
          <a:xfrm>
            <a:off x="600000" y="271044"/>
            <a:ext cx="10955867" cy="5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Prendre soin est notre raison d’être</a:t>
            </a:r>
            <a:endParaRPr lang="fr-FR" sz="2400" baseline="30000" dirty="0">
              <a:latin typeface="Calibri"/>
            </a:endParaRP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3" y="3349860"/>
            <a:ext cx="12225292" cy="2070062"/>
          </a:xfrm>
          <a:prstGeom prst="rect">
            <a:avLst/>
          </a:prstGeom>
        </p:spPr>
      </p:pic>
      <p:sp>
        <p:nvSpPr>
          <p:cNvPr id="5" name="Rectangle à coins arrondis 4">
            <a:extLst>
              <a:ext uri="{FF2B5EF4-FFF2-40B4-BE49-F238E27FC236}">
                <a16:creationId xmlns:a16="http://schemas.microsoft.com/office/drawing/2014/main" id="{1EB8B7B9-D4E1-CD4B-B1D9-FD8425B30172}"/>
              </a:ext>
            </a:extLst>
          </p:cNvPr>
          <p:cNvSpPr/>
          <p:nvPr/>
        </p:nvSpPr>
        <p:spPr>
          <a:xfrm>
            <a:off x="1668768" y="1382000"/>
            <a:ext cx="8402332" cy="129378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ts val="800"/>
              </a:spcBef>
              <a:spcAft>
                <a:spcPct val="0"/>
              </a:spcAft>
            </a:pPr>
            <a:r>
              <a:rPr lang="fr-FR" sz="2400" b="1" dirty="0" smtClean="0">
                <a:solidFill>
                  <a:srgbClr val="9C4092"/>
                </a:solidFill>
                <a:latin typeface="Calibri"/>
              </a:rPr>
              <a:t>VYV</a:t>
            </a:r>
            <a:r>
              <a:rPr lang="fr-FR" sz="2400" b="1" baseline="30000" dirty="0" smtClean="0">
                <a:solidFill>
                  <a:srgbClr val="9C4092"/>
                </a:solidFill>
                <a:latin typeface="Calibri"/>
              </a:rPr>
              <a:t>3</a:t>
            </a:r>
            <a:r>
              <a:rPr lang="fr-FR" sz="2400" b="1" dirty="0" smtClean="0">
                <a:solidFill>
                  <a:srgbClr val="9C4092"/>
                </a:solidFill>
                <a:latin typeface="Calibri"/>
              </a:rPr>
              <a:t> Pays de la Loire est une structure mutualiste privée qui développe et gère l’offre de soins et d’accompagnement </a:t>
            </a:r>
            <a:br>
              <a:rPr lang="fr-FR" sz="2400" b="1" dirty="0" smtClean="0">
                <a:solidFill>
                  <a:srgbClr val="9C4092"/>
                </a:solidFill>
                <a:latin typeface="Calibri"/>
              </a:rPr>
            </a:br>
            <a:r>
              <a:rPr lang="fr-FR" sz="2400" b="1" dirty="0" smtClean="0">
                <a:solidFill>
                  <a:srgbClr val="9C4092"/>
                </a:solidFill>
                <a:latin typeface="Calibri"/>
              </a:rPr>
              <a:t>du  e                 en région Pays de la Loire</a:t>
            </a:r>
            <a:endParaRPr lang="fr-FR" sz="2400" b="1" dirty="0">
              <a:solidFill>
                <a:prstClr val="white">
                  <a:lumMod val="50000"/>
                </a:prstClr>
              </a:solidFill>
              <a:latin typeface="Calibri"/>
            </a:endParaRPr>
          </a:p>
        </p:txBody>
      </p:sp>
      <p:pic>
        <p:nvPicPr>
          <p:cNvPr id="1026" name="Picture 2" descr="Groupe VYV, Entrepreneur du mieux-vivre à vos côté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08"/>
          <a:stretch/>
        </p:blipFill>
        <p:spPr bwMode="auto">
          <a:xfrm>
            <a:off x="3813175" y="2211370"/>
            <a:ext cx="1317625" cy="82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00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31369" r="22057"/>
          <a:stretch/>
        </p:blipFill>
        <p:spPr>
          <a:xfrm>
            <a:off x="7429500" y="0"/>
            <a:ext cx="4800600" cy="6858000"/>
          </a:xfrm>
          <a:prstGeom prst="rect">
            <a:avLst/>
          </a:prstGeom>
        </p:spPr>
      </p:pic>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4</a:t>
            </a:fld>
            <a:endParaRPr lang="en-US" altLang="fr-FR" dirty="0">
              <a:solidFill>
                <a:prstClr val="white"/>
              </a:solidFill>
              <a:latin typeface="Calibri" pitchFamily="34" charset="0"/>
              <a:ea typeface="MS PGothic" pitchFamily="34" charset="-128"/>
            </a:endParaRPr>
          </a:p>
        </p:txBody>
      </p:sp>
      <p:sp>
        <p:nvSpPr>
          <p:cNvPr id="8" name="Titre 1"/>
          <p:cNvSpPr txBox="1">
            <a:spLocks/>
          </p:cNvSpPr>
          <p:nvPr/>
        </p:nvSpPr>
        <p:spPr bwMode="auto">
          <a:xfrm>
            <a:off x="617466" y="681614"/>
            <a:ext cx="10955867" cy="106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Prendre soin </a:t>
            </a:r>
            <a:br>
              <a:rPr lang="fr-FR" sz="4267" dirty="0" smtClean="0">
                <a:latin typeface="Calibri"/>
              </a:rPr>
            </a:br>
            <a:r>
              <a:rPr lang="fr-FR" sz="4267" dirty="0" smtClean="0">
                <a:latin typeface="Calibri"/>
              </a:rPr>
              <a:t>est notre raison d’être</a:t>
            </a:r>
            <a:endParaRPr lang="fr-FR" sz="2400" baseline="30000" dirty="0">
              <a:latin typeface="Calibri"/>
            </a:endParaRPr>
          </a:p>
        </p:txBody>
      </p:sp>
      <p:pic>
        <p:nvPicPr>
          <p:cNvPr id="6" name="Image 1"/>
          <p:cNvPicPr>
            <a:picLocks noChangeAspect="1"/>
          </p:cNvPicPr>
          <p:nvPr/>
        </p:nvPicPr>
        <p:blipFill rotWithShape="1">
          <a:blip r:embed="rId3">
            <a:extLst>
              <a:ext uri="{28A0092B-C50C-407E-A947-70E740481C1C}">
                <a14:useLocalDpi xmlns:a14="http://schemas.microsoft.com/office/drawing/2010/main" val="0"/>
              </a:ext>
            </a:extLst>
          </a:blip>
          <a:srcRect r="19336"/>
          <a:stretch/>
        </p:blipFill>
        <p:spPr bwMode="auto">
          <a:xfrm rot="10800000">
            <a:off x="6385479" y="0"/>
            <a:ext cx="584462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a:extLst>
              <a:ext uri="{FF2B5EF4-FFF2-40B4-BE49-F238E27FC236}">
                <a16:creationId xmlns:a16="http://schemas.microsoft.com/office/drawing/2014/main" id="{1EB8B7B9-D4E1-CD4B-B1D9-FD8425B30172}"/>
              </a:ext>
            </a:extLst>
          </p:cNvPr>
          <p:cNvSpPr/>
          <p:nvPr/>
        </p:nvSpPr>
        <p:spPr>
          <a:xfrm>
            <a:off x="478071" y="3014099"/>
            <a:ext cx="10469329" cy="129378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endParaRPr lang="fr-FR" sz="2400" dirty="0" smtClean="0">
              <a:solidFill>
                <a:srgbClr val="9C4092"/>
              </a:solidFill>
            </a:endParaRPr>
          </a:p>
          <a:p>
            <a:pPr defTabSz="609585" fontAlgn="base">
              <a:spcBef>
                <a:spcPts val="800"/>
              </a:spcBef>
              <a:spcAft>
                <a:spcPct val="0"/>
              </a:spcAft>
            </a:pPr>
            <a:r>
              <a:rPr lang="fr-FR" sz="2400" dirty="0" smtClean="0">
                <a:solidFill>
                  <a:srgbClr val="9C4092"/>
                </a:solidFill>
              </a:rPr>
              <a:t>L’offre de soins et d’accompagnement </a:t>
            </a:r>
            <a:br>
              <a:rPr lang="fr-FR" sz="2400" dirty="0" smtClean="0">
                <a:solidFill>
                  <a:srgbClr val="9C4092"/>
                </a:solidFill>
              </a:rPr>
            </a:br>
            <a:r>
              <a:rPr lang="fr-FR" sz="2400" dirty="0" smtClean="0">
                <a:solidFill>
                  <a:srgbClr val="9C4092"/>
                </a:solidFill>
              </a:rPr>
              <a:t>de VYV</a:t>
            </a:r>
            <a:r>
              <a:rPr lang="fr-FR" sz="2400" baseline="30000" dirty="0" smtClean="0">
                <a:solidFill>
                  <a:srgbClr val="9C4092"/>
                </a:solidFill>
              </a:rPr>
              <a:t>3</a:t>
            </a:r>
            <a:r>
              <a:rPr lang="fr-FR" sz="2400" dirty="0" smtClean="0">
                <a:solidFill>
                  <a:srgbClr val="9C4092"/>
                </a:solidFill>
              </a:rPr>
              <a:t> </a:t>
            </a:r>
            <a:r>
              <a:rPr lang="fr-FR" sz="2400" dirty="0">
                <a:solidFill>
                  <a:srgbClr val="9C4092"/>
                </a:solidFill>
              </a:rPr>
              <a:t>Pays de la Loire </a:t>
            </a:r>
            <a:r>
              <a:rPr lang="fr-FR" sz="2400" dirty="0" smtClean="0">
                <a:solidFill>
                  <a:srgbClr val="9C4092"/>
                </a:solidFill>
              </a:rPr>
              <a:t>est </a:t>
            </a:r>
            <a:r>
              <a:rPr lang="fr-FR" sz="2400" b="1" dirty="0" smtClean="0">
                <a:solidFill>
                  <a:srgbClr val="9C4092"/>
                </a:solidFill>
              </a:rPr>
              <a:t>complète</a:t>
            </a:r>
            <a:r>
              <a:rPr lang="fr-FR" sz="2400" b="1" dirty="0">
                <a:solidFill>
                  <a:srgbClr val="9C4092"/>
                </a:solidFill>
              </a:rPr>
              <a:t>, </a:t>
            </a:r>
            <a:r>
              <a:rPr lang="fr-FR" sz="2400" dirty="0">
                <a:solidFill>
                  <a:srgbClr val="9C4092"/>
                </a:solidFill>
              </a:rPr>
              <a:t/>
            </a:r>
            <a:br>
              <a:rPr lang="fr-FR" sz="2400" dirty="0">
                <a:solidFill>
                  <a:srgbClr val="9C4092"/>
                </a:solidFill>
              </a:rPr>
            </a:br>
            <a:r>
              <a:rPr lang="fr-FR" sz="2400" b="1" dirty="0" smtClean="0">
                <a:solidFill>
                  <a:srgbClr val="9C4092"/>
                </a:solidFill>
              </a:rPr>
              <a:t>innovante</a:t>
            </a:r>
            <a:r>
              <a:rPr lang="fr-FR" sz="2400" dirty="0" smtClean="0">
                <a:solidFill>
                  <a:srgbClr val="9C4092"/>
                </a:solidFill>
              </a:rPr>
              <a:t> </a:t>
            </a:r>
            <a:r>
              <a:rPr lang="fr-FR" sz="2400" dirty="0">
                <a:solidFill>
                  <a:srgbClr val="9C4092"/>
                </a:solidFill>
              </a:rPr>
              <a:t>et </a:t>
            </a:r>
            <a:r>
              <a:rPr lang="fr-FR" sz="2400" b="1" dirty="0">
                <a:solidFill>
                  <a:srgbClr val="9C4092"/>
                </a:solidFill>
              </a:rPr>
              <a:t>personnalisée</a:t>
            </a:r>
            <a:r>
              <a:rPr lang="fr-FR" sz="2400" dirty="0">
                <a:solidFill>
                  <a:srgbClr val="9C4092"/>
                </a:solidFill>
              </a:rPr>
              <a:t>. </a:t>
            </a:r>
            <a:r>
              <a:rPr lang="fr-FR" sz="2400" dirty="0" smtClean="0">
                <a:solidFill>
                  <a:srgbClr val="9C4092"/>
                </a:solidFill>
              </a:rPr>
              <a:t> </a:t>
            </a:r>
            <a:br>
              <a:rPr lang="fr-FR" sz="2400" dirty="0" smtClean="0">
                <a:solidFill>
                  <a:srgbClr val="9C4092"/>
                </a:solidFill>
              </a:rPr>
            </a:br>
            <a:endParaRPr lang="fr-FR" sz="2400" dirty="0" smtClean="0">
              <a:solidFill>
                <a:srgbClr val="9C4092"/>
              </a:solidFill>
            </a:endParaRPr>
          </a:p>
          <a:p>
            <a:pPr defTabSz="609585" fontAlgn="base">
              <a:spcBef>
                <a:spcPts val="800"/>
              </a:spcBef>
              <a:spcAft>
                <a:spcPct val="0"/>
              </a:spcAft>
            </a:pPr>
            <a:r>
              <a:rPr lang="fr-FR" sz="2400" dirty="0" smtClean="0">
                <a:solidFill>
                  <a:srgbClr val="9C4092"/>
                </a:solidFill>
              </a:rPr>
              <a:t>Elle </a:t>
            </a:r>
            <a:r>
              <a:rPr lang="fr-FR" sz="2400" dirty="0">
                <a:solidFill>
                  <a:srgbClr val="9C4092"/>
                </a:solidFill>
              </a:rPr>
              <a:t>intervient </a:t>
            </a:r>
            <a:r>
              <a:rPr lang="fr-FR" sz="2400" b="1" dirty="0">
                <a:solidFill>
                  <a:srgbClr val="9C4092"/>
                </a:solidFill>
              </a:rPr>
              <a:t>tout au long de la </a:t>
            </a:r>
            <a:r>
              <a:rPr lang="fr-FR" sz="2400" b="1" dirty="0" smtClean="0">
                <a:solidFill>
                  <a:srgbClr val="9C4092"/>
                </a:solidFill>
              </a:rPr>
              <a:t>vie</a:t>
            </a:r>
            <a:r>
              <a:rPr lang="fr-FR" sz="2400" b="1" dirty="0">
                <a:solidFill>
                  <a:srgbClr val="9C4092"/>
                </a:solidFill>
              </a:rPr>
              <a:t>, </a:t>
            </a:r>
            <a:r>
              <a:rPr lang="fr-FR" sz="2400" dirty="0">
                <a:solidFill>
                  <a:srgbClr val="9C4092"/>
                </a:solidFill>
              </a:rPr>
              <a:t/>
            </a:r>
            <a:br>
              <a:rPr lang="fr-FR" sz="2400" dirty="0">
                <a:solidFill>
                  <a:srgbClr val="9C4092"/>
                </a:solidFill>
              </a:rPr>
            </a:br>
            <a:r>
              <a:rPr lang="fr-FR" sz="2400" dirty="0" smtClean="0">
                <a:solidFill>
                  <a:srgbClr val="9C4092"/>
                </a:solidFill>
              </a:rPr>
              <a:t>depuis </a:t>
            </a:r>
            <a:r>
              <a:rPr lang="fr-FR" sz="2400" dirty="0">
                <a:solidFill>
                  <a:srgbClr val="9C4092"/>
                </a:solidFill>
              </a:rPr>
              <a:t>l’accompagnement à la </a:t>
            </a:r>
            <a:r>
              <a:rPr lang="fr-FR" sz="2400" dirty="0" smtClean="0">
                <a:solidFill>
                  <a:srgbClr val="9C4092"/>
                </a:solidFill>
              </a:rPr>
              <a:t>parentalité, </a:t>
            </a:r>
            <a:br>
              <a:rPr lang="fr-FR" sz="2400" dirty="0" smtClean="0">
                <a:solidFill>
                  <a:srgbClr val="9C4092"/>
                </a:solidFill>
              </a:rPr>
            </a:br>
            <a:r>
              <a:rPr lang="fr-FR" sz="2400" dirty="0" smtClean="0">
                <a:solidFill>
                  <a:srgbClr val="9C4092"/>
                </a:solidFill>
              </a:rPr>
              <a:t>jusqu’à </a:t>
            </a:r>
            <a:r>
              <a:rPr lang="fr-FR" sz="2400" dirty="0">
                <a:solidFill>
                  <a:srgbClr val="9C4092"/>
                </a:solidFill>
              </a:rPr>
              <a:t>la prise en charge </a:t>
            </a:r>
            <a:r>
              <a:rPr lang="fr-FR" sz="2400" dirty="0" smtClean="0">
                <a:solidFill>
                  <a:srgbClr val="9C4092"/>
                </a:solidFill>
              </a:rPr>
              <a:t>de </a:t>
            </a:r>
            <a:r>
              <a:rPr lang="fr-FR" sz="2400" dirty="0">
                <a:solidFill>
                  <a:srgbClr val="9C4092"/>
                </a:solidFill>
              </a:rPr>
              <a:t>la vieillesse. </a:t>
            </a:r>
            <a:r>
              <a:rPr lang="fr-FR" sz="2400" dirty="0" smtClean="0">
                <a:solidFill>
                  <a:srgbClr val="9C4092"/>
                </a:solidFill>
              </a:rPr>
              <a:t/>
            </a:r>
            <a:br>
              <a:rPr lang="fr-FR" sz="2400" dirty="0" smtClean="0">
                <a:solidFill>
                  <a:srgbClr val="9C4092"/>
                </a:solidFill>
              </a:rPr>
            </a:br>
            <a:endParaRPr lang="fr-FR" sz="2400" dirty="0">
              <a:solidFill>
                <a:srgbClr val="9C4092"/>
              </a:solidFill>
            </a:endParaRPr>
          </a:p>
        </p:txBody>
      </p:sp>
    </p:spTree>
    <p:extLst>
      <p:ext uri="{BB962C8B-B14F-4D97-AF65-F5344CB8AC3E}">
        <p14:creationId xmlns:p14="http://schemas.microsoft.com/office/powerpoint/2010/main" val="4154607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5</a:t>
            </a:fld>
            <a:endParaRPr lang="en-US" altLang="fr-FR" dirty="0">
              <a:solidFill>
                <a:prstClr val="white"/>
              </a:solidFill>
              <a:latin typeface="Calibri" pitchFamily="34" charset="0"/>
              <a:ea typeface="MS PGothic" pitchFamily="34" charset="-128"/>
            </a:endParaRPr>
          </a:p>
        </p:txBody>
      </p:sp>
      <p:sp>
        <p:nvSpPr>
          <p:cNvPr id="8" name="Titre 1"/>
          <p:cNvSpPr txBox="1">
            <a:spLocks/>
          </p:cNvSpPr>
          <p:nvPr/>
        </p:nvSpPr>
        <p:spPr bwMode="auto">
          <a:xfrm>
            <a:off x="449834" y="648415"/>
            <a:ext cx="10955867" cy="106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Prendre soin </a:t>
            </a:r>
            <a:br>
              <a:rPr lang="fr-FR" sz="4267" dirty="0" smtClean="0">
                <a:latin typeface="Calibri"/>
              </a:rPr>
            </a:br>
            <a:r>
              <a:rPr lang="fr-FR" sz="4267" dirty="0" smtClean="0">
                <a:latin typeface="Calibri"/>
              </a:rPr>
              <a:t>est notre raison d’être</a:t>
            </a:r>
            <a:endParaRPr lang="fr-FR" sz="2400" baseline="30000" dirty="0">
              <a:latin typeface="Calibri"/>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4044" y="0"/>
            <a:ext cx="4562874" cy="6858000"/>
          </a:xfrm>
          <a:prstGeom prst="rect">
            <a:avLst/>
          </a:prstGeom>
        </p:spPr>
      </p:pic>
      <p:pic>
        <p:nvPicPr>
          <p:cNvPr id="6" name="Image 1"/>
          <p:cNvPicPr>
            <a:picLocks noChangeAspect="1"/>
          </p:cNvPicPr>
          <p:nvPr/>
        </p:nvPicPr>
        <p:blipFill rotWithShape="1">
          <a:blip r:embed="rId3">
            <a:extLst>
              <a:ext uri="{28A0092B-C50C-407E-A947-70E740481C1C}">
                <a14:useLocalDpi xmlns:a14="http://schemas.microsoft.com/office/drawing/2010/main" val="0"/>
              </a:ext>
            </a:extLst>
          </a:blip>
          <a:srcRect l="-10466" t="1237" r="21165"/>
          <a:stretch/>
        </p:blipFill>
        <p:spPr bwMode="auto">
          <a:xfrm rot="10800000">
            <a:off x="6438294" y="12700"/>
            <a:ext cx="6553604" cy="686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a:extLst>
              <a:ext uri="{FF2B5EF4-FFF2-40B4-BE49-F238E27FC236}">
                <a16:creationId xmlns:a16="http://schemas.microsoft.com/office/drawing/2014/main" id="{1EB8B7B9-D4E1-CD4B-B1D9-FD8425B30172}"/>
              </a:ext>
            </a:extLst>
          </p:cNvPr>
          <p:cNvSpPr/>
          <p:nvPr/>
        </p:nvSpPr>
        <p:spPr>
          <a:xfrm>
            <a:off x="325671" y="3014099"/>
            <a:ext cx="10469329" cy="129378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endParaRPr lang="fr-FR" sz="2400" dirty="0" smtClean="0">
              <a:solidFill>
                <a:srgbClr val="9C4092"/>
              </a:solidFill>
            </a:endParaRPr>
          </a:p>
          <a:p>
            <a:pPr defTabSz="609585" fontAlgn="base">
              <a:spcBef>
                <a:spcPts val="800"/>
              </a:spcBef>
              <a:spcAft>
                <a:spcPct val="0"/>
              </a:spcAft>
            </a:pPr>
            <a:r>
              <a:rPr lang="fr-FR" sz="2400" dirty="0" smtClean="0">
                <a:solidFill>
                  <a:srgbClr val="9C4092"/>
                </a:solidFill>
              </a:rPr>
              <a:t>Les services et établissements </a:t>
            </a:r>
            <a:br>
              <a:rPr lang="fr-FR" sz="2400" dirty="0" smtClean="0">
                <a:solidFill>
                  <a:srgbClr val="9C4092"/>
                </a:solidFill>
              </a:rPr>
            </a:br>
            <a:r>
              <a:rPr lang="fr-FR" sz="2400" dirty="0" smtClean="0">
                <a:solidFill>
                  <a:srgbClr val="9C4092"/>
                </a:solidFill>
              </a:rPr>
              <a:t>de VYV</a:t>
            </a:r>
            <a:r>
              <a:rPr lang="fr-FR" sz="2400" baseline="30000" dirty="0" smtClean="0">
                <a:solidFill>
                  <a:srgbClr val="9C4092"/>
                </a:solidFill>
              </a:rPr>
              <a:t>3</a:t>
            </a:r>
            <a:r>
              <a:rPr lang="fr-FR" sz="2400" dirty="0" smtClean="0">
                <a:solidFill>
                  <a:srgbClr val="9C4092"/>
                </a:solidFill>
              </a:rPr>
              <a:t> Pays de la Loire sont </a:t>
            </a:r>
            <a:r>
              <a:rPr lang="fr-FR" sz="2400" b="1" dirty="0">
                <a:solidFill>
                  <a:srgbClr val="9C4092"/>
                </a:solidFill>
              </a:rPr>
              <a:t>ouverts à </a:t>
            </a:r>
            <a:r>
              <a:rPr lang="fr-FR" sz="2400" b="1" dirty="0" smtClean="0">
                <a:solidFill>
                  <a:srgbClr val="9C4092"/>
                </a:solidFill>
              </a:rPr>
              <a:t>tous</a:t>
            </a:r>
            <a:r>
              <a:rPr lang="fr-FR" sz="2400" dirty="0" smtClean="0">
                <a:solidFill>
                  <a:srgbClr val="9C4092"/>
                </a:solidFill>
              </a:rPr>
              <a:t>. </a:t>
            </a:r>
          </a:p>
          <a:p>
            <a:pPr defTabSz="609585" fontAlgn="base">
              <a:spcBef>
                <a:spcPts val="800"/>
              </a:spcBef>
              <a:spcAft>
                <a:spcPct val="0"/>
              </a:spcAft>
            </a:pPr>
            <a:r>
              <a:rPr lang="fr-FR" sz="2400" dirty="0" smtClean="0">
                <a:solidFill>
                  <a:srgbClr val="9C4092"/>
                </a:solidFill>
              </a:rPr>
              <a:t/>
            </a:r>
            <a:br>
              <a:rPr lang="fr-FR" sz="2400" dirty="0" smtClean="0">
                <a:solidFill>
                  <a:srgbClr val="9C4092"/>
                </a:solidFill>
              </a:rPr>
            </a:br>
            <a:r>
              <a:rPr lang="fr-FR" sz="2400" dirty="0" smtClean="0">
                <a:solidFill>
                  <a:srgbClr val="9C4092"/>
                </a:solidFill>
              </a:rPr>
              <a:t>Ils </a:t>
            </a:r>
            <a:r>
              <a:rPr lang="fr-FR" sz="2400" dirty="0">
                <a:solidFill>
                  <a:srgbClr val="9C4092"/>
                </a:solidFill>
              </a:rPr>
              <a:t>sont </a:t>
            </a:r>
            <a:r>
              <a:rPr lang="fr-FR" sz="2400" dirty="0" smtClean="0">
                <a:solidFill>
                  <a:srgbClr val="9C4092"/>
                </a:solidFill>
              </a:rPr>
              <a:t>développés </a:t>
            </a:r>
            <a:r>
              <a:rPr lang="fr-FR" sz="2400" dirty="0">
                <a:solidFill>
                  <a:srgbClr val="9C4092"/>
                </a:solidFill>
              </a:rPr>
              <a:t>avec le souci de la </a:t>
            </a:r>
            <a:r>
              <a:rPr lang="fr-FR" sz="2400" b="1" dirty="0">
                <a:solidFill>
                  <a:srgbClr val="9C4092"/>
                </a:solidFill>
              </a:rPr>
              <a:t>qualité </a:t>
            </a:r>
            <a:r>
              <a:rPr lang="fr-FR" sz="2400" dirty="0" smtClean="0">
                <a:solidFill>
                  <a:srgbClr val="9C4092"/>
                </a:solidFill>
              </a:rPr>
              <a:t/>
            </a:r>
            <a:br>
              <a:rPr lang="fr-FR" sz="2400" dirty="0" smtClean="0">
                <a:solidFill>
                  <a:srgbClr val="9C4092"/>
                </a:solidFill>
              </a:rPr>
            </a:br>
            <a:r>
              <a:rPr lang="fr-FR" sz="2400" dirty="0" smtClean="0">
                <a:solidFill>
                  <a:srgbClr val="9C4092"/>
                </a:solidFill>
              </a:rPr>
              <a:t>et </a:t>
            </a:r>
            <a:r>
              <a:rPr lang="fr-FR" sz="2400" dirty="0">
                <a:solidFill>
                  <a:srgbClr val="9C4092"/>
                </a:solidFill>
              </a:rPr>
              <a:t>d’une prise en charge </a:t>
            </a:r>
            <a:r>
              <a:rPr lang="fr-FR" sz="2400" b="1" dirty="0">
                <a:solidFill>
                  <a:srgbClr val="9C4092"/>
                </a:solidFill>
              </a:rPr>
              <a:t>au tarif le plus </a:t>
            </a:r>
            <a:r>
              <a:rPr lang="fr-FR" sz="2400" b="1" dirty="0" smtClean="0">
                <a:solidFill>
                  <a:srgbClr val="9C4092"/>
                </a:solidFill>
              </a:rPr>
              <a:t>accessible</a:t>
            </a:r>
            <a:r>
              <a:rPr lang="fr-FR" sz="2400" dirty="0">
                <a:solidFill>
                  <a:srgbClr val="9C4092"/>
                </a:solidFill>
              </a:rPr>
              <a:t>. </a:t>
            </a:r>
          </a:p>
          <a:p>
            <a:pPr defTabSz="609585" fontAlgn="base">
              <a:spcBef>
                <a:spcPts val="800"/>
              </a:spcBef>
              <a:spcAft>
                <a:spcPct val="0"/>
              </a:spcAft>
            </a:pPr>
            <a:endParaRPr lang="fr-FR" sz="2400" b="1" dirty="0" smtClean="0">
              <a:solidFill>
                <a:schemeClr val="accent6">
                  <a:lumMod val="75000"/>
                </a:schemeClr>
              </a:solidFill>
            </a:endParaRPr>
          </a:p>
          <a:p>
            <a:pPr defTabSz="609585" fontAlgn="base">
              <a:spcBef>
                <a:spcPts val="800"/>
              </a:spcBef>
              <a:spcAft>
                <a:spcPct val="0"/>
              </a:spcAft>
            </a:pPr>
            <a:r>
              <a:rPr lang="fr-FR" sz="2400" b="1" dirty="0" smtClean="0">
                <a:solidFill>
                  <a:schemeClr val="accent6">
                    <a:lumMod val="75000"/>
                  </a:schemeClr>
                </a:solidFill>
              </a:rPr>
              <a:t>VYV</a:t>
            </a:r>
            <a:r>
              <a:rPr lang="fr-FR" sz="2400" b="1" baseline="30000" dirty="0" smtClean="0">
                <a:solidFill>
                  <a:schemeClr val="accent6">
                    <a:lumMod val="75000"/>
                  </a:schemeClr>
                </a:solidFill>
              </a:rPr>
              <a:t>3</a:t>
            </a:r>
            <a:r>
              <a:rPr lang="fr-FR" sz="2400" b="1" dirty="0" smtClean="0">
                <a:solidFill>
                  <a:schemeClr val="accent6">
                    <a:lumMod val="75000"/>
                  </a:schemeClr>
                </a:solidFill>
              </a:rPr>
              <a:t> Pays </a:t>
            </a:r>
            <a:r>
              <a:rPr lang="fr-FR" sz="2400" b="1" dirty="0">
                <a:solidFill>
                  <a:schemeClr val="accent6">
                    <a:lumMod val="75000"/>
                  </a:schemeClr>
                </a:solidFill>
              </a:rPr>
              <a:t>de la Loire ne poursuit </a:t>
            </a:r>
            <a:r>
              <a:rPr lang="fr-FR" sz="2400" b="1" u="sng" dirty="0">
                <a:solidFill>
                  <a:schemeClr val="accent6">
                    <a:lumMod val="75000"/>
                  </a:schemeClr>
                </a:solidFill>
              </a:rPr>
              <a:t>aucun </a:t>
            </a:r>
            <a:r>
              <a:rPr lang="fr-FR" sz="2400" b="1" u="sng" dirty="0" smtClean="0">
                <a:solidFill>
                  <a:schemeClr val="accent6">
                    <a:lumMod val="75000"/>
                  </a:schemeClr>
                </a:solidFill>
              </a:rPr>
              <a:t>but lucratif.</a:t>
            </a:r>
            <a:br>
              <a:rPr lang="fr-FR" sz="2400" b="1" u="sng" dirty="0" smtClean="0">
                <a:solidFill>
                  <a:schemeClr val="accent6">
                    <a:lumMod val="75000"/>
                  </a:schemeClr>
                </a:solidFill>
              </a:rPr>
            </a:br>
            <a:r>
              <a:rPr lang="fr-FR" sz="2400" dirty="0" smtClean="0">
                <a:solidFill>
                  <a:schemeClr val="accent6">
                    <a:lumMod val="75000"/>
                  </a:schemeClr>
                </a:solidFill>
                <a:latin typeface="Calibri"/>
              </a:rPr>
              <a:t>C’est un acteur majeur de l’économie sociale et solidaire.</a:t>
            </a:r>
            <a:endParaRPr lang="fr-FR" sz="2400" dirty="0">
              <a:solidFill>
                <a:schemeClr val="accent6">
                  <a:lumMod val="75000"/>
                </a:schemeClr>
              </a:solidFill>
              <a:latin typeface="Calibri"/>
            </a:endParaRPr>
          </a:p>
        </p:txBody>
      </p:sp>
    </p:spTree>
    <p:extLst>
      <p:ext uri="{BB962C8B-B14F-4D97-AF65-F5344CB8AC3E}">
        <p14:creationId xmlns:p14="http://schemas.microsoft.com/office/powerpoint/2010/main" val="3128205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1067" y="319123"/>
            <a:ext cx="10955867" cy="538437"/>
          </a:xfrm>
        </p:spPr>
        <p:txBody>
          <a:bodyPr/>
          <a:lstStyle/>
          <a:p>
            <a:r>
              <a:rPr lang="fr-FR" altLang="fr-FR" dirty="0"/>
              <a:t>Notre organisation structurelle</a:t>
            </a:r>
            <a:endParaRPr lang="fr-FR" dirty="0"/>
          </a:p>
        </p:txBody>
      </p:sp>
      <p:sp>
        <p:nvSpPr>
          <p:cNvPr id="3" name="Espace réservé du contenu 2"/>
          <p:cNvSpPr>
            <a:spLocks noGrp="1"/>
          </p:cNvSpPr>
          <p:nvPr>
            <p:ph idx="1"/>
          </p:nvPr>
        </p:nvSpPr>
        <p:spPr>
          <a:xfrm>
            <a:off x="351067" y="2875165"/>
            <a:ext cx="4720534" cy="2871199"/>
          </a:xfrm>
          <a:ln>
            <a:noFill/>
          </a:ln>
        </p:spPr>
        <p:txBody>
          <a:bodyPr/>
          <a:lstStyle/>
          <a:p>
            <a:r>
              <a:rPr lang="fr-FR" sz="2133" b="0" dirty="0">
                <a:solidFill>
                  <a:schemeClr val="tx1"/>
                </a:solidFill>
                <a:cs typeface="+mn-cs"/>
              </a:rPr>
              <a:t>VYV³ Pays de la Loire est organisée autour</a:t>
            </a:r>
          </a:p>
          <a:p>
            <a:pPr marL="380990" indent="-380990">
              <a:buFont typeface="Arial" panose="020B0604020202020204" pitchFamily="34" charset="0"/>
              <a:buChar char="•"/>
            </a:pPr>
            <a:r>
              <a:rPr lang="fr-FR" sz="2133" b="0" dirty="0">
                <a:solidFill>
                  <a:schemeClr val="tx1"/>
                </a:solidFill>
                <a:cs typeface="+mn-cs"/>
              </a:rPr>
              <a:t>d’une </a:t>
            </a:r>
            <a:r>
              <a:rPr lang="fr-FR" sz="2133" dirty="0">
                <a:cs typeface="+mn-cs"/>
              </a:rPr>
              <a:t>structure </a:t>
            </a:r>
            <a:r>
              <a:rPr lang="fr-FR" sz="2133" dirty="0" smtClean="0">
                <a:cs typeface="+mn-cs"/>
              </a:rPr>
              <a:t>faîtière</a:t>
            </a:r>
            <a:r>
              <a:rPr lang="fr-FR" sz="2133" b="0" dirty="0">
                <a:solidFill>
                  <a:schemeClr val="tx1"/>
                </a:solidFill>
                <a:cs typeface="+mn-cs"/>
              </a:rPr>
              <a:t>, en charge de la stratégie régionale </a:t>
            </a:r>
          </a:p>
          <a:p>
            <a:pPr marL="380990" indent="-380990">
              <a:buFont typeface="Arial" panose="020B0604020202020204" pitchFamily="34" charset="0"/>
              <a:buChar char="•"/>
            </a:pPr>
            <a:r>
              <a:rPr lang="fr-FR" sz="2133" b="0" dirty="0" smtClean="0">
                <a:solidFill>
                  <a:schemeClr val="tx1"/>
                </a:solidFill>
                <a:cs typeface="+mn-cs"/>
              </a:rPr>
              <a:t>de </a:t>
            </a:r>
            <a:r>
              <a:rPr lang="fr-FR" sz="2133" dirty="0" smtClean="0">
                <a:cs typeface="+mn-cs"/>
              </a:rPr>
              <a:t>3 </a:t>
            </a:r>
            <a:r>
              <a:rPr lang="fr-FR" sz="2133" dirty="0">
                <a:cs typeface="+mn-cs"/>
              </a:rPr>
              <a:t>pôles </a:t>
            </a:r>
            <a:r>
              <a:rPr lang="fr-FR" sz="2133" dirty="0" smtClean="0">
                <a:cs typeface="+mn-cs"/>
              </a:rPr>
              <a:t>métiers</a:t>
            </a:r>
            <a:r>
              <a:rPr lang="fr-FR" sz="2133" b="0" dirty="0" smtClean="0">
                <a:solidFill>
                  <a:schemeClr val="tx1"/>
                </a:solidFill>
                <a:cs typeface="+mn-cs"/>
              </a:rPr>
              <a:t>, </a:t>
            </a:r>
            <a:r>
              <a:rPr lang="fr-FR" sz="2133" b="0" dirty="0">
                <a:solidFill>
                  <a:schemeClr val="tx1"/>
                </a:solidFill>
                <a:cs typeface="+mn-cs"/>
              </a:rPr>
              <a:t>en charge de la gestion des établissements et services.</a:t>
            </a:r>
          </a:p>
        </p:txBody>
      </p:sp>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6</a:t>
            </a:fld>
            <a:endParaRPr lang="en-US" altLang="fr-FR" dirty="0">
              <a:solidFill>
                <a:prstClr val="white"/>
              </a:solidFill>
              <a:latin typeface="Calibri" pitchFamily="34" charset="0"/>
              <a:ea typeface="MS PGothic" pitchFamily="34" charset="-128"/>
            </a:endParaRPr>
          </a:p>
        </p:txBody>
      </p:sp>
      <p:sp>
        <p:nvSpPr>
          <p:cNvPr id="5" name="Espace réservé du pied de page 4"/>
          <p:cNvSpPr>
            <a:spLocks noGrp="1"/>
          </p:cNvSpPr>
          <p:nvPr>
            <p:ph type="ftr" sz="quarter" idx="13"/>
          </p:nvPr>
        </p:nvSpPr>
        <p:spPr/>
        <p:txBody>
          <a:bodyPr/>
          <a:lstStyle/>
          <a:p>
            <a:pPr defTabSz="609585" fontAlgn="base">
              <a:spcBef>
                <a:spcPct val="0"/>
              </a:spcBef>
              <a:spcAft>
                <a:spcPct val="0"/>
              </a:spcAft>
            </a:pPr>
            <a:r>
              <a:rPr lang="en-US" altLang="fr-FR" dirty="0">
                <a:latin typeface="Calibri" pitchFamily="34" charset="0"/>
                <a:ea typeface="MS PGothic" pitchFamily="34" charset="-128"/>
              </a:rPr>
              <a:t>Prénom NOM - Direction / Dernière mise à jour</a:t>
            </a:r>
          </a:p>
        </p:txBody>
      </p:sp>
      <p:pic>
        <p:nvPicPr>
          <p:cNvPr id="9" name="Image 8">
            <a:extLst>
              <a:ext uri="{FF2B5EF4-FFF2-40B4-BE49-F238E27FC236}">
                <a16:creationId xmlns:a16="http://schemas.microsoft.com/office/drawing/2014/main" id="{C15DD932-68EE-644B-985E-9A25F8B23E22}"/>
              </a:ext>
            </a:extLst>
          </p:cNvPr>
          <p:cNvPicPr>
            <a:picLocks noChangeAspect="1"/>
          </p:cNvPicPr>
          <p:nvPr/>
        </p:nvPicPr>
        <p:blipFill>
          <a:blip r:embed="rId2"/>
          <a:stretch>
            <a:fillRect/>
          </a:stretch>
        </p:blipFill>
        <p:spPr>
          <a:xfrm>
            <a:off x="5071602" y="1788567"/>
            <a:ext cx="6967997" cy="3348960"/>
          </a:xfrm>
          <a:prstGeom prst="rect">
            <a:avLst/>
          </a:prstGeom>
        </p:spPr>
      </p:pic>
      <p:cxnSp>
        <p:nvCxnSpPr>
          <p:cNvPr id="8" name="Connecteur droit 7">
            <a:extLst>
              <a:ext uri="{FF2B5EF4-FFF2-40B4-BE49-F238E27FC236}">
                <a16:creationId xmlns:a16="http://schemas.microsoft.com/office/drawing/2014/main" id="{63277A95-0A37-E243-8157-321A1784E4E6}"/>
              </a:ext>
            </a:extLst>
          </p:cNvPr>
          <p:cNvCxnSpPr>
            <a:cxnSpLocks/>
          </p:cNvCxnSpPr>
          <p:nvPr/>
        </p:nvCxnSpPr>
        <p:spPr>
          <a:xfrm>
            <a:off x="351067" y="1400569"/>
            <a:ext cx="750380" cy="0"/>
          </a:xfrm>
          <a:prstGeom prst="line">
            <a:avLst/>
          </a:prstGeom>
          <a:ln w="63500">
            <a:solidFill>
              <a:srgbClr val="17CBD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477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57C748-03C9-0442-B8BE-C6CDA42E61B5}"/>
              </a:ext>
            </a:extLst>
          </p:cNvPr>
          <p:cNvSpPr/>
          <p:nvPr/>
        </p:nvSpPr>
        <p:spPr>
          <a:xfrm>
            <a:off x="323852" y="6076951"/>
            <a:ext cx="2017012" cy="6444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fr-FR" sz="2400">
              <a:solidFill>
                <a:prstClr val="black"/>
              </a:solidFill>
              <a:latin typeface="Calibri"/>
            </a:endParaRPr>
          </a:p>
        </p:txBody>
      </p:sp>
      <p:pic>
        <p:nvPicPr>
          <p:cNvPr id="7" name="Image 6">
            <a:extLst>
              <a:ext uri="{FF2B5EF4-FFF2-40B4-BE49-F238E27FC236}">
                <a16:creationId xmlns:a16="http://schemas.microsoft.com/office/drawing/2014/main" id="{BE562287-DA08-5F44-8BED-9C25E1A93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469" y="1297552"/>
            <a:ext cx="8780720" cy="5057649"/>
          </a:xfrm>
          <a:prstGeom prst="rect">
            <a:avLst/>
          </a:prstGeom>
        </p:spPr>
      </p:pic>
      <p:sp>
        <p:nvSpPr>
          <p:cNvPr id="2" name="Titre 1"/>
          <p:cNvSpPr>
            <a:spLocks noGrp="1"/>
          </p:cNvSpPr>
          <p:nvPr>
            <p:ph type="title"/>
          </p:nvPr>
        </p:nvSpPr>
        <p:spPr>
          <a:xfrm>
            <a:off x="508205" y="223966"/>
            <a:ext cx="10955867" cy="538437"/>
          </a:xfrm>
        </p:spPr>
        <p:txBody>
          <a:bodyPr/>
          <a:lstStyle/>
          <a:p>
            <a:r>
              <a:rPr lang="fr-FR" altLang="fr-FR" dirty="0"/>
              <a:t>Notre gouvernance</a:t>
            </a:r>
            <a:endParaRPr lang="fr-FR" dirty="0"/>
          </a:p>
        </p:txBody>
      </p:sp>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7</a:t>
            </a:fld>
            <a:endParaRPr lang="en-US" altLang="fr-FR" dirty="0">
              <a:solidFill>
                <a:prstClr val="white"/>
              </a:solidFill>
              <a:latin typeface="Calibri" pitchFamily="34" charset="0"/>
              <a:ea typeface="MS PGothic" pitchFamily="34" charset="-128"/>
            </a:endParaRPr>
          </a:p>
        </p:txBody>
      </p:sp>
      <p:sp>
        <p:nvSpPr>
          <p:cNvPr id="5" name="Espace réservé du pied de page 4"/>
          <p:cNvSpPr>
            <a:spLocks noGrp="1"/>
          </p:cNvSpPr>
          <p:nvPr>
            <p:ph type="ftr" sz="quarter" idx="13"/>
          </p:nvPr>
        </p:nvSpPr>
        <p:spPr/>
        <p:txBody>
          <a:bodyPr/>
          <a:lstStyle/>
          <a:p>
            <a:pPr defTabSz="609585" fontAlgn="base">
              <a:spcBef>
                <a:spcPct val="0"/>
              </a:spcBef>
              <a:spcAft>
                <a:spcPct val="0"/>
              </a:spcAft>
            </a:pPr>
            <a:r>
              <a:rPr lang="en-US" altLang="fr-FR" dirty="0">
                <a:latin typeface="Calibri" pitchFamily="34" charset="0"/>
                <a:ea typeface="MS PGothic" pitchFamily="34" charset="-128"/>
              </a:rPr>
              <a:t>Prénom NOM - Direction / Dernière mise à jour</a:t>
            </a:r>
          </a:p>
        </p:txBody>
      </p:sp>
      <p:sp>
        <p:nvSpPr>
          <p:cNvPr id="13" name="Rectangle 12">
            <a:extLst>
              <a:ext uri="{FF2B5EF4-FFF2-40B4-BE49-F238E27FC236}">
                <a16:creationId xmlns:a16="http://schemas.microsoft.com/office/drawing/2014/main" id="{278AAAF9-AE4B-734A-B124-26CA5596DE51}"/>
              </a:ext>
            </a:extLst>
          </p:cNvPr>
          <p:cNvSpPr/>
          <p:nvPr/>
        </p:nvSpPr>
        <p:spPr>
          <a:xfrm>
            <a:off x="1528275" y="2935563"/>
            <a:ext cx="1233736" cy="584775"/>
          </a:xfrm>
          <a:prstGeom prst="rect">
            <a:avLst/>
          </a:prstGeom>
        </p:spPr>
        <p:txBody>
          <a:bodyPr wrap="none">
            <a:spAutoFit/>
          </a:bodyPr>
          <a:lstStyle/>
          <a:p>
            <a:pPr defTabSz="609585" fontAlgn="base">
              <a:spcAft>
                <a:spcPct val="0"/>
              </a:spcAft>
            </a:pPr>
            <a:r>
              <a:rPr lang="fr-FR" sz="1600" b="1" dirty="0">
                <a:solidFill>
                  <a:srgbClr val="9C4092"/>
                </a:solidFill>
                <a:latin typeface="Calibri" pitchFamily="34" charset="0"/>
                <a:ea typeface="MS PGothic" pitchFamily="34" charset="-128"/>
              </a:rPr>
              <a:t>Le  pilotage </a:t>
            </a:r>
          </a:p>
          <a:p>
            <a:pPr defTabSz="609585" fontAlgn="base">
              <a:spcAft>
                <a:spcPct val="0"/>
              </a:spcAft>
            </a:pPr>
            <a:r>
              <a:rPr lang="fr-FR" sz="1600" b="1" dirty="0">
                <a:solidFill>
                  <a:srgbClr val="9C4092"/>
                </a:solidFill>
                <a:latin typeface="Calibri" pitchFamily="34" charset="0"/>
                <a:ea typeface="MS PGothic" pitchFamily="34" charset="-128"/>
              </a:rPr>
              <a:t>des activités</a:t>
            </a:r>
          </a:p>
        </p:txBody>
      </p:sp>
      <p:sp>
        <p:nvSpPr>
          <p:cNvPr id="14" name="Rectangle 13">
            <a:extLst>
              <a:ext uri="{FF2B5EF4-FFF2-40B4-BE49-F238E27FC236}">
                <a16:creationId xmlns:a16="http://schemas.microsoft.com/office/drawing/2014/main" id="{FD0D98BF-78FF-094D-93C0-8C0206255C82}"/>
              </a:ext>
            </a:extLst>
          </p:cNvPr>
          <p:cNvSpPr/>
          <p:nvPr/>
        </p:nvSpPr>
        <p:spPr>
          <a:xfrm>
            <a:off x="1513997" y="1631919"/>
            <a:ext cx="1184235" cy="584775"/>
          </a:xfrm>
          <a:prstGeom prst="rect">
            <a:avLst/>
          </a:prstGeom>
        </p:spPr>
        <p:txBody>
          <a:bodyPr wrap="none">
            <a:spAutoFit/>
          </a:bodyPr>
          <a:lstStyle/>
          <a:p>
            <a:pPr defTabSz="609585" fontAlgn="base">
              <a:spcAft>
                <a:spcPct val="0"/>
              </a:spcAft>
            </a:pPr>
            <a:r>
              <a:rPr lang="fr-FR" sz="1600" b="1" dirty="0">
                <a:solidFill>
                  <a:srgbClr val="9C4092"/>
                </a:solidFill>
                <a:latin typeface="Calibri" pitchFamily="34" charset="0"/>
                <a:ea typeface="MS PGothic" pitchFamily="34" charset="-128"/>
              </a:rPr>
              <a:t>A la tête </a:t>
            </a:r>
          </a:p>
          <a:p>
            <a:pPr defTabSz="609585" fontAlgn="base">
              <a:spcAft>
                <a:spcPct val="0"/>
              </a:spcAft>
            </a:pPr>
            <a:r>
              <a:rPr lang="fr-FR" sz="1600" b="1" dirty="0">
                <a:solidFill>
                  <a:srgbClr val="9C4092"/>
                </a:solidFill>
                <a:latin typeface="Calibri" pitchFamily="34" charset="0"/>
                <a:ea typeface="MS PGothic" pitchFamily="34" charset="-128"/>
              </a:rPr>
              <a:t>de la région</a:t>
            </a:r>
          </a:p>
        </p:txBody>
      </p:sp>
      <p:cxnSp>
        <p:nvCxnSpPr>
          <p:cNvPr id="9" name="Connecteur droit 8">
            <a:extLst>
              <a:ext uri="{FF2B5EF4-FFF2-40B4-BE49-F238E27FC236}">
                <a16:creationId xmlns:a16="http://schemas.microsoft.com/office/drawing/2014/main" id="{1DDD333E-26D6-BD46-87E1-0183DF4B04AE}"/>
              </a:ext>
            </a:extLst>
          </p:cNvPr>
          <p:cNvCxnSpPr>
            <a:cxnSpLocks/>
          </p:cNvCxnSpPr>
          <p:nvPr/>
        </p:nvCxnSpPr>
        <p:spPr>
          <a:xfrm>
            <a:off x="1607584" y="2247471"/>
            <a:ext cx="1295400" cy="0"/>
          </a:xfrm>
          <a:prstGeom prst="line">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10A505F1-9000-3642-A872-0125AFAA6E9C}"/>
              </a:ext>
            </a:extLst>
          </p:cNvPr>
          <p:cNvCxnSpPr>
            <a:cxnSpLocks/>
          </p:cNvCxnSpPr>
          <p:nvPr/>
        </p:nvCxnSpPr>
        <p:spPr>
          <a:xfrm>
            <a:off x="1607584" y="3555571"/>
            <a:ext cx="1320800" cy="0"/>
          </a:xfrm>
          <a:prstGeom prst="line">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5B6D83ED-E93C-F044-9D28-432B5EDD0F68}"/>
              </a:ext>
            </a:extLst>
          </p:cNvPr>
          <p:cNvSpPr/>
          <p:nvPr/>
        </p:nvSpPr>
        <p:spPr>
          <a:xfrm>
            <a:off x="1194835" y="1350324"/>
            <a:ext cx="9448800" cy="4897997"/>
          </a:xfrm>
          <a:prstGeom prst="rect">
            <a:avLst/>
          </a:prstGeom>
          <a:no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fr-FR" sz="2400">
              <a:solidFill>
                <a:prstClr val="black"/>
              </a:solidFill>
              <a:latin typeface="Calibri"/>
            </a:endParaRPr>
          </a:p>
        </p:txBody>
      </p:sp>
    </p:spTree>
    <p:extLst>
      <p:ext uri="{BB962C8B-B14F-4D97-AF65-F5344CB8AC3E}">
        <p14:creationId xmlns:p14="http://schemas.microsoft.com/office/powerpoint/2010/main" val="54004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8</a:t>
            </a:fld>
            <a:endParaRPr lang="en-US" altLang="fr-FR" dirty="0">
              <a:solidFill>
                <a:prstClr val="white"/>
              </a:solidFill>
              <a:latin typeface="Calibri" pitchFamily="34" charset="0"/>
              <a:ea typeface="MS PGothic" pitchFamily="34" charset="-128"/>
            </a:endParaRPr>
          </a:p>
        </p:txBody>
      </p:sp>
      <p:sp>
        <p:nvSpPr>
          <p:cNvPr id="8" name="Titre 1"/>
          <p:cNvSpPr txBox="1">
            <a:spLocks/>
          </p:cNvSpPr>
          <p:nvPr/>
        </p:nvSpPr>
        <p:spPr bwMode="auto">
          <a:xfrm>
            <a:off x="600000" y="271044"/>
            <a:ext cx="10955867" cy="53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Un engagement au cœur des territoires</a:t>
            </a:r>
            <a:endParaRPr lang="fr-FR" sz="2400" baseline="30000" dirty="0">
              <a:latin typeface="Calibri"/>
            </a:endParaRPr>
          </a:p>
        </p:txBody>
      </p:sp>
      <p:sp>
        <p:nvSpPr>
          <p:cNvPr id="6" name="Rectangle à coins arrondis 5">
            <a:extLst>
              <a:ext uri="{FF2B5EF4-FFF2-40B4-BE49-F238E27FC236}">
                <a16:creationId xmlns:a16="http://schemas.microsoft.com/office/drawing/2014/main" id="{1EB8B7B9-D4E1-CD4B-B1D9-FD8425B30172}"/>
              </a:ext>
            </a:extLst>
          </p:cNvPr>
          <p:cNvSpPr/>
          <p:nvPr/>
        </p:nvSpPr>
        <p:spPr>
          <a:xfrm>
            <a:off x="882080" y="597193"/>
            <a:ext cx="13157613" cy="158115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r>
              <a:rPr lang="fr-FR" sz="2400" dirty="0">
                <a:solidFill>
                  <a:srgbClr val="9C408F"/>
                </a:solidFill>
              </a:rPr>
              <a:t>VYV</a:t>
            </a:r>
            <a:r>
              <a:rPr lang="fr-FR" sz="2400" baseline="30000" dirty="0">
                <a:solidFill>
                  <a:srgbClr val="9C408F"/>
                </a:solidFill>
              </a:rPr>
              <a:t>3</a:t>
            </a:r>
            <a:r>
              <a:rPr lang="fr-FR" sz="2400" dirty="0">
                <a:solidFill>
                  <a:srgbClr val="9C408F"/>
                </a:solidFill>
              </a:rPr>
              <a:t> Pays de la Loire constitue un </a:t>
            </a:r>
            <a:r>
              <a:rPr lang="fr-FR" sz="2400" b="1" dirty="0" smtClean="0">
                <a:solidFill>
                  <a:srgbClr val="9C408F"/>
                </a:solidFill>
              </a:rPr>
              <a:t>vaste réseau d’établissements </a:t>
            </a:r>
            <a:br>
              <a:rPr lang="fr-FR" sz="2400" b="1" dirty="0" smtClean="0">
                <a:solidFill>
                  <a:srgbClr val="9C408F"/>
                </a:solidFill>
              </a:rPr>
            </a:br>
            <a:r>
              <a:rPr lang="fr-FR" sz="2400" b="1" dirty="0" smtClean="0">
                <a:solidFill>
                  <a:srgbClr val="9C408F"/>
                </a:solidFill>
              </a:rPr>
              <a:t>et </a:t>
            </a:r>
            <a:r>
              <a:rPr lang="fr-FR" sz="2400" b="1" dirty="0">
                <a:solidFill>
                  <a:srgbClr val="9C408F"/>
                </a:solidFill>
              </a:rPr>
              <a:t>de services de </a:t>
            </a:r>
            <a:r>
              <a:rPr lang="fr-FR" sz="2400" b="1" dirty="0" smtClean="0">
                <a:solidFill>
                  <a:srgbClr val="9C408F"/>
                </a:solidFill>
              </a:rPr>
              <a:t>proximité </a:t>
            </a:r>
            <a:r>
              <a:rPr lang="fr-FR" sz="2400" dirty="0" smtClean="0">
                <a:solidFill>
                  <a:srgbClr val="9C408F"/>
                </a:solidFill>
              </a:rPr>
              <a:t>implantés en Pays de la Loire. </a:t>
            </a:r>
            <a:endParaRPr lang="fr-FR" sz="2400" u="sng" dirty="0">
              <a:solidFill>
                <a:srgbClr val="9C408F"/>
              </a:solidFill>
              <a:latin typeface="Calibri"/>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81" y="2121434"/>
            <a:ext cx="4677002" cy="3929433"/>
          </a:xfrm>
          <a:prstGeom prst="rect">
            <a:avLst/>
          </a:prstGeom>
        </p:spPr>
      </p:pic>
      <p:pic>
        <p:nvPicPr>
          <p:cNvPr id="11" name="Picture 2">
            <a:extLst>
              <a:ext uri="{FF2B5EF4-FFF2-40B4-BE49-F238E27FC236}">
                <a16:creationId xmlns:a16="http://schemas.microsoft.com/office/drawing/2014/main" id="{1767D7E0-EB2F-0F3E-BE4B-50F085F52F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15423" y="-334513"/>
            <a:ext cx="2850219" cy="273534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9654022" y="335129"/>
            <a:ext cx="2445121" cy="1569660"/>
          </a:xfrm>
          <a:prstGeom prst="rect">
            <a:avLst/>
          </a:prstGeom>
          <a:noFill/>
        </p:spPr>
        <p:txBody>
          <a:bodyPr wrap="square" rtlCol="0">
            <a:spAutoFit/>
          </a:bodyPr>
          <a:lstStyle/>
          <a:p>
            <a:pPr algn="ctr"/>
            <a:r>
              <a:rPr lang="fr-FR" sz="4800" b="1" dirty="0" smtClean="0">
                <a:solidFill>
                  <a:schemeClr val="bg1"/>
                </a:solidFill>
              </a:rPr>
              <a:t>350 </a:t>
            </a:r>
            <a:r>
              <a:rPr lang="fr-FR" sz="1600" b="1" dirty="0" smtClean="0">
                <a:solidFill>
                  <a:schemeClr val="bg1"/>
                </a:solidFill>
              </a:rPr>
              <a:t>établissements </a:t>
            </a:r>
            <a:br>
              <a:rPr lang="fr-FR" sz="1600" b="1" dirty="0" smtClean="0">
                <a:solidFill>
                  <a:schemeClr val="bg1"/>
                </a:solidFill>
              </a:rPr>
            </a:br>
            <a:r>
              <a:rPr lang="fr-FR" sz="1600" b="1" dirty="0" smtClean="0">
                <a:solidFill>
                  <a:schemeClr val="bg1"/>
                </a:solidFill>
              </a:rPr>
              <a:t>et services de soins et d’accompagnement</a:t>
            </a:r>
            <a:endParaRPr lang="fr-FR" sz="1600" b="1" dirty="0">
              <a:solidFill>
                <a:schemeClr val="bg1"/>
              </a:solidFill>
            </a:endParaRPr>
          </a:p>
        </p:txBody>
      </p:sp>
      <p:pic>
        <p:nvPicPr>
          <p:cNvPr id="1026" name="Imag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276" y="693089"/>
            <a:ext cx="5215390" cy="736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739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5E59C4C-7BB7-9E40-A5EB-60E117F6B8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337"/>
          <a:stretch/>
        </p:blipFill>
        <p:spPr>
          <a:xfrm flipH="1">
            <a:off x="0" y="0"/>
            <a:ext cx="5294376" cy="6858000"/>
          </a:xfrm>
          <a:prstGeom prst="rect">
            <a:avLst/>
          </a:prstGeom>
        </p:spPr>
      </p:pic>
      <p:sp>
        <p:nvSpPr>
          <p:cNvPr id="3" name="Espace réservé du contenu 2"/>
          <p:cNvSpPr>
            <a:spLocks noGrp="1"/>
          </p:cNvSpPr>
          <p:nvPr>
            <p:ph idx="1"/>
          </p:nvPr>
        </p:nvSpPr>
        <p:spPr>
          <a:xfrm>
            <a:off x="6180938" y="2145361"/>
            <a:ext cx="5392395" cy="740551"/>
          </a:xfrm>
        </p:spPr>
        <p:txBody>
          <a:bodyPr/>
          <a:lstStyle/>
          <a:p>
            <a:pPr algn="just"/>
            <a:r>
              <a:rPr lang="fr-FR" sz="2133" b="0" dirty="0">
                <a:solidFill>
                  <a:schemeClr val="tx1"/>
                </a:solidFill>
              </a:rPr>
              <a:t>Afin d’apporter des </a:t>
            </a:r>
            <a:r>
              <a:rPr lang="fr-FR" sz="2133" b="0" dirty="0" smtClean="0">
                <a:solidFill>
                  <a:schemeClr val="tx1"/>
                </a:solidFill>
              </a:rPr>
              <a:t>réponses aux </a:t>
            </a:r>
            <a:r>
              <a:rPr lang="fr-FR" sz="2133" dirty="0" smtClean="0">
                <a:solidFill>
                  <a:schemeClr val="tx1"/>
                </a:solidFill>
              </a:rPr>
              <a:t>besoins de santé du territoire</a:t>
            </a:r>
            <a:r>
              <a:rPr lang="fr-FR" sz="2133" b="0" dirty="0" smtClean="0">
                <a:solidFill>
                  <a:schemeClr val="tx1"/>
                </a:solidFill>
              </a:rPr>
              <a:t>, notre offre </a:t>
            </a:r>
            <a:r>
              <a:rPr lang="fr-FR" sz="2133" b="0" dirty="0">
                <a:solidFill>
                  <a:schemeClr val="tx1"/>
                </a:solidFill>
              </a:rPr>
              <a:t>est développée en lien avec </a:t>
            </a:r>
            <a:r>
              <a:rPr lang="fr-FR" sz="2133" b="0" dirty="0" smtClean="0">
                <a:solidFill>
                  <a:schemeClr val="tx1"/>
                </a:solidFill>
              </a:rPr>
              <a:t>les </a:t>
            </a:r>
            <a:r>
              <a:rPr lang="fr-FR" sz="2133" dirty="0"/>
              <a:t>collectivités territoriales </a:t>
            </a:r>
            <a:r>
              <a:rPr lang="fr-FR" sz="2133" b="0" dirty="0">
                <a:solidFill>
                  <a:schemeClr val="tx1"/>
                </a:solidFill>
              </a:rPr>
              <a:t>et les </a:t>
            </a:r>
            <a:r>
              <a:rPr lang="fr-FR" sz="2133" dirty="0"/>
              <a:t>services de l’Etat</a:t>
            </a:r>
            <a:r>
              <a:rPr lang="fr-FR" sz="2133" dirty="0" smtClean="0"/>
              <a:t>.</a:t>
            </a:r>
          </a:p>
          <a:p>
            <a:pPr algn="just"/>
            <a:endParaRPr lang="fr-FR" sz="2133" dirty="0" smtClean="0"/>
          </a:p>
          <a:p>
            <a:pPr algn="just"/>
            <a:r>
              <a:rPr lang="fr-FR" sz="2133" b="0" dirty="0">
                <a:solidFill>
                  <a:prstClr val="black"/>
                </a:solidFill>
              </a:rPr>
              <a:t>De plus, pour densifier notre maillage territorial et enrichir notre offre, des </a:t>
            </a:r>
            <a:r>
              <a:rPr lang="fr-FR" sz="2133" dirty="0"/>
              <a:t>partenariats </a:t>
            </a:r>
            <a:r>
              <a:rPr lang="fr-FR" sz="2133" b="0" dirty="0">
                <a:solidFill>
                  <a:prstClr val="black"/>
                </a:solidFill>
              </a:rPr>
              <a:t>peuvent se nouer avec des acteurs locaux qui partagent notre vision et nos valeurs.</a:t>
            </a:r>
            <a:endParaRPr lang="fr-FR" sz="2133" dirty="0">
              <a:solidFill>
                <a:prstClr val="black"/>
              </a:solidFill>
            </a:endParaRPr>
          </a:p>
          <a:p>
            <a:pPr algn="just"/>
            <a:endParaRPr lang="fr-FR" sz="2133" b="0" dirty="0">
              <a:solidFill>
                <a:schemeClr val="tx1"/>
              </a:solidFill>
              <a:cs typeface="+mn-cs"/>
            </a:endParaRPr>
          </a:p>
          <a:p>
            <a:endParaRPr lang="fr-FR" sz="1867" b="0" dirty="0">
              <a:solidFill>
                <a:schemeClr val="tx1"/>
              </a:solidFill>
              <a:cs typeface="+mn-cs"/>
            </a:endParaRPr>
          </a:p>
          <a:p>
            <a:endParaRPr lang="fr-FR" sz="1867" b="0" dirty="0">
              <a:solidFill>
                <a:schemeClr val="tx1"/>
              </a:solidFill>
              <a:cs typeface="+mn-cs"/>
            </a:endParaRPr>
          </a:p>
          <a:p>
            <a:endParaRPr lang="fr-FR" sz="1867" b="0" dirty="0">
              <a:solidFill>
                <a:schemeClr val="tx1"/>
              </a:solidFill>
              <a:cs typeface="+mn-cs"/>
            </a:endParaRPr>
          </a:p>
        </p:txBody>
      </p:sp>
      <p:sp>
        <p:nvSpPr>
          <p:cNvPr id="4" name="Espace réservé du numéro de diapositive 3"/>
          <p:cNvSpPr>
            <a:spLocks noGrp="1"/>
          </p:cNvSpPr>
          <p:nvPr>
            <p:ph type="sldNum" sz="quarter" idx="11"/>
          </p:nvPr>
        </p:nvSpPr>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9</a:t>
            </a:fld>
            <a:endParaRPr lang="en-US" altLang="fr-FR" dirty="0">
              <a:solidFill>
                <a:prstClr val="white"/>
              </a:solidFill>
              <a:latin typeface="Calibri" pitchFamily="34" charset="0"/>
              <a:ea typeface="MS PGothic" pitchFamily="34" charset="-128"/>
            </a:endParaRPr>
          </a:p>
        </p:txBody>
      </p:sp>
      <p:cxnSp>
        <p:nvCxnSpPr>
          <p:cNvPr id="16" name="Connecteur droit 15">
            <a:extLst>
              <a:ext uri="{FF2B5EF4-FFF2-40B4-BE49-F238E27FC236}">
                <a16:creationId xmlns:a16="http://schemas.microsoft.com/office/drawing/2014/main" id="{CE273E07-4D31-634C-8976-2F242744CCD3}"/>
              </a:ext>
            </a:extLst>
          </p:cNvPr>
          <p:cNvCxnSpPr>
            <a:cxnSpLocks/>
          </p:cNvCxnSpPr>
          <p:nvPr/>
        </p:nvCxnSpPr>
        <p:spPr>
          <a:xfrm>
            <a:off x="708163" y="5903925"/>
            <a:ext cx="750380" cy="0"/>
          </a:xfrm>
          <a:prstGeom prst="line">
            <a:avLst/>
          </a:prstGeom>
          <a:ln w="63500">
            <a:solidFill>
              <a:srgbClr val="17CBD0"/>
            </a:solidFill>
          </a:ln>
        </p:spPr>
        <p:style>
          <a:lnRef idx="2">
            <a:schemeClr val="accent1"/>
          </a:lnRef>
          <a:fillRef idx="0">
            <a:schemeClr val="accent1"/>
          </a:fillRef>
          <a:effectRef idx="1">
            <a:schemeClr val="accent1"/>
          </a:effectRef>
          <a:fontRef idx="minor">
            <a:schemeClr val="tx1"/>
          </a:fontRef>
        </p:style>
      </p:cxnSp>
      <p:pic>
        <p:nvPicPr>
          <p:cNvPr id="10" name="Image 1"/>
          <p:cNvPicPr>
            <a:picLocks noChangeAspect="1"/>
          </p:cNvPicPr>
          <p:nvPr/>
        </p:nvPicPr>
        <p:blipFill rotWithShape="1">
          <a:blip r:embed="rId3">
            <a:extLst>
              <a:ext uri="{28A0092B-C50C-407E-A947-70E740481C1C}">
                <a14:useLocalDpi xmlns:a14="http://schemas.microsoft.com/office/drawing/2010/main" val="0"/>
              </a:ext>
            </a:extLst>
          </a:blip>
          <a:srcRect r="19336"/>
          <a:stretch/>
        </p:blipFill>
        <p:spPr bwMode="auto">
          <a:xfrm>
            <a:off x="0" y="0"/>
            <a:ext cx="5843016" cy="685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txBox="1">
            <a:spLocks/>
          </p:cNvSpPr>
          <p:nvPr/>
        </p:nvSpPr>
        <p:spPr bwMode="auto">
          <a:xfrm>
            <a:off x="4720856" y="462430"/>
            <a:ext cx="7132723" cy="105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defTabSz="609585"/>
            <a:r>
              <a:rPr lang="fr-FR" sz="4267" dirty="0" smtClean="0">
                <a:latin typeface="Calibri"/>
              </a:rPr>
              <a:t>Un engagement </a:t>
            </a:r>
            <a:br>
              <a:rPr lang="fr-FR" sz="4267" dirty="0" smtClean="0">
                <a:latin typeface="Calibri"/>
              </a:rPr>
            </a:br>
            <a:r>
              <a:rPr lang="fr-FR" sz="4267" dirty="0" smtClean="0">
                <a:latin typeface="Calibri"/>
              </a:rPr>
              <a:t>au cœur des territoires</a:t>
            </a:r>
            <a:endParaRPr lang="fr-FR" sz="2400" dirty="0">
              <a:latin typeface="Calibri"/>
            </a:endParaRPr>
          </a:p>
        </p:txBody>
      </p:sp>
    </p:spTree>
    <p:extLst>
      <p:ext uri="{BB962C8B-B14F-4D97-AF65-F5344CB8AC3E}">
        <p14:creationId xmlns:p14="http://schemas.microsoft.com/office/powerpoint/2010/main" val="3724567782"/>
      </p:ext>
    </p:extLst>
  </p:cSld>
  <p:clrMapOvr>
    <a:masterClrMapping/>
  </p:clrMapOvr>
</p:sld>
</file>

<file path=ppt/theme/theme1.xml><?xml version="1.0" encoding="utf-8"?>
<a:theme xmlns:a="http://schemas.openxmlformats.org/drawingml/2006/main" name="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ubriqu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12766</TotalTime>
  <Words>653</Words>
  <Application>Microsoft Office PowerPoint</Application>
  <PresentationFormat>Grand écran</PresentationFormat>
  <Paragraphs>86</Paragraphs>
  <Slides>16</Slides>
  <Notes>0</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16</vt:i4>
      </vt:variant>
    </vt:vector>
  </HeadingPairs>
  <TitlesOfParts>
    <vt:vector size="26" baseType="lpstr">
      <vt:lpstr>ＭＳ Ｐゴシック</vt:lpstr>
      <vt:lpstr>ＭＳ Ｐゴシック</vt:lpstr>
      <vt:lpstr>Arial</vt:lpstr>
      <vt:lpstr>Calibri</vt:lpstr>
      <vt:lpstr>Times New Roman</vt:lpstr>
      <vt:lpstr>Wigrum</vt:lpstr>
      <vt:lpstr>Wigrum Light</vt:lpstr>
      <vt:lpstr>Theme</vt:lpstr>
      <vt:lpstr>Rubriques</vt:lpstr>
      <vt:lpstr>1_Theme</vt:lpstr>
      <vt:lpstr>VYV³ Pays de la Loire</vt:lpstr>
      <vt:lpstr>Présentation PowerPoint</vt:lpstr>
      <vt:lpstr>Présentation PowerPoint</vt:lpstr>
      <vt:lpstr>Présentation PowerPoint</vt:lpstr>
      <vt:lpstr>Présentation PowerPoint</vt:lpstr>
      <vt:lpstr>Notre organisation structurelle</vt:lpstr>
      <vt:lpstr>Notre gouvernance</vt:lpstr>
      <vt:lpstr>Présentation PowerPoint</vt:lpstr>
      <vt:lpstr>Présentation PowerPoint</vt:lpstr>
      <vt:lpstr>Présentation PowerPoint</vt:lpstr>
      <vt:lpstr>Présentation PowerPoint</vt:lpstr>
      <vt:lpstr>Présentation PowerPoint</vt:lpstr>
      <vt:lpstr>Groupe VYV :  3 “métiers”</vt:lpstr>
      <vt:lpstr>Présentation PowerPoint</vt:lpstr>
      <vt:lpstr>Partie 5</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maquette-region-vyv3</dc:title>
  <dc:creator>DI CESARE Sylvie</dc:creator>
  <cp:lastModifiedBy>METEIER Lisa</cp:lastModifiedBy>
  <cp:revision>330</cp:revision>
  <cp:lastPrinted>2021-08-03T07:43:39Z</cp:lastPrinted>
  <dcterms:created xsi:type="dcterms:W3CDTF">2020-03-09T15:46:09Z</dcterms:created>
  <dcterms:modified xsi:type="dcterms:W3CDTF">2023-01-20T09:27:30Z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2020-03-09T00:00:00Z</vt:filetime>
  </property>
  <property fmtid="{D5CDD505-2E9C-101B-9397-08002B2CF9AE}" pid="3" name="Creator">
    <vt:lpwstr>Adobe Illustrator 24.0 (Macintosh)</vt:lpwstr>
  </property>
  <property fmtid="{D5CDD505-2E9C-101B-9397-08002B2CF9AE}" pid="4" name="LastSaved">
    <vt:filetime>2020-03-09T00:00:00Z</vt:filetime>
  </property>
</Properties>
</file>